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slides/slide20.xml" ContentType="application/vnd.openxmlformats-officedocument.presentationml.slide+xml"/>
  <Override PartName="/ppt/slides/slide168.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170"/>
  </p:notesMasterIdLst>
  <p:sldIdLst>
    <p:sldId id="275" r:id="rId2"/>
    <p:sldId id="460" r:id="rId3"/>
    <p:sldId id="277" r:id="rId4"/>
    <p:sldId id="461" r:id="rId5"/>
    <p:sldId id="256" r:id="rId6"/>
    <p:sldId id="273" r:id="rId7"/>
    <p:sldId id="274" r:id="rId8"/>
    <p:sldId id="462" r:id="rId9"/>
    <p:sldId id="465" r:id="rId10"/>
    <p:sldId id="466" r:id="rId11"/>
    <p:sldId id="467" r:id="rId12"/>
    <p:sldId id="285" r:id="rId13"/>
    <p:sldId id="286" r:id="rId14"/>
    <p:sldId id="287" r:id="rId15"/>
    <p:sldId id="288" r:id="rId16"/>
    <p:sldId id="289" r:id="rId17"/>
    <p:sldId id="495"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468" r:id="rId40"/>
    <p:sldId id="311" r:id="rId41"/>
    <p:sldId id="447" r:id="rId42"/>
    <p:sldId id="471" r:id="rId43"/>
    <p:sldId id="314" r:id="rId44"/>
    <p:sldId id="315" r:id="rId45"/>
    <p:sldId id="316" r:id="rId46"/>
    <p:sldId id="434" r:id="rId47"/>
    <p:sldId id="489" r:id="rId48"/>
    <p:sldId id="470" r:id="rId49"/>
    <p:sldId id="472" r:id="rId50"/>
    <p:sldId id="492" r:id="rId51"/>
    <p:sldId id="493" r:id="rId52"/>
    <p:sldId id="318" r:id="rId53"/>
    <p:sldId id="319" r:id="rId54"/>
    <p:sldId id="320" r:id="rId55"/>
    <p:sldId id="321" r:id="rId56"/>
    <p:sldId id="322" r:id="rId57"/>
    <p:sldId id="323" r:id="rId58"/>
    <p:sldId id="324" r:id="rId59"/>
    <p:sldId id="327" r:id="rId60"/>
    <p:sldId id="328" r:id="rId61"/>
    <p:sldId id="474" r:id="rId62"/>
    <p:sldId id="329" r:id="rId63"/>
    <p:sldId id="330" r:id="rId64"/>
    <p:sldId id="331" r:id="rId65"/>
    <p:sldId id="332" r:id="rId66"/>
    <p:sldId id="333" r:id="rId67"/>
    <p:sldId id="334" r:id="rId68"/>
    <p:sldId id="335" r:id="rId69"/>
    <p:sldId id="475" r:id="rId70"/>
    <p:sldId id="336" r:id="rId71"/>
    <p:sldId id="337" r:id="rId72"/>
    <p:sldId id="338" r:id="rId73"/>
    <p:sldId id="339" r:id="rId74"/>
    <p:sldId id="476" r:id="rId75"/>
    <p:sldId id="478" r:id="rId76"/>
    <p:sldId id="342" r:id="rId77"/>
    <p:sldId id="343" r:id="rId78"/>
    <p:sldId id="345" r:id="rId79"/>
    <p:sldId id="346" r:id="rId80"/>
    <p:sldId id="347" r:id="rId81"/>
    <p:sldId id="348" r:id="rId82"/>
    <p:sldId id="349" r:id="rId83"/>
    <p:sldId id="350" r:id="rId84"/>
    <p:sldId id="351" r:id="rId85"/>
    <p:sldId id="442" r:id="rId86"/>
    <p:sldId id="444" r:id="rId87"/>
    <p:sldId id="443" r:id="rId88"/>
    <p:sldId id="445" r:id="rId89"/>
    <p:sldId id="352" r:id="rId90"/>
    <p:sldId id="353" r:id="rId91"/>
    <p:sldId id="354" r:id="rId92"/>
    <p:sldId id="355" r:id="rId93"/>
    <p:sldId id="356" r:id="rId94"/>
    <p:sldId id="357" r:id="rId95"/>
    <p:sldId id="359" r:id="rId96"/>
    <p:sldId id="360" r:id="rId97"/>
    <p:sldId id="490" r:id="rId98"/>
    <p:sldId id="363" r:id="rId99"/>
    <p:sldId id="365" r:id="rId100"/>
    <p:sldId id="367" r:id="rId101"/>
    <p:sldId id="368" r:id="rId102"/>
    <p:sldId id="369" r:id="rId103"/>
    <p:sldId id="370" r:id="rId104"/>
    <p:sldId id="371" r:id="rId105"/>
    <p:sldId id="372" r:id="rId106"/>
    <p:sldId id="448" r:id="rId107"/>
    <p:sldId id="449" r:id="rId108"/>
    <p:sldId id="373" r:id="rId109"/>
    <p:sldId id="451" r:id="rId110"/>
    <p:sldId id="374" r:id="rId111"/>
    <p:sldId id="375" r:id="rId112"/>
    <p:sldId id="377" r:id="rId113"/>
    <p:sldId id="378" r:id="rId114"/>
    <p:sldId id="379" r:id="rId115"/>
    <p:sldId id="380" r:id="rId116"/>
    <p:sldId id="381" r:id="rId117"/>
    <p:sldId id="382" r:id="rId118"/>
    <p:sldId id="383" r:id="rId119"/>
    <p:sldId id="384" r:id="rId120"/>
    <p:sldId id="385" r:id="rId121"/>
    <p:sldId id="386" r:id="rId122"/>
    <p:sldId id="387" r:id="rId123"/>
    <p:sldId id="388" r:id="rId124"/>
    <p:sldId id="389" r:id="rId125"/>
    <p:sldId id="390" r:id="rId126"/>
    <p:sldId id="485" r:id="rId127"/>
    <p:sldId id="486" r:id="rId128"/>
    <p:sldId id="482" r:id="rId129"/>
    <p:sldId id="394" r:id="rId130"/>
    <p:sldId id="487" r:id="rId131"/>
    <p:sldId id="438" r:id="rId132"/>
    <p:sldId id="484" r:id="rId133"/>
    <p:sldId id="396" r:id="rId134"/>
    <p:sldId id="496" r:id="rId135"/>
    <p:sldId id="397" r:id="rId136"/>
    <p:sldId id="454" r:id="rId137"/>
    <p:sldId id="453" r:id="rId138"/>
    <p:sldId id="399" r:id="rId139"/>
    <p:sldId id="481" r:id="rId140"/>
    <p:sldId id="402" r:id="rId141"/>
    <p:sldId id="403" r:id="rId142"/>
    <p:sldId id="404" r:id="rId143"/>
    <p:sldId id="405" r:id="rId144"/>
    <p:sldId id="406" r:id="rId145"/>
    <p:sldId id="407" r:id="rId146"/>
    <p:sldId id="408" r:id="rId147"/>
    <p:sldId id="410" r:id="rId148"/>
    <p:sldId id="412" r:id="rId149"/>
    <p:sldId id="413" r:id="rId150"/>
    <p:sldId id="414" r:id="rId151"/>
    <p:sldId id="456" r:id="rId152"/>
    <p:sldId id="415" r:id="rId153"/>
    <p:sldId id="416" r:id="rId154"/>
    <p:sldId id="488" r:id="rId155"/>
    <p:sldId id="417" r:id="rId156"/>
    <p:sldId id="418" r:id="rId157"/>
    <p:sldId id="419" r:id="rId158"/>
    <p:sldId id="420" r:id="rId159"/>
    <p:sldId id="421" r:id="rId160"/>
    <p:sldId id="423" r:id="rId161"/>
    <p:sldId id="424" r:id="rId162"/>
    <p:sldId id="425" r:id="rId163"/>
    <p:sldId id="426" r:id="rId164"/>
    <p:sldId id="430" r:id="rId165"/>
    <p:sldId id="452" r:id="rId166"/>
    <p:sldId id="428" r:id="rId167"/>
    <p:sldId id="441" r:id="rId168"/>
    <p:sldId id="429" r:id="rId16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BFF"/>
    <a:srgbClr val="FFE389"/>
    <a:srgbClr val="E3F3D1"/>
    <a:srgbClr val="AC3E9C"/>
    <a:srgbClr val="BC44A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09" autoAdjust="0"/>
  </p:normalViewPr>
  <p:slideViewPr>
    <p:cSldViewPr>
      <p:cViewPr varScale="1">
        <p:scale>
          <a:sx n="104" d="100"/>
          <a:sy n="104" d="100"/>
        </p:scale>
        <p:origin x="-1800"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802C54-DE5D-41AA-BC15-B470A29A14DC}" type="datetimeFigureOut">
              <a:rPr lang="zh-CN" altLang="en-US" smtClean="0"/>
              <a:pPr/>
              <a:t>2018/10/30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782BEB-E7AC-4957-ACD8-DC87D6A7251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8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D782BEB-E7AC-4957-ACD8-DC87D6A72510}" type="slidenum">
              <a:rPr lang="zh-CN" altLang="en-US" smtClean="0"/>
              <a:pPr/>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p:sp>
      <p:sp>
        <p:nvSpPr>
          <p:cNvPr id="161795" name="Rectangle 3"/>
          <p:cNvSpPr>
            <a:spLocks noGrp="1" noRot="1" noChangeArrowheads="1"/>
          </p:cNvSpPr>
          <p:nvPr>
            <p:ph type="body" idx="1"/>
          </p:nvPr>
        </p:nvSpPr>
        <p:spPr>
          <a:xfrm>
            <a:off x="914400" y="4343400"/>
            <a:ext cx="5029200" cy="4114800"/>
          </a:xfrm>
          <a:noFill/>
          <a:ln/>
        </p:spPr>
        <p:txBody>
          <a:bodyPr/>
          <a:lstStyle/>
          <a:p>
            <a:pPr eaLnBrk="1" hangingPunct="1"/>
            <a:endParaRPr lang="zh-CN" altLang="zh-CN" sz="1000" dirty="0" smtClean="0">
              <a:latin typeface="Arial" charset="0"/>
              <a:ea typeface="宋体"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2018/10/30</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a:ln/>
        </p:spPr>
        <p:txBody>
          <a:bodyPr/>
          <a:lstStyle>
            <a:lvl1pPr>
              <a:defRPr/>
            </a:lvl1pPr>
          </a:lstStyle>
          <a:p>
            <a:pPr>
              <a:defRPr/>
            </a:pPr>
            <a:fld id="{E8234CEA-C74A-4285-81BF-565D72A52EC0}" type="slidenum">
              <a:rPr lang="zh-CN" altLang="zh-CN"/>
              <a:pPr>
                <a:defRPr/>
              </a:pPr>
              <a:t>‹#›</a:t>
            </a:fld>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0F017938-08AA-459E-9293-DD85D0626983}" type="slidenum">
              <a:rPr lang="zh-CN" altLang="zh-CN"/>
              <a:pPr>
                <a:defRPr/>
              </a:pPr>
              <a:t>‹#›</a:t>
            </a:fld>
            <a:endParaRPr lang="zh-CN"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6411A9-5857-462F-BFA3-DF3CA2313675}" type="slidenum">
              <a:rPr lang="zh-CN" altLang="zh-CN"/>
              <a:pPr>
                <a:defRPr/>
              </a:pPr>
              <a:t>‹#›</a:t>
            </a:fld>
            <a:endParaRPr lang="zh-CN"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内容">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内容">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2018/10/30</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2018/10/30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2018/10/30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2018/10/30</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2018/10/30</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7" r:id="rId14"/>
    <p:sldLayoutId id="2147483708" r:id="rId15"/>
    <p:sldLayoutId id="2147483709" r:id="rId16"/>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0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hyperlink" Target="http://81news.gzedu.com/news81.do?event=newsinfo&amp;articleid=8959" TargetMode="External"/><Relationship Id="rId1" Type="http://schemas.openxmlformats.org/officeDocument/2006/relationships/slideLayout" Target="../slideLayouts/slideLayout7.xml"/><Relationship Id="rId4" Type="http://schemas.openxmlformats.org/officeDocument/2006/relationships/image" Target="../media/image124.jpeg"/></Relationships>
</file>

<file path=ppt/slides/_rels/slide10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jpeg"/></Relationships>
</file>

<file path=ppt/slides/_rels/slide10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 Id="rId4" Type="http://schemas.openxmlformats.org/officeDocument/2006/relationships/image" Target="../media/image137.jpeg"/></Relationships>
</file>

<file path=ppt/slides/_rels/slide112.xml.rels><?xml version="1.0" encoding="UTF-8" standalone="yes"?>
<Relationships xmlns="http://schemas.openxmlformats.org/package/2006/relationships"><Relationship Id="rId3" Type="http://schemas.openxmlformats.org/officeDocument/2006/relationships/hyperlink" Target="http://www.baidu.com/s?wd=&#32834;&#22763;&#25104;&amp;ie=gbk&amp;tn=SE_hldp00990_u6vqbx10" TargetMode="External"/><Relationship Id="rId2" Type="http://schemas.openxmlformats.org/officeDocument/2006/relationships/image" Target="../media/image138.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news.163.com/history/" TargetMode="External"/><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image" Target="../media/image141.jpeg"/><Relationship Id="rId4" Type="http://schemas.openxmlformats.org/officeDocument/2006/relationships/image" Target="../media/image140.jpeg"/></Relationships>
</file>

<file path=ppt/slides/_rels/slide115.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slide" Target="slide8.xml"/></Relationships>
</file>

<file path=ppt/slides/_rels/slide118.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news.takungpao.com/history/yuedu/2013-10/1970420_2.html"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hyperlink" Target="http://news.takungpao.com/history/yuedu/2013-10/1970420_2.html"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hyperlink" Target="http://www.hisedu.cn/china_pic/content/d/2/1c/21.htm" TargetMode="Externa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hyperlink" Target="http://www.love915.com/news/2007/10-2/2007102223609.html" TargetMode="External"/><Relationship Id="rId4" Type="http://schemas.openxmlformats.org/officeDocument/2006/relationships/image" Target="../media/image152.png"/></Relationships>
</file>

<file path=ppt/slides/_rels/slide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baike.baidu.com/view/47321.htm" TargetMode="External"/><Relationship Id="rId2" Type="http://schemas.openxmlformats.org/officeDocument/2006/relationships/hyperlink" Target="http://baike.baidu.com/view/660261.htm"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baike.baidu.com/view/59519.htm" TargetMode="External"/><Relationship Id="rId4" Type="http://schemas.openxmlformats.org/officeDocument/2006/relationships/hyperlink" Target="http://baike.baidu.com/view/384047.h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33.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hyperlink" Target="http://www.chiculture.net/0814/picture/0814pic16161.jpg" TargetMode="External"/><Relationship Id="rId3" Type="http://schemas.openxmlformats.org/officeDocument/2006/relationships/hyperlink" Target="http://a1460.g.akamai.net/f/1460/1339/6h/www.cabelas.com/cabelas/en/content/Pod/01/26/92/p012692hz01.jpg" TargetMode="External"/><Relationship Id="rId7" Type="http://schemas.openxmlformats.org/officeDocument/2006/relationships/image" Target="../media/image169.jpeg"/><Relationship Id="rId2" Type="http://schemas.openxmlformats.org/officeDocument/2006/relationships/image" Target="../media/image166.jpeg"/><Relationship Id="rId1" Type="http://schemas.openxmlformats.org/officeDocument/2006/relationships/slideLayout" Target="../slideLayouts/slideLayout7.xml"/><Relationship Id="rId6" Type="http://schemas.openxmlformats.org/officeDocument/2006/relationships/image" Target="../media/image168.jpeg"/><Relationship Id="rId11" Type="http://schemas.openxmlformats.org/officeDocument/2006/relationships/image" Target="../media/image171.jpeg"/><Relationship Id="rId5" Type="http://schemas.openxmlformats.org/officeDocument/2006/relationships/hyperlink" Target="http://www.voodoo.cz/victory/pic/v11.jpg" TargetMode="External"/><Relationship Id="rId10" Type="http://schemas.openxmlformats.org/officeDocument/2006/relationships/hyperlink" Target="http://www.zgjunshi.com/power/UploadFiles/20048812610734.jpg" TargetMode="External"/><Relationship Id="rId4" Type="http://schemas.openxmlformats.org/officeDocument/2006/relationships/image" Target="../media/image167.jpeg"/><Relationship Id="rId9" Type="http://schemas.openxmlformats.org/officeDocument/2006/relationships/image" Target="../media/image170.jpeg"/></Relationships>
</file>

<file path=ppt/slides/_rels/slide141.xml.rels><?xml version="1.0" encoding="UTF-8" standalone="yes"?>
<Relationships xmlns="http://schemas.openxmlformats.org/package/2006/relationships"><Relationship Id="rId3" Type="http://schemas.openxmlformats.org/officeDocument/2006/relationships/hyperlink" Target="http://zh.wikipedia.org/wiki/File:Karl_Gutzlaff.jpg" TargetMode="External"/><Relationship Id="rId2" Type="http://schemas.openxmlformats.org/officeDocument/2006/relationships/image" Target="../media/image172.jpeg"/><Relationship Id="rId1" Type="http://schemas.openxmlformats.org/officeDocument/2006/relationships/slideLayout" Target="../slideLayouts/slideLayout2.xml"/><Relationship Id="rId4" Type="http://schemas.openxmlformats.org/officeDocument/2006/relationships/image" Target="../media/image173.jpeg"/></Relationships>
</file>

<file path=ppt/slides/_rels/slide142.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7.xml"/><Relationship Id="rId5" Type="http://schemas.openxmlformats.org/officeDocument/2006/relationships/image" Target="../media/image177.jpeg"/><Relationship Id="rId4" Type="http://schemas.openxmlformats.org/officeDocument/2006/relationships/image" Target="../media/image176.jpeg"/></Relationships>
</file>

<file path=ppt/slides/_rels/slide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gif"/><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hyperlink" Target="http://hunan.voc.com.cn/xhn/article/201601/201601221106033715.html"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hyperlink" Target="http://image.baidu.com/i?ct=503316480&amp;z=0&amp;tn=baiduimagedetail&amp;word=%CD%F5%E8%BA&amp;in=19671&amp;cl=2&amp;cm=1&amp;sc=0&amp;lm=-1&amp;pn=39&amp;rn=1&amp;di=8767243890&amp;ln=1924&amp;fr=&amp;ic=0&amp;s=0" TargetMode="External"/><Relationship Id="rId1" Type="http://schemas.openxmlformats.org/officeDocument/2006/relationships/slideLayout" Target="../slideLayouts/slideLayout4.xml"/><Relationship Id="rId6" Type="http://schemas.openxmlformats.org/officeDocument/2006/relationships/image" Target="../media/image194.jpeg"/><Relationship Id="rId5" Type="http://schemas.openxmlformats.org/officeDocument/2006/relationships/image" Target="../media/image193.jpeg"/><Relationship Id="rId4" Type="http://schemas.openxmlformats.org/officeDocument/2006/relationships/image" Target="../media/image192.jpeg"/></Relationships>
</file>

<file path=ppt/slides/_rels/slide157.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0.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1%CF%B8%B4&amp;in=13064&amp;cl=2&amp;cm=1&amp;sc=0&amp;lm=-1&amp;pn=115&amp;rn=1&amp;di=1215164520&amp;ln=2000&amp;fr=&amp;ic=0&amp;s=0" TargetMode="External"/><Relationship Id="rId2" Type="http://schemas.openxmlformats.org/officeDocument/2006/relationships/image" Target="../media/image199.jpeg"/><Relationship Id="rId1" Type="http://schemas.openxmlformats.org/officeDocument/2006/relationships/slideLayout" Target="../slideLayouts/slideLayout2.xml"/><Relationship Id="rId4" Type="http://schemas.openxmlformats.org/officeDocument/2006/relationships/image" Target="../media/image200.jpeg"/></Relationships>
</file>

<file path=ppt/slides/_rels/slide161.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hyperlink" Target="http://image.baidu.com/i?ct=503316480&amp;z=0&amp;tn=baiduimagedetail&amp;word=%CB%EF%D6%D0%C9%BD&amp;in=26551&amp;cl=2&amp;cm=1&amp;sc=0&amp;lm=-1&amp;pn=33&amp;rn=1&amp;di=3637057290&amp;ln=2000&amp;fr=&amp;ic=0&amp;s=0" TargetMode="Externa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2.xml"/><Relationship Id="rId6" Type="http://schemas.openxmlformats.org/officeDocument/2006/relationships/image" Target="../media/image207.jpeg"/><Relationship Id="rId5" Type="http://schemas.openxmlformats.org/officeDocument/2006/relationships/image" Target="../media/image206.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slideLayout" Target="../slideLayouts/slideLayout2.xml"/><Relationship Id="rId4" Type="http://schemas.openxmlformats.org/officeDocument/2006/relationships/image" Target="../media/image210.jpeg"/></Relationships>
</file>

<file path=ppt/slides/_rels/slide167.xml.rels><?xml version="1.0" encoding="UTF-8" standalone="yes"?>
<Relationships xmlns="http://schemas.openxmlformats.org/package/2006/relationships"><Relationship Id="rId3" Type="http://schemas.openxmlformats.org/officeDocument/2006/relationships/image" Target="../media/image212.jpeg"/><Relationship Id="rId7" Type="http://schemas.openxmlformats.org/officeDocument/2006/relationships/image" Target="../media/image216.jpeg"/><Relationship Id="rId2" Type="http://schemas.openxmlformats.org/officeDocument/2006/relationships/image" Target="../media/image211.jpeg"/><Relationship Id="rId1" Type="http://schemas.openxmlformats.org/officeDocument/2006/relationships/slideLayout" Target="../slideLayouts/slideLayout2.xml"/><Relationship Id="rId6" Type="http://schemas.openxmlformats.org/officeDocument/2006/relationships/image" Target="../media/image215.jpeg"/><Relationship Id="rId5" Type="http://schemas.openxmlformats.org/officeDocument/2006/relationships/image" Target="../media/image214.jpeg"/><Relationship Id="rId4" Type="http://schemas.openxmlformats.org/officeDocument/2006/relationships/image" Target="../media/image213.jpeg"/></Relationships>
</file>

<file path=ppt/slides/_rels/slide168.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2.xml"/><Relationship Id="rId5" Type="http://schemas.openxmlformats.org/officeDocument/2006/relationships/image" Target="../media/image220.jpeg"/><Relationship Id="rId4" Type="http://schemas.openxmlformats.org/officeDocument/2006/relationships/image" Target="../media/image2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baike.baidu.com/image/bd704260c946d4f78cb10d3c" TargetMode="Externa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 Target="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 Target="slide8.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 Target="slide8.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baike.baidu.com/view/2607.htm" TargetMode="External"/><Relationship Id="rId13" Type="http://schemas.openxmlformats.org/officeDocument/2006/relationships/hyperlink" Target="http://baike.baidu.com/view/29182.htm" TargetMode="External"/><Relationship Id="rId3" Type="http://schemas.openxmlformats.org/officeDocument/2006/relationships/image" Target="../media/image37.jpeg"/><Relationship Id="rId7" Type="http://schemas.openxmlformats.org/officeDocument/2006/relationships/hyperlink" Target="http://baike.baidu.com/view/2816.htm" TargetMode="External"/><Relationship Id="rId12" Type="http://schemas.openxmlformats.org/officeDocument/2006/relationships/hyperlink" Target="http://baike.baidu.com/view/193823.htm" TargetMode="External"/><Relationship Id="rId2" Type="http://schemas.openxmlformats.org/officeDocument/2006/relationships/hyperlink" Target="http://baike.baidu.com/image/0e655ca74f89f686d043586a" TargetMode="External"/><Relationship Id="rId1" Type="http://schemas.openxmlformats.org/officeDocument/2006/relationships/slideLayout" Target="../slideLayouts/slideLayout4.xml"/><Relationship Id="rId6" Type="http://schemas.openxmlformats.org/officeDocument/2006/relationships/hyperlink" Target="http://baike.baidu.com/view/2398.htm" TargetMode="External"/><Relationship Id="rId11" Type="http://schemas.openxmlformats.org/officeDocument/2006/relationships/hyperlink" Target="http://baike.baidu.com/view/871445.htm" TargetMode="External"/><Relationship Id="rId5" Type="http://schemas.openxmlformats.org/officeDocument/2006/relationships/hyperlink" Target="http://baike.baidu.com/view/3771.htm" TargetMode="External"/><Relationship Id="rId10" Type="http://schemas.openxmlformats.org/officeDocument/2006/relationships/hyperlink" Target="http://baike.baidu.com/view/34264.htm" TargetMode="External"/><Relationship Id="rId4" Type="http://schemas.openxmlformats.org/officeDocument/2006/relationships/hyperlink" Target="http://baike.baidu.com/view/57319.htm" TargetMode="External"/><Relationship Id="rId9" Type="http://schemas.openxmlformats.org/officeDocument/2006/relationships/hyperlink" Target="http://baike.baidu.com/view/2200.htm" TargetMode="External"/><Relationship Id="rId14" Type="http://schemas.openxmlformats.org/officeDocument/2006/relationships/hyperlink" Target="http://baike.baidu.com/view/4055.ht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jpeg"/><Relationship Id="rId7"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4.jpeg"/><Relationship Id="rId5" Type="http://schemas.openxmlformats.org/officeDocument/2006/relationships/oleObject" Target="../embeddings/oleObject1.bin"/><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baike.baidu.com/pic/%E5%8D%9A%E5%B0%94%E6%B5%8E%E5%90%89%E7%89%B9%C2%B7%E7%90%A6%E5%96%84/9948617/0/f11f3a292df5e0fe4ab9053b506034a85edf7263?fr=lemma&amp;ct=single"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hyperlink" Target="http://photo.blog.sina.com.cn/showpic.html" TargetMode="External"/><Relationship Id="rId4" Type="http://schemas.openxmlformats.org/officeDocument/2006/relationships/image" Target="../media/image59.jpeg"/></Relationships>
</file>

<file path=ppt/slides/_rels/slide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image" Target="../media/image7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slideLayout" Target="../slideLayouts/slideLayout7.xml"/><Relationship Id="rId5" Type="http://schemas.openxmlformats.org/officeDocument/2006/relationships/image" Target="../media/image86.wmf"/><Relationship Id="rId4" Type="http://schemas.openxmlformats.org/officeDocument/2006/relationships/image" Target="../media/image85.wmf"/></Relationships>
</file>

<file path=ppt/slides/_rels/slide72.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5.xml"/><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hyperlink" Target="http://www.chinesefolklore.org.cn/blog/batch.download.php?aid=41509"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baike.so.com/doc/6790289-7006900.html" TargetMode="External"/><Relationship Id="rId2" Type="http://schemas.openxmlformats.org/officeDocument/2006/relationships/image" Target="../media/image106.jpe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hyperlink" Target="https://baike.so.com/doc/4033572-4231294.html"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descr="https://timgsa.baidu.com/timg?image&amp;quality=80&amp;size=b9999_10000&amp;sec=1538523403&amp;di=a75823de1d46357b62361c511712aa54&amp;imgtype=jpg&amp;er=1&amp;src=http%3A%2F%2Fimg30.ddimg.cn%2Fimgother%2F201508%2F31_0%2F20150831111625230.jpg"/>
          <p:cNvPicPr>
            <a:picLocks noChangeAspect="1" noChangeArrowheads="1"/>
          </p:cNvPicPr>
          <p:nvPr/>
        </p:nvPicPr>
        <p:blipFill>
          <a:blip r:embed="rId2" cstate="print"/>
          <a:srcRect/>
          <a:stretch>
            <a:fillRect/>
          </a:stretch>
        </p:blipFill>
        <p:spPr bwMode="auto">
          <a:xfrm>
            <a:off x="4572000" y="3501008"/>
            <a:ext cx="4392488" cy="3240360"/>
          </a:xfrm>
          <a:prstGeom prst="rect">
            <a:avLst/>
          </a:prstGeom>
          <a:noFill/>
        </p:spPr>
      </p:pic>
      <p:sp>
        <p:nvSpPr>
          <p:cNvPr id="6" name="矩形 5"/>
          <p:cNvSpPr/>
          <p:nvPr/>
        </p:nvSpPr>
        <p:spPr>
          <a:xfrm>
            <a:off x="0" y="1772816"/>
            <a:ext cx="9144000"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5400" b="1" dirty="0" smtClean="0">
                <a:solidFill>
                  <a:srgbClr val="002060"/>
                </a:solidFill>
                <a:effectLst>
                  <a:outerShdw blurRad="38100" dist="38100" dir="2700000" algn="tl">
                    <a:srgbClr val="000000">
                      <a:alpha val="43137"/>
                    </a:srgbClr>
                  </a:outerShdw>
                </a:effectLst>
                <a:latin typeface="华文新魏" pitchFamily="2" charset="-122"/>
                <a:ea typeface="华文新魏" pitchFamily="2" charset="-122"/>
                <a:cs typeface="+mj-cs"/>
              </a:rPr>
              <a:t>专题二 反对外来侵略的斗争</a:t>
            </a:r>
          </a:p>
        </p:txBody>
      </p:sp>
      <p:pic>
        <p:nvPicPr>
          <p:cNvPr id="178178" name="Picture 2" descr="https://timgsa.baidu.com/timg?image&amp;quality=80&amp;size=b9999_10000&amp;sec=1506332788071&amp;di=9e0081b03d7f855f7263e94dd9f6d8d6&amp;imgtype=0&amp;src=http%3A%2F%2Fs7.rr.itc.cn%2Fr%2FwapChange%2F20161_2_15%2Fa7at6g2584693504405.jpg"/>
          <p:cNvPicPr>
            <a:picLocks noChangeAspect="1" noChangeArrowheads="1"/>
          </p:cNvPicPr>
          <p:nvPr/>
        </p:nvPicPr>
        <p:blipFill>
          <a:blip r:embed="rId3" cstate="print"/>
          <a:srcRect/>
          <a:stretch>
            <a:fillRect/>
          </a:stretch>
        </p:blipFill>
        <p:spPr bwMode="auto">
          <a:xfrm>
            <a:off x="179512" y="3212976"/>
            <a:ext cx="4333350" cy="3466680"/>
          </a:xfrm>
          <a:prstGeom prst="rect">
            <a:avLst/>
          </a:prstGeom>
          <a:noFill/>
        </p:spPr>
      </p:pic>
      <p:sp>
        <p:nvSpPr>
          <p:cNvPr id="9" name="矩形 8"/>
          <p:cNvSpPr/>
          <p:nvPr/>
        </p:nvSpPr>
        <p:spPr>
          <a:xfrm>
            <a:off x="5580112" y="3068960"/>
            <a:ext cx="3278970"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3200" b="1" dirty="0" smtClean="0">
                <a:solidFill>
                  <a:schemeClr val="tx2">
                    <a:satMod val="130000"/>
                  </a:schemeClr>
                </a:solidFill>
                <a:latin typeface="华文新魏" pitchFamily="2" charset="-122"/>
                <a:ea typeface="华文新魏" pitchFamily="2" charset="-122"/>
                <a:cs typeface="+mj-cs"/>
              </a:rPr>
              <a:t>主讲人   赵雪飞</a:t>
            </a:r>
          </a:p>
        </p:txBody>
      </p:sp>
      <p:sp>
        <p:nvSpPr>
          <p:cNvPr id="10" name="矩形 9"/>
          <p:cNvSpPr/>
          <p:nvPr/>
        </p:nvSpPr>
        <p:spPr>
          <a:xfrm>
            <a:off x="7380312" y="3717032"/>
            <a:ext cx="1101584" cy="461665"/>
          </a:xfrm>
          <a:prstGeom prst="rect">
            <a:avLst/>
          </a:prstGeom>
        </p:spPr>
        <p:txBody>
          <a:bodyPr wrap="none">
            <a:spAutoFit/>
          </a:bodyPr>
          <a:lstStyle/>
          <a:p>
            <a:r>
              <a:rPr lang="en-US" altLang="zh-CN" sz="2400" b="1" dirty="0" smtClean="0"/>
              <a:t>2018.9</a:t>
            </a:r>
            <a:endParaRPr lang="zh-CN" alt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文本框 13"/>
          <p:cNvSpPr txBox="1">
            <a:spLocks noChangeArrowheads="1"/>
          </p:cNvSpPr>
          <p:nvPr/>
        </p:nvSpPr>
        <p:spPr bwMode="auto">
          <a:xfrm>
            <a:off x="395536" y="332656"/>
            <a:ext cx="8352928" cy="978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ts val="600"/>
              </a:spcBef>
              <a:defRPr/>
            </a:pPr>
            <a:r>
              <a:rPr lang="zh-CN" altLang="en-US" sz="2400" dirty="0">
                <a:solidFill>
                  <a:schemeClr val="tx1"/>
                </a:solidFill>
                <a:latin typeface="+mn-lt"/>
                <a:ea typeface="+mn-ea"/>
                <a:cs typeface="+mn-ea"/>
                <a:sym typeface="+mn-lt"/>
              </a:rPr>
              <a:t>在历次侵华战争中，侵略者肆意屠杀中国人民，制造了一系列惨案，犯下了滔天罪行。</a:t>
            </a:r>
          </a:p>
        </p:txBody>
      </p:sp>
      <p:sp>
        <p:nvSpPr>
          <p:cNvPr id="3" name="矩形 2"/>
          <p:cNvSpPr/>
          <p:nvPr/>
        </p:nvSpPr>
        <p:spPr>
          <a:xfrm>
            <a:off x="395536" y="3068960"/>
            <a:ext cx="3884612" cy="2831544"/>
          </a:xfrm>
          <a:prstGeom prst="rect">
            <a:avLst/>
          </a:prstGeom>
        </p:spPr>
        <p:txBody>
          <a:bodyPr>
            <a:spAutoFit/>
          </a:bodyPr>
          <a:lstStyle/>
          <a:p>
            <a:pPr algn="just">
              <a:spcBef>
                <a:spcPts val="600"/>
              </a:spcBef>
              <a:defRPr/>
            </a:pPr>
            <a:r>
              <a:rPr lang="zh-CN" altLang="en-US" sz="2400" b="1" dirty="0">
                <a:cs typeface="+mn-ea"/>
                <a:sym typeface="+mn-lt"/>
              </a:rPr>
              <a:t>“此时得免杀戮之华人，（旅顺）全市内仅三十有六人耳，</a:t>
            </a:r>
            <a:r>
              <a:rPr lang="en-US" altLang="zh-CN" sz="2400" b="1" dirty="0">
                <a:cs typeface="+mn-ea"/>
                <a:sym typeface="+mn-lt"/>
              </a:rPr>
              <a:t>……</a:t>
            </a:r>
            <a:r>
              <a:rPr lang="zh-CN" altLang="en-US" sz="2400" b="1" dirty="0">
                <a:cs typeface="+mn-ea"/>
                <a:sym typeface="+mn-lt"/>
              </a:rPr>
              <a:t>为供埋葬其同胞之死尸</a:t>
            </a:r>
            <a:r>
              <a:rPr lang="zh-CN" altLang="en-US" sz="2400" b="1">
                <a:cs typeface="+mn-ea"/>
                <a:sym typeface="+mn-lt"/>
              </a:rPr>
              <a:t>而</a:t>
            </a:r>
            <a:r>
              <a:rPr lang="zh-CN" altLang="en-US" sz="2400" b="1" smtClean="0">
                <a:cs typeface="+mn-ea"/>
                <a:sym typeface="+mn-lt"/>
              </a:rPr>
              <a:t>被救残留</a:t>
            </a:r>
            <a:r>
              <a:rPr lang="zh-CN" altLang="en-US" sz="2400" b="1" dirty="0">
                <a:cs typeface="+mn-ea"/>
                <a:sym typeface="+mn-lt"/>
              </a:rPr>
              <a:t>者”。</a:t>
            </a:r>
            <a:endParaRPr lang="en-US" altLang="zh-CN" sz="2400" b="1" dirty="0">
              <a:cs typeface="+mn-ea"/>
              <a:sym typeface="+mn-lt"/>
            </a:endParaRPr>
          </a:p>
          <a:p>
            <a:pPr algn="r">
              <a:spcBef>
                <a:spcPts val="600"/>
              </a:spcBef>
              <a:defRPr/>
            </a:pPr>
            <a:r>
              <a:rPr lang="en-US" altLang="zh-CN" sz="2400" b="1" dirty="0">
                <a:cs typeface="+mn-ea"/>
                <a:sym typeface="+mn-lt"/>
              </a:rPr>
              <a:t>——</a:t>
            </a:r>
            <a:r>
              <a:rPr lang="zh-CN" altLang="en-US" sz="2400" b="1" dirty="0">
                <a:cs typeface="+mn-ea"/>
                <a:sym typeface="+mn-lt"/>
              </a:rPr>
              <a:t>陆奥宗光（中日甲午战争时期的日本外务大臣）</a:t>
            </a:r>
            <a:endParaRPr lang="en-US" altLang="zh-CN" sz="2400" b="1" dirty="0">
              <a:cs typeface="+mn-ea"/>
              <a:sym typeface="+mn-lt"/>
            </a:endParaRPr>
          </a:p>
          <a:p>
            <a:pPr algn="r">
              <a:spcBef>
                <a:spcPts val="600"/>
              </a:spcBef>
              <a:defRPr/>
            </a:pPr>
            <a:r>
              <a:rPr lang="zh-CN" altLang="en-US" sz="2400" b="1" dirty="0">
                <a:cs typeface="+mn-ea"/>
                <a:sym typeface="+mn-lt"/>
              </a:rPr>
              <a:t>回忆录：</a:t>
            </a:r>
            <a:r>
              <a:rPr lang="en-US" altLang="zh-CN" sz="2400" b="1" dirty="0">
                <a:cs typeface="+mn-ea"/>
                <a:sym typeface="+mn-lt"/>
              </a:rPr>
              <a:t>《</a:t>
            </a:r>
            <a:r>
              <a:rPr lang="zh-CN" altLang="en-US" sz="2400" b="1" dirty="0">
                <a:cs typeface="+mn-ea"/>
                <a:sym typeface="+mn-lt"/>
              </a:rPr>
              <a:t>蹇</a:t>
            </a:r>
            <a:r>
              <a:rPr lang="zh-CN" altLang="en-US" sz="2400" b="1" dirty="0" smtClean="0">
                <a:cs typeface="+mn-ea"/>
                <a:sym typeface="+mn-lt"/>
              </a:rPr>
              <a:t>蹇</a:t>
            </a:r>
            <a:r>
              <a:rPr lang="en-US" altLang="zh-CN" sz="2400" b="1" dirty="0" smtClean="0">
                <a:cs typeface="+mn-ea"/>
                <a:sym typeface="+mn-lt"/>
              </a:rPr>
              <a:t>[</a:t>
            </a:r>
            <a:r>
              <a:rPr lang="en-US" altLang="zh-CN" sz="2400" dirty="0" err="1" smtClean="0"/>
              <a:t>jiǎn</a:t>
            </a:r>
            <a:r>
              <a:rPr lang="en-US" altLang="zh-CN" sz="2400" b="1" dirty="0" smtClean="0">
                <a:cs typeface="+mn-ea"/>
                <a:sym typeface="+mn-lt"/>
              </a:rPr>
              <a:t>]</a:t>
            </a:r>
            <a:r>
              <a:rPr lang="zh-CN" altLang="en-US" sz="2400" b="1" dirty="0" smtClean="0">
                <a:cs typeface="+mn-ea"/>
                <a:sym typeface="+mn-lt"/>
              </a:rPr>
              <a:t>录</a:t>
            </a:r>
            <a:r>
              <a:rPr lang="en-US" altLang="zh-CN" sz="2400" b="1" dirty="0">
                <a:cs typeface="+mn-ea"/>
                <a:sym typeface="+mn-lt"/>
              </a:rPr>
              <a:t>》</a:t>
            </a:r>
            <a:endParaRPr lang="zh-CN" altLang="en-US" sz="2400" b="1" dirty="0">
              <a:cs typeface="+mn-ea"/>
              <a:sym typeface="+mn-lt"/>
            </a:endParaRPr>
          </a:p>
        </p:txBody>
      </p:sp>
      <p:pic>
        <p:nvPicPr>
          <p:cNvPr id="10" name="Picture 3" descr="1_01_3"/>
          <p:cNvPicPr>
            <a:picLocks noChangeAspect="1" noChangeArrowheads="1"/>
          </p:cNvPicPr>
          <p:nvPr/>
        </p:nvPicPr>
        <p:blipFill>
          <a:blip r:embed="rId2" cstate="print"/>
          <a:srcRect/>
          <a:stretch>
            <a:fillRect/>
          </a:stretch>
        </p:blipFill>
        <p:spPr bwMode="auto">
          <a:xfrm>
            <a:off x="4644008" y="2924944"/>
            <a:ext cx="3962400" cy="2551113"/>
          </a:xfrm>
          <a:prstGeom prst="rect">
            <a:avLst/>
          </a:prstGeom>
          <a:noFill/>
          <a:ln w="9525">
            <a:noFill/>
            <a:miter lim="800000"/>
            <a:headEnd/>
            <a:tailEnd/>
          </a:ln>
        </p:spPr>
      </p:pic>
      <p:sp>
        <p:nvSpPr>
          <p:cNvPr id="13" name="Rectangle 7"/>
          <p:cNvSpPr>
            <a:spLocks noChangeArrowheads="1"/>
          </p:cNvSpPr>
          <p:nvPr/>
        </p:nvSpPr>
        <p:spPr bwMode="auto">
          <a:xfrm>
            <a:off x="611560" y="1772816"/>
            <a:ext cx="3905200" cy="579437"/>
          </a:xfrm>
          <a:prstGeom prst="rect">
            <a:avLst/>
          </a:prstGeom>
          <a:noFill/>
          <a:ln w="9525">
            <a:noFill/>
            <a:miter lim="800000"/>
            <a:headEnd/>
            <a:tailEnd/>
          </a:ln>
        </p:spPr>
        <p:txBody>
          <a:bodyPr wrap="square" anchor="ctr">
            <a:spAutoFit/>
          </a:bodyPr>
          <a:lstStyle/>
          <a:p>
            <a:r>
              <a:rPr lang="zh-CN" altLang="en-US" sz="3200" b="1" dirty="0">
                <a:latin typeface="华文新魏" pitchFamily="2" charset="-122"/>
              </a:rPr>
              <a:t>①旅顺大屠杀惨案</a:t>
            </a:r>
            <a:endParaRPr lang="zh-CN" altLang="en-US" sz="3200" b="1" dirty="0">
              <a:ea typeface="宋体"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anim to="" calcmode="lin" valueType="num">
                                      <p:cBhvr>
                                        <p:cTn id="7" dur="1" fill="hold"/>
                                        <p:tgtEl>
                                          <p:spTgt spid="1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51520" y="332656"/>
            <a:ext cx="8074144" cy="1008112"/>
          </a:xfrm>
        </p:spPr>
        <p:txBody>
          <a:bodyPr/>
          <a:lstStyle/>
          <a:p>
            <a:pPr eaLnBrk="1" hangingPunct="1"/>
            <a:r>
              <a:rPr lang="zh-CN" altLang="en-US" b="1" dirty="0" smtClean="0"/>
              <a:t>（</a:t>
            </a:r>
            <a:r>
              <a:rPr lang="en-US" altLang="zh-CN" b="1" dirty="0" smtClean="0"/>
              <a:t>4</a:t>
            </a:r>
            <a:r>
              <a:rPr lang="zh-CN" altLang="en-US" b="1" dirty="0" smtClean="0"/>
              <a:t>）香港人民的反侵略斗争</a:t>
            </a:r>
          </a:p>
        </p:txBody>
      </p:sp>
      <p:sp>
        <p:nvSpPr>
          <p:cNvPr id="99331" name="Rectangle 3"/>
          <p:cNvSpPr>
            <a:spLocks noGrp="1" noChangeArrowheads="1"/>
          </p:cNvSpPr>
          <p:nvPr>
            <p:ph sz="quarter" idx="1"/>
          </p:nvPr>
        </p:nvSpPr>
        <p:spPr>
          <a:xfrm>
            <a:off x="395536" y="1905000"/>
            <a:ext cx="2520280" cy="3684240"/>
          </a:xfrm>
          <a:solidFill>
            <a:schemeClr val="bg1"/>
          </a:solidFill>
        </p:spPr>
        <p:txBody>
          <a:bodyPr>
            <a:normAutofit lnSpcReduction="10000"/>
          </a:bodyPr>
          <a:lstStyle/>
          <a:p>
            <a:pPr eaLnBrk="1" hangingPunct="1">
              <a:lnSpc>
                <a:spcPct val="90000"/>
              </a:lnSpc>
            </a:pPr>
            <a:r>
              <a:rPr lang="en-US" altLang="zh-CN" b="1" dirty="0" smtClean="0"/>
              <a:t>1884</a:t>
            </a:r>
            <a:r>
              <a:rPr lang="zh-CN" altLang="en-US" b="1" dirty="0" smtClean="0"/>
              <a:t>年，中法战争期间，香港中国造船工人举行罢工，拒绝修理受伤的法舰，爱国商人也举行罢市，码头工人则不运送法货。</a:t>
            </a:r>
            <a:r>
              <a:rPr lang="zh-CN" altLang="en-US" dirty="0" smtClean="0"/>
              <a:t/>
            </a:r>
            <a:br>
              <a:rPr lang="zh-CN" altLang="en-US" dirty="0" smtClean="0"/>
            </a:br>
            <a:r>
              <a:rPr lang="zh-CN" altLang="en-US" dirty="0" smtClean="0"/>
              <a:t/>
            </a:r>
            <a:br>
              <a:rPr lang="zh-CN" altLang="en-US" dirty="0" smtClean="0"/>
            </a:br>
            <a:endParaRPr lang="zh-CN" altLang="en-US" dirty="0" smtClean="0"/>
          </a:p>
        </p:txBody>
      </p:sp>
      <p:pic>
        <p:nvPicPr>
          <p:cNvPr id="99332" name="Picture 4" descr="200736153857724"/>
          <p:cNvPicPr>
            <a:picLocks noChangeAspect="1" noChangeArrowheads="1"/>
          </p:cNvPicPr>
          <p:nvPr/>
        </p:nvPicPr>
        <p:blipFill>
          <a:blip r:embed="rId2" cstate="print"/>
          <a:srcRect/>
          <a:stretch>
            <a:fillRect/>
          </a:stretch>
        </p:blipFill>
        <p:spPr bwMode="auto">
          <a:xfrm>
            <a:off x="3275856" y="1772816"/>
            <a:ext cx="5592688" cy="4525144"/>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51520" y="260648"/>
            <a:ext cx="8594030" cy="1296144"/>
          </a:xfrm>
        </p:spPr>
        <p:txBody>
          <a:bodyPr>
            <a:noAutofit/>
          </a:bodyPr>
          <a:lstStyle/>
          <a:p>
            <a:pPr eaLnBrk="1" hangingPunct="1"/>
            <a:r>
              <a:rPr lang="zh-CN" altLang="en-US" b="1" dirty="0" smtClean="0">
                <a:latin typeface="+mj-ea"/>
              </a:rPr>
              <a:t>（</a:t>
            </a:r>
            <a:r>
              <a:rPr lang="en-US" altLang="zh-CN" b="1" dirty="0" smtClean="0">
                <a:latin typeface="+mj-ea"/>
              </a:rPr>
              <a:t>5</a:t>
            </a:r>
            <a:r>
              <a:rPr lang="zh-CN" altLang="en-US" b="1" dirty="0" smtClean="0">
                <a:latin typeface="+mj-ea"/>
              </a:rPr>
              <a:t>）义和团与八国联军拼死鏖</a:t>
            </a:r>
            <a:r>
              <a:rPr lang="zh-CN" altLang="en-US" b="1" dirty="0" smtClean="0">
                <a:solidFill>
                  <a:srgbClr val="FF0000"/>
                </a:solidFill>
                <a:latin typeface="+mj-ea"/>
              </a:rPr>
              <a:t>（</a:t>
            </a:r>
            <a:r>
              <a:rPr lang="en-US" altLang="zh-CN" b="1" dirty="0" err="1" smtClean="0">
                <a:solidFill>
                  <a:srgbClr val="FF0000"/>
                </a:solidFill>
                <a:latin typeface="+mj-ea"/>
              </a:rPr>
              <a:t>áo</a:t>
            </a:r>
            <a:r>
              <a:rPr lang="zh-CN" altLang="en-US" b="1" dirty="0" smtClean="0">
                <a:solidFill>
                  <a:srgbClr val="FF0000"/>
                </a:solidFill>
                <a:latin typeface="+mj-ea"/>
              </a:rPr>
              <a:t>）</a:t>
            </a:r>
            <a:r>
              <a:rPr lang="zh-CN" altLang="en-US" b="1" dirty="0" smtClean="0">
                <a:latin typeface="+mj-ea"/>
              </a:rPr>
              <a:t>战</a:t>
            </a:r>
          </a:p>
        </p:txBody>
      </p:sp>
      <p:pic>
        <p:nvPicPr>
          <p:cNvPr id="104451" name="Picture 3" descr="D0116"/>
          <p:cNvPicPr>
            <a:picLocks noChangeAspect="1" noChangeArrowheads="1"/>
          </p:cNvPicPr>
          <p:nvPr/>
        </p:nvPicPr>
        <p:blipFill>
          <a:blip r:embed="rId2" cstate="print"/>
          <a:srcRect/>
          <a:stretch>
            <a:fillRect/>
          </a:stretch>
        </p:blipFill>
        <p:spPr bwMode="auto">
          <a:xfrm>
            <a:off x="4644008" y="1124744"/>
            <a:ext cx="4175012" cy="5328592"/>
          </a:xfrm>
          <a:prstGeom prst="rect">
            <a:avLst/>
          </a:prstGeom>
          <a:noFill/>
          <a:ln w="9525">
            <a:noFill/>
            <a:miter lim="800000"/>
            <a:headEnd/>
            <a:tailEnd/>
          </a:ln>
        </p:spPr>
      </p:pic>
      <p:grpSp>
        <p:nvGrpSpPr>
          <p:cNvPr id="2" name="Group 4"/>
          <p:cNvGrpSpPr>
            <a:grpSpLocks noChangeAspect="1"/>
          </p:cNvGrpSpPr>
          <p:nvPr/>
        </p:nvGrpSpPr>
        <p:grpSpPr bwMode="auto">
          <a:xfrm>
            <a:off x="179513" y="2420888"/>
            <a:ext cx="4392488" cy="3096344"/>
            <a:chOff x="0" y="0"/>
            <a:chExt cx="5579" cy="2540"/>
          </a:xfrm>
        </p:grpSpPr>
        <p:pic>
          <p:nvPicPr>
            <p:cNvPr id="100359" name="Picture 5"/>
            <p:cNvPicPr>
              <a:picLocks noChangeAspect="1" noChangeArrowheads="1"/>
            </p:cNvPicPr>
            <p:nvPr/>
          </p:nvPicPr>
          <p:blipFill>
            <a:blip r:embed="rId3" cstate="print"/>
            <a:srcRect/>
            <a:stretch>
              <a:fillRect/>
            </a:stretch>
          </p:blipFill>
          <p:spPr bwMode="auto">
            <a:xfrm>
              <a:off x="3719" y="103"/>
              <a:ext cx="1860" cy="2437"/>
            </a:xfrm>
            <a:prstGeom prst="rect">
              <a:avLst/>
            </a:prstGeom>
            <a:noFill/>
            <a:ln w="9525">
              <a:noFill/>
              <a:miter lim="800000"/>
              <a:headEnd/>
              <a:tailEnd/>
            </a:ln>
          </p:spPr>
        </p:pic>
        <p:pic>
          <p:nvPicPr>
            <p:cNvPr id="100360" name="Picture 6"/>
            <p:cNvPicPr>
              <a:picLocks noChangeAspect="1" noChangeArrowheads="1"/>
            </p:cNvPicPr>
            <p:nvPr/>
          </p:nvPicPr>
          <p:blipFill>
            <a:blip r:embed="rId4" cstate="print"/>
            <a:srcRect/>
            <a:stretch>
              <a:fillRect/>
            </a:stretch>
          </p:blipFill>
          <p:spPr bwMode="auto">
            <a:xfrm>
              <a:off x="0" y="0"/>
              <a:ext cx="1723" cy="2450"/>
            </a:xfrm>
            <a:prstGeom prst="rect">
              <a:avLst/>
            </a:prstGeom>
            <a:noFill/>
            <a:ln w="9525">
              <a:noFill/>
              <a:miter lim="800000"/>
              <a:headEnd/>
              <a:tailEnd/>
            </a:ln>
          </p:spPr>
        </p:pic>
        <p:pic>
          <p:nvPicPr>
            <p:cNvPr id="100361" name="Picture 7"/>
            <p:cNvPicPr>
              <a:picLocks noChangeAspect="1" noChangeArrowheads="1"/>
            </p:cNvPicPr>
            <p:nvPr/>
          </p:nvPicPr>
          <p:blipFill>
            <a:blip r:embed="rId5" cstate="print"/>
            <a:srcRect/>
            <a:stretch>
              <a:fillRect/>
            </a:stretch>
          </p:blipFill>
          <p:spPr bwMode="auto">
            <a:xfrm>
              <a:off x="1814" y="91"/>
              <a:ext cx="1846" cy="2403"/>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79512" y="1340768"/>
            <a:ext cx="6832848" cy="579438"/>
          </a:xfrm>
          <a:prstGeom prst="rect">
            <a:avLst/>
          </a:prstGeom>
          <a:solidFill>
            <a:schemeClr val="bg1"/>
          </a:solidFill>
          <a:ln w="9525">
            <a:noFill/>
            <a:miter lim="800000"/>
            <a:headEnd/>
            <a:tailEnd/>
          </a:ln>
        </p:spPr>
        <p:txBody>
          <a:bodyPr wrap="square">
            <a:spAutoFit/>
          </a:bodyPr>
          <a:lstStyle/>
          <a:p>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）英勇顽强的战斗精神</a:t>
            </a:r>
          </a:p>
        </p:txBody>
      </p:sp>
      <p:sp>
        <p:nvSpPr>
          <p:cNvPr id="101379" name="Rectangle 3"/>
          <p:cNvSpPr>
            <a:spLocks noChangeArrowheads="1"/>
          </p:cNvSpPr>
          <p:nvPr/>
        </p:nvSpPr>
        <p:spPr bwMode="auto">
          <a:xfrm>
            <a:off x="381000" y="304800"/>
            <a:ext cx="8229600" cy="941388"/>
          </a:xfrm>
          <a:prstGeom prst="rect">
            <a:avLst/>
          </a:prstGeom>
          <a:noFill/>
          <a:ln w="9525">
            <a:noFill/>
            <a:miter lim="800000"/>
            <a:headEnd/>
            <a:tailEnd/>
          </a:ln>
        </p:spPr>
        <p:txBody>
          <a:bodyPr/>
          <a:lstStyle/>
          <a:p>
            <a:pPr>
              <a:buFontTx/>
              <a:buNone/>
            </a:pPr>
            <a:endParaRPr lang="zh-CN" altLang="en-US" sz="4200" b="1">
              <a:latin typeface="Garamond" pitchFamily="18" charset="0"/>
              <a:ea typeface="宋体" charset="-122"/>
            </a:endParaRPr>
          </a:p>
        </p:txBody>
      </p:sp>
      <p:sp>
        <p:nvSpPr>
          <p:cNvPr id="101380" name="Rectangle 4"/>
          <p:cNvSpPr>
            <a:spLocks noChangeArrowheads="1"/>
          </p:cNvSpPr>
          <p:nvPr/>
        </p:nvSpPr>
        <p:spPr bwMode="auto">
          <a:xfrm>
            <a:off x="323528" y="254001"/>
            <a:ext cx="8712968" cy="942751"/>
          </a:xfrm>
          <a:prstGeom prst="rect">
            <a:avLst/>
          </a:prstGeom>
          <a:noFill/>
          <a:ln w="9525">
            <a:noFill/>
            <a:miter lim="800000"/>
            <a:headEnd/>
            <a:tailEnd/>
          </a:ln>
        </p:spPr>
        <p:txBody>
          <a:bodyPr/>
          <a:lstStyle/>
          <a:p>
            <a:pPr>
              <a:buFontTx/>
              <a:buNone/>
            </a:pPr>
            <a:r>
              <a:rPr lang="en-US" altLang="zh-CN" sz="4200" b="1" dirty="0">
                <a:latin typeface="+mj-ea"/>
                <a:ea typeface="+mj-ea"/>
              </a:rPr>
              <a:t>2</a:t>
            </a:r>
            <a:r>
              <a:rPr lang="zh-CN" altLang="en-US" sz="4200" b="1" dirty="0">
                <a:latin typeface="+mj-ea"/>
                <a:ea typeface="+mj-ea"/>
              </a:rPr>
              <a:t>、爱国官兵的反侵略斗争</a:t>
            </a:r>
          </a:p>
        </p:txBody>
      </p:sp>
      <p:sp>
        <p:nvSpPr>
          <p:cNvPr id="101381" name="Rectangle 5"/>
          <p:cNvSpPr>
            <a:spLocks noChangeArrowheads="1"/>
          </p:cNvSpPr>
          <p:nvPr/>
        </p:nvSpPr>
        <p:spPr bwMode="auto">
          <a:xfrm>
            <a:off x="539552" y="2204864"/>
            <a:ext cx="2694384" cy="3888432"/>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en-US" altLang="zh-CN" sz="3000" b="1" dirty="0">
                <a:latin typeface="华文新魏" pitchFamily="2" charset="-122"/>
                <a:ea typeface="华文新魏" pitchFamily="2" charset="-122"/>
              </a:rPr>
              <a:t>①</a:t>
            </a:r>
            <a:r>
              <a:rPr lang="zh-CN" altLang="en-US" sz="3000" b="1" dirty="0">
                <a:solidFill>
                  <a:schemeClr val="tx2"/>
                </a:solidFill>
                <a:latin typeface="华文新魏" pitchFamily="2" charset="-122"/>
                <a:ea typeface="华文新魏" pitchFamily="2" charset="-122"/>
              </a:rPr>
              <a:t>1859年6月英法联军大举进攻</a:t>
            </a:r>
            <a:r>
              <a:rPr lang="zh-CN" altLang="en-US" sz="3000" b="1" dirty="0">
                <a:solidFill>
                  <a:srgbClr val="C00000"/>
                </a:solidFill>
                <a:latin typeface="华文新魏" pitchFamily="2" charset="-122"/>
                <a:ea typeface="华文新魏" pitchFamily="2" charset="-122"/>
              </a:rPr>
              <a:t>大沽炮台</a:t>
            </a:r>
            <a:r>
              <a:rPr lang="zh-CN" altLang="en-US" sz="3000" b="1" dirty="0">
                <a:solidFill>
                  <a:schemeClr val="tx2"/>
                </a:solidFill>
                <a:latin typeface="华文新魏" pitchFamily="2" charset="-122"/>
                <a:ea typeface="华文新魏" pitchFamily="2" charset="-122"/>
              </a:rPr>
              <a:t>，守军沉着应战，击沉、击伤敌舰多艘。</a:t>
            </a:r>
          </a:p>
          <a:p>
            <a:pPr marL="342900" indent="-342900">
              <a:spcBef>
                <a:spcPct val="20000"/>
              </a:spcBef>
              <a:buClr>
                <a:schemeClr val="accent1"/>
              </a:buClr>
              <a:buSzPct val="65000"/>
              <a:buFont typeface="Wingdings" pitchFamily="2" charset="2"/>
              <a:buChar char="n"/>
            </a:pPr>
            <a:endParaRPr lang="zh-CN" altLang="en-US" sz="3000" dirty="0">
              <a:ea typeface="宋体" charset="-122"/>
            </a:endParaRPr>
          </a:p>
        </p:txBody>
      </p:sp>
      <p:pic>
        <p:nvPicPr>
          <p:cNvPr id="101382" name="Picture 6" descr="48fd7c199d9bbf05b414787bcac3fe08"/>
          <p:cNvPicPr>
            <a:picLocks noChangeAspect="1" noChangeArrowheads="1"/>
          </p:cNvPicPr>
          <p:nvPr/>
        </p:nvPicPr>
        <p:blipFill>
          <a:blip r:embed="rId2" cstate="print"/>
          <a:srcRect/>
          <a:stretch>
            <a:fillRect/>
          </a:stretch>
        </p:blipFill>
        <p:spPr bwMode="auto">
          <a:xfrm>
            <a:off x="3707904" y="2060848"/>
            <a:ext cx="5029200" cy="419100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slide(fromBottom)">
                                      <p:cBhvr>
                                        <p:cTn id="7" dur="500"/>
                                        <p:tgtEl>
                                          <p:spTgt spid="105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755576" y="5157192"/>
            <a:ext cx="7992888" cy="1200329"/>
          </a:xfrm>
          <a:prstGeom prst="rect">
            <a:avLst/>
          </a:prstGeom>
          <a:solidFill>
            <a:srgbClr val="FFFFCC"/>
          </a:solidFill>
          <a:ln w="9525">
            <a:noFill/>
            <a:miter lim="800000"/>
            <a:headEnd/>
            <a:tailEnd/>
          </a:ln>
        </p:spPr>
        <p:txBody>
          <a:bodyPr wrap="square">
            <a:spAutoFit/>
          </a:bodyPr>
          <a:lstStyle/>
          <a:p>
            <a:pPr eaLnBrk="0" hangingPunct="0">
              <a:spcBef>
                <a:spcPct val="50000"/>
              </a:spcBef>
            </a:pPr>
            <a:r>
              <a:rPr lang="zh-CN" altLang="en-US" sz="2400" b="1" dirty="0">
                <a:latin typeface="+mn-ea"/>
              </a:rPr>
              <a:t>中法战争期间，</a:t>
            </a:r>
            <a:r>
              <a:rPr lang="en-US" altLang="zh-CN" sz="2400" b="1" dirty="0">
                <a:latin typeface="+mn-ea"/>
              </a:rPr>
              <a:t>1884</a:t>
            </a:r>
            <a:r>
              <a:rPr lang="zh-CN" altLang="en-US" sz="2400" b="1" dirty="0">
                <a:latin typeface="+mn-ea"/>
              </a:rPr>
              <a:t>年</a:t>
            </a:r>
            <a:r>
              <a:rPr lang="en-US" altLang="zh-CN" sz="2400" b="1" dirty="0">
                <a:latin typeface="+mn-ea"/>
              </a:rPr>
              <a:t>8</a:t>
            </a:r>
            <a:r>
              <a:rPr lang="zh-CN" altLang="en-US" sz="2400" b="1" dirty="0">
                <a:latin typeface="+mn-ea"/>
              </a:rPr>
              <a:t>月法舰进犯台湾基隆，</a:t>
            </a:r>
            <a:r>
              <a:rPr lang="en-US" altLang="zh-CN" sz="2400" b="1" dirty="0">
                <a:latin typeface="+mn-ea"/>
              </a:rPr>
              <a:t>10</a:t>
            </a:r>
            <a:r>
              <a:rPr lang="zh-CN" altLang="en-US" sz="2400" b="1" dirty="0">
                <a:latin typeface="+mn-ea"/>
              </a:rPr>
              <a:t>月进犯淡水，都被督办台湾事务大臣</a:t>
            </a:r>
            <a:r>
              <a:rPr lang="zh-CN" altLang="en-US" sz="2400" b="1" dirty="0">
                <a:solidFill>
                  <a:srgbClr val="FF0000"/>
                </a:solidFill>
                <a:latin typeface="+mn-ea"/>
              </a:rPr>
              <a:t>刘铭传</a:t>
            </a:r>
            <a:r>
              <a:rPr lang="zh-CN" altLang="en-US" sz="2400" b="1" dirty="0">
                <a:latin typeface="+mn-ea"/>
              </a:rPr>
              <a:t>指挥守军击退。</a:t>
            </a:r>
            <a:r>
              <a:rPr lang="en-US" altLang="zh-CN" sz="2400" b="1" dirty="0">
                <a:latin typeface="+mn-ea"/>
              </a:rPr>
              <a:t>1885</a:t>
            </a:r>
            <a:r>
              <a:rPr lang="zh-CN" altLang="en-US" sz="2400" b="1" dirty="0">
                <a:latin typeface="+mn-ea"/>
              </a:rPr>
              <a:t>年初，法舰炮轰浙江镇海炮台，也被守军击退。</a:t>
            </a:r>
          </a:p>
        </p:txBody>
      </p:sp>
      <p:grpSp>
        <p:nvGrpSpPr>
          <p:cNvPr id="2" name="Group 3"/>
          <p:cNvGrpSpPr>
            <a:grpSpLocks/>
          </p:cNvGrpSpPr>
          <p:nvPr/>
        </p:nvGrpSpPr>
        <p:grpSpPr bwMode="auto">
          <a:xfrm>
            <a:off x="3995936" y="1844649"/>
            <a:ext cx="4464050" cy="3039791"/>
            <a:chOff x="0" y="-147"/>
            <a:chExt cx="3424" cy="3099"/>
          </a:xfrm>
        </p:grpSpPr>
        <p:pic>
          <p:nvPicPr>
            <p:cNvPr id="102407" name="Picture 4" descr="20050826140428975">
              <a:hlinkClick r:id="rId2"/>
            </p:cNvPr>
            <p:cNvPicPr>
              <a:picLocks noChangeAspect="1" noChangeArrowheads="1"/>
            </p:cNvPicPr>
            <p:nvPr/>
          </p:nvPicPr>
          <p:blipFill>
            <a:blip r:embed="rId3" cstate="print"/>
            <a:srcRect/>
            <a:stretch>
              <a:fillRect/>
            </a:stretch>
          </p:blipFill>
          <p:spPr bwMode="auto">
            <a:xfrm>
              <a:off x="0" y="272"/>
              <a:ext cx="3424" cy="2680"/>
            </a:xfrm>
            <a:prstGeom prst="rect">
              <a:avLst/>
            </a:prstGeom>
            <a:noFill/>
            <a:ln w="9525">
              <a:noFill/>
              <a:miter lim="800000"/>
              <a:headEnd/>
              <a:tailEnd/>
            </a:ln>
          </p:spPr>
        </p:pic>
        <p:sp>
          <p:nvSpPr>
            <p:cNvPr id="102408" name="Text Box 5"/>
            <p:cNvSpPr txBox="1">
              <a:spLocks noChangeArrowheads="1"/>
            </p:cNvSpPr>
            <p:nvPr/>
          </p:nvSpPr>
          <p:spPr bwMode="auto">
            <a:xfrm>
              <a:off x="331" y="-147"/>
              <a:ext cx="2632" cy="377"/>
            </a:xfrm>
            <a:prstGeom prst="rect">
              <a:avLst/>
            </a:prstGeom>
            <a:noFill/>
            <a:ln w="9525">
              <a:noFill/>
              <a:miter lim="800000"/>
              <a:headEnd/>
              <a:tailEnd/>
            </a:ln>
          </p:spPr>
          <p:txBody>
            <a:bodyPr>
              <a:spAutoFit/>
            </a:bodyPr>
            <a:lstStyle/>
            <a:p>
              <a:pPr algn="ctr" eaLnBrk="0" hangingPunct="0">
                <a:spcBef>
                  <a:spcPct val="50000"/>
                </a:spcBef>
              </a:pPr>
              <a:r>
                <a:rPr lang="zh-CN" altLang="en-US" b="1" dirty="0">
                  <a:solidFill>
                    <a:srgbClr val="C00000"/>
                  </a:solidFill>
                  <a:latin typeface="华文新魏" pitchFamily="2" charset="-122"/>
                  <a:ea typeface="华文新魏" pitchFamily="2" charset="-122"/>
                </a:rPr>
                <a:t>中法战争示意图</a:t>
              </a:r>
            </a:p>
          </p:txBody>
        </p:sp>
      </p:grpSp>
      <p:sp>
        <p:nvSpPr>
          <p:cNvPr id="102404" name="Rectangle 6"/>
          <p:cNvSpPr>
            <a:spLocks noChangeArrowheads="1"/>
          </p:cNvSpPr>
          <p:nvPr/>
        </p:nvSpPr>
        <p:spPr bwMode="auto">
          <a:xfrm>
            <a:off x="323528" y="381000"/>
            <a:ext cx="8568952" cy="707886"/>
          </a:xfrm>
          <a:prstGeom prst="rect">
            <a:avLst/>
          </a:prstGeom>
          <a:noFill/>
          <a:ln w="9525">
            <a:noFill/>
            <a:miter lim="800000"/>
            <a:headEnd/>
            <a:tailEnd/>
          </a:ln>
        </p:spPr>
        <p:txBody>
          <a:bodyPr wrap="square">
            <a:spAutoFit/>
          </a:bodyPr>
          <a:lstStyle/>
          <a:p>
            <a:pPr eaLnBrk="0" hangingPunct="0">
              <a:spcBef>
                <a:spcPct val="50000"/>
              </a:spcBef>
            </a:pPr>
            <a:r>
              <a:rPr lang="zh-CN" altLang="en-US" sz="4000" b="1" dirty="0">
                <a:latin typeface="华文新魏" pitchFamily="2" charset="-122"/>
                <a:ea typeface="华文新魏" pitchFamily="2" charset="-122"/>
              </a:rPr>
              <a:t>②中法战争期间  </a:t>
            </a:r>
            <a:r>
              <a:rPr lang="zh-CN" altLang="en-US" sz="4000" b="1" dirty="0" smtClean="0">
                <a:latin typeface="华文新魏" pitchFamily="2" charset="-122"/>
                <a:ea typeface="华文新魏" pitchFamily="2" charset="-122"/>
              </a:rPr>
              <a:t>刘铭传指挥</a:t>
            </a:r>
            <a:r>
              <a:rPr lang="zh-CN" altLang="en-US" sz="4000" b="1" dirty="0">
                <a:latin typeface="华文新魏" pitchFamily="2" charset="-122"/>
                <a:ea typeface="华文新魏" pitchFamily="2" charset="-122"/>
              </a:rPr>
              <a:t>击退法舰</a:t>
            </a:r>
          </a:p>
        </p:txBody>
      </p:sp>
      <p:grpSp>
        <p:nvGrpSpPr>
          <p:cNvPr id="9" name="组合 8"/>
          <p:cNvGrpSpPr/>
          <p:nvPr/>
        </p:nvGrpSpPr>
        <p:grpSpPr>
          <a:xfrm>
            <a:off x="899592" y="1556792"/>
            <a:ext cx="2331119" cy="3157319"/>
            <a:chOff x="899592" y="1556792"/>
            <a:chExt cx="2331119" cy="3157319"/>
          </a:xfrm>
        </p:grpSpPr>
        <p:pic>
          <p:nvPicPr>
            <p:cNvPr id="102405" name="Picture 7" descr="刘铭传"/>
            <p:cNvPicPr>
              <a:picLocks noChangeAspect="1" noChangeArrowheads="1"/>
            </p:cNvPicPr>
            <p:nvPr/>
          </p:nvPicPr>
          <p:blipFill>
            <a:blip r:embed="rId4" cstate="print"/>
            <a:srcRect/>
            <a:stretch>
              <a:fillRect/>
            </a:stretch>
          </p:blipFill>
          <p:spPr bwMode="auto">
            <a:xfrm>
              <a:off x="899592" y="1556792"/>
              <a:ext cx="2331119" cy="2808312"/>
            </a:xfrm>
            <a:prstGeom prst="rect">
              <a:avLst/>
            </a:prstGeom>
            <a:noFill/>
            <a:ln w="9525">
              <a:noFill/>
              <a:miter lim="800000"/>
              <a:headEnd/>
              <a:tailEnd/>
            </a:ln>
          </p:spPr>
        </p:pic>
        <p:sp>
          <p:nvSpPr>
            <p:cNvPr id="8" name="矩形 7"/>
            <p:cNvSpPr/>
            <p:nvPr/>
          </p:nvSpPr>
          <p:spPr>
            <a:xfrm>
              <a:off x="1259632" y="4437112"/>
              <a:ext cx="1701107" cy="276999"/>
            </a:xfrm>
            <a:prstGeom prst="rect">
              <a:avLst/>
            </a:prstGeom>
          </p:spPr>
          <p:txBody>
            <a:bodyPr wrap="none">
              <a:spAutoFit/>
            </a:bodyPr>
            <a:lstStyle/>
            <a:p>
              <a:r>
                <a:rPr lang="zh-CN" altLang="en-US" sz="1200" b="1" dirty="0" smtClean="0">
                  <a:latin typeface="华文新魏" pitchFamily="2" charset="-122"/>
                  <a:ea typeface="华文新魏" pitchFamily="2" charset="-122"/>
                </a:rPr>
                <a:t>刘铭传（</a:t>
              </a:r>
              <a:r>
                <a:rPr lang="en-US" altLang="zh-CN" sz="1200" b="1" dirty="0" smtClean="0">
                  <a:latin typeface="华文新魏" pitchFamily="2" charset="-122"/>
                  <a:ea typeface="华文新魏" pitchFamily="2" charset="-122"/>
                </a:rPr>
                <a:t>1836--1896</a:t>
              </a:r>
              <a:r>
                <a:rPr lang="zh-CN" altLang="en-US" sz="1200" b="1" dirty="0" smtClean="0">
                  <a:latin typeface="华文新魏" pitchFamily="2" charset="-122"/>
                  <a:ea typeface="华文新魏" pitchFamily="2" charset="-122"/>
                </a:rPr>
                <a:t>）</a:t>
              </a:r>
              <a:endParaRPr lang="zh-CN" altLang="en-US" sz="1200" dirty="0"/>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498"/>
                                        </p:tgtEl>
                                        <p:attrNameLst>
                                          <p:attrName>style.visibility</p:attrName>
                                        </p:attrNameLst>
                                      </p:cBhvr>
                                      <p:to>
                                        <p:strVal val="visible"/>
                                      </p:to>
                                    </p:set>
                                    <p:anim calcmode="lin" valueType="num">
                                      <p:cBhvr additive="base">
                                        <p:cTn id="7" dur="500" fill="hold"/>
                                        <p:tgtEl>
                                          <p:spTgt spid="106498"/>
                                        </p:tgtEl>
                                        <p:attrNameLst>
                                          <p:attrName>ppt_x</p:attrName>
                                        </p:attrNameLst>
                                      </p:cBhvr>
                                      <p:tavLst>
                                        <p:tav tm="0">
                                          <p:val>
                                            <p:strVal val="#ppt_x"/>
                                          </p:val>
                                        </p:tav>
                                        <p:tav tm="100000">
                                          <p:val>
                                            <p:strVal val="#ppt_x"/>
                                          </p:val>
                                        </p:tav>
                                      </p:tavLst>
                                    </p:anim>
                                    <p:anim calcmode="lin" valueType="num">
                                      <p:cBhvr additive="base">
                                        <p:cTn id="8" dur="500" fill="hold"/>
                                        <p:tgtEl>
                                          <p:spTgt spid="1064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lide(fromBottom)">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nimBg="1"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7947025" y="2667000"/>
            <a:ext cx="458788" cy="2590800"/>
          </a:xfrm>
          <a:prstGeom prst="rect">
            <a:avLst/>
          </a:prstGeom>
          <a:noFill/>
          <a:ln w="9525">
            <a:noFill/>
            <a:miter lim="800000"/>
            <a:headEnd/>
            <a:tailEnd/>
          </a:ln>
        </p:spPr>
        <p:txBody>
          <a:bodyPr vert="eaVert">
            <a:spAutoFit/>
          </a:bodyPr>
          <a:lstStyle/>
          <a:p>
            <a:endParaRPr lang="zh-CN" altLang="en-US">
              <a:ea typeface="宋体" charset="-122"/>
            </a:endParaRPr>
          </a:p>
        </p:txBody>
      </p:sp>
      <p:sp>
        <p:nvSpPr>
          <p:cNvPr id="103428" name="Rectangle 4"/>
          <p:cNvSpPr>
            <a:spLocks noGrp="1" noChangeArrowheads="1"/>
          </p:cNvSpPr>
          <p:nvPr>
            <p:ph type="title"/>
          </p:nvPr>
        </p:nvSpPr>
        <p:spPr>
          <a:xfrm>
            <a:off x="323528" y="299780"/>
            <a:ext cx="8162925" cy="1143000"/>
          </a:xfrm>
          <a:noFill/>
        </p:spPr>
        <p:txBody>
          <a:bodyPr>
            <a:normAutofit fontScale="90000"/>
          </a:bodyPr>
          <a:lstStyle/>
          <a:p>
            <a:pPr eaLnBrk="1" hangingPunct="1"/>
            <a:r>
              <a:rPr lang="en-US" altLang="zh-CN" sz="3800" b="1" dirty="0" smtClean="0"/>
              <a:t>③</a:t>
            </a:r>
            <a:r>
              <a:rPr lang="zh-CN" altLang="en-US" sz="3800" b="1" dirty="0" smtClean="0"/>
              <a:t>1885年3月，</a:t>
            </a:r>
            <a:r>
              <a:rPr lang="zh-CN" altLang="en-US" sz="3800" b="1" dirty="0" smtClean="0">
                <a:solidFill>
                  <a:srgbClr val="C00000"/>
                </a:solidFill>
              </a:rPr>
              <a:t>冯子材</a:t>
            </a:r>
            <a:r>
              <a:rPr lang="zh-CN" altLang="en-US" sz="3800" b="1" dirty="0" smtClean="0"/>
              <a:t>取得</a:t>
            </a:r>
            <a:r>
              <a:rPr lang="zh-CN" altLang="en-US" sz="3800" b="1" dirty="0" smtClean="0">
                <a:solidFill>
                  <a:srgbClr val="FF0000"/>
                </a:solidFill>
              </a:rPr>
              <a:t>镇南关大捷</a:t>
            </a:r>
          </a:p>
        </p:txBody>
      </p:sp>
      <p:pic>
        <p:nvPicPr>
          <p:cNvPr id="103427" name="Picture 3" descr="028"/>
          <p:cNvPicPr>
            <a:picLocks noGrp="1" noChangeAspect="1" noChangeArrowheads="1"/>
          </p:cNvPicPr>
          <p:nvPr>
            <p:ph sz="quarter" idx="1"/>
          </p:nvPr>
        </p:nvPicPr>
        <p:blipFill>
          <a:blip r:embed="rId2" cstate="print"/>
          <a:srcRect/>
          <a:stretch>
            <a:fillRect/>
          </a:stretch>
        </p:blipFill>
        <p:spPr>
          <a:xfrm>
            <a:off x="395536" y="1916832"/>
            <a:ext cx="4924937" cy="4032448"/>
          </a:xfrm>
          <a:noFill/>
        </p:spPr>
      </p:pic>
      <p:pic>
        <p:nvPicPr>
          <p:cNvPr id="228354" name="Picture 2" descr="https://timgsa.baidu.com/timg?image&amp;quality=80&amp;size=b9999_10000&amp;sec=1522082074071&amp;di=c4e26dca03e2e164134ef9d9244cc5e0&amp;imgtype=0&amp;src=http%3A%2F%2Fhiphotos.baidu.com%2Fbaidu%2Fpic%2Fitem%2F9d82d158ccbf6c8144d0c5b9b63eb13532fa40f8.jpg"/>
          <p:cNvPicPr>
            <a:picLocks noChangeAspect="1" noChangeArrowheads="1"/>
          </p:cNvPicPr>
          <p:nvPr/>
        </p:nvPicPr>
        <p:blipFill>
          <a:blip r:embed="rId3" cstate="print"/>
          <a:srcRect/>
          <a:stretch>
            <a:fillRect/>
          </a:stretch>
        </p:blipFill>
        <p:spPr bwMode="auto">
          <a:xfrm>
            <a:off x="6012160" y="1988840"/>
            <a:ext cx="2696113" cy="3600400"/>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251520" y="404664"/>
            <a:ext cx="7772400" cy="641350"/>
          </a:xfrm>
          <a:prstGeom prst="rect">
            <a:avLst/>
          </a:prstGeom>
          <a:noFill/>
          <a:ln w="9525">
            <a:noFill/>
            <a:miter lim="800000"/>
            <a:headEnd/>
            <a:tailEnd/>
          </a:ln>
        </p:spPr>
        <p:txBody>
          <a:bodyPr>
            <a:spAutoFit/>
          </a:bodyPr>
          <a:lstStyle/>
          <a:p>
            <a:pPr eaLnBrk="0" hangingPunct="0">
              <a:spcBef>
                <a:spcPct val="50000"/>
              </a:spcBef>
            </a:pPr>
            <a:endParaRPr lang="zh-CN" altLang="en-US" sz="3600" b="1">
              <a:solidFill>
                <a:srgbClr val="990033"/>
              </a:solidFill>
              <a:ea typeface="宋体" charset="-122"/>
            </a:endParaRPr>
          </a:p>
        </p:txBody>
      </p:sp>
      <p:sp>
        <p:nvSpPr>
          <p:cNvPr id="104451" name="Rectangle 3"/>
          <p:cNvSpPr>
            <a:spLocks noChangeArrowheads="1"/>
          </p:cNvSpPr>
          <p:nvPr/>
        </p:nvSpPr>
        <p:spPr bwMode="auto">
          <a:xfrm>
            <a:off x="5508104" y="3212976"/>
            <a:ext cx="3347864" cy="1569660"/>
          </a:xfrm>
          <a:prstGeom prst="rect">
            <a:avLst/>
          </a:prstGeom>
          <a:solidFill>
            <a:schemeClr val="bg1"/>
          </a:solidFill>
          <a:ln w="9525">
            <a:noFill/>
            <a:miter lim="800000"/>
            <a:headEnd/>
            <a:tailEnd/>
          </a:ln>
        </p:spPr>
        <p:txBody>
          <a:bodyPr wrap="square">
            <a:spAutoFit/>
          </a:bodyPr>
          <a:lstStyle/>
          <a:p>
            <a:r>
              <a:rPr lang="zh-CN" altLang="en-US" sz="2400" b="1" dirty="0">
                <a:latin typeface="华文新魏" pitchFamily="2" charset="-122"/>
                <a:ea typeface="华文新魏" pitchFamily="2" charset="-122"/>
              </a:rPr>
              <a:t>第一次鸦片战争中，广东水师提督</a:t>
            </a:r>
            <a:r>
              <a:rPr lang="zh-CN" altLang="en-US" sz="2400" b="1" dirty="0">
                <a:solidFill>
                  <a:srgbClr val="C00000"/>
                </a:solidFill>
                <a:latin typeface="华文新魏" pitchFamily="2" charset="-122"/>
                <a:ea typeface="华文新魏" pitchFamily="2" charset="-122"/>
              </a:rPr>
              <a:t>关天培</a:t>
            </a:r>
            <a:r>
              <a:rPr lang="zh-CN" altLang="en-US" sz="2400" b="1" dirty="0">
                <a:latin typeface="华文新魏" pitchFamily="2" charset="-122"/>
                <a:ea typeface="华文新魏" pitchFamily="2" charset="-122"/>
              </a:rPr>
              <a:t>、江南提督</a:t>
            </a:r>
            <a:r>
              <a:rPr lang="zh-CN" altLang="en-US" sz="2400" b="1" dirty="0">
                <a:solidFill>
                  <a:srgbClr val="C00000"/>
                </a:solidFill>
                <a:latin typeface="华文新魏" pitchFamily="2" charset="-122"/>
                <a:ea typeface="华文新魏" pitchFamily="2" charset="-122"/>
              </a:rPr>
              <a:t>陈化成</a:t>
            </a:r>
            <a:r>
              <a:rPr lang="zh-CN" altLang="en-US" sz="2400" b="1" dirty="0">
                <a:latin typeface="华文新魏" pitchFamily="2" charset="-122"/>
                <a:ea typeface="华文新魏" pitchFamily="2" charset="-122"/>
              </a:rPr>
              <a:t>、副都统</a:t>
            </a:r>
            <a:r>
              <a:rPr lang="zh-CN" altLang="en-US" sz="2400" b="1" dirty="0">
                <a:solidFill>
                  <a:srgbClr val="C00000"/>
                </a:solidFill>
                <a:latin typeface="华文新魏" pitchFamily="2" charset="-122"/>
                <a:ea typeface="华文新魏" pitchFamily="2" charset="-122"/>
              </a:rPr>
              <a:t>海龄</a:t>
            </a:r>
            <a:r>
              <a:rPr lang="zh-CN" altLang="en-US" sz="2400" b="1" dirty="0" smtClean="0">
                <a:latin typeface="华文新魏" pitchFamily="2" charset="-122"/>
                <a:ea typeface="华文新魏" pitchFamily="2" charset="-122"/>
              </a:rPr>
              <a:t>等以身殉国。</a:t>
            </a:r>
            <a:endParaRPr lang="zh-CN" altLang="en-US" sz="2400" b="1" dirty="0">
              <a:latin typeface="华文新魏" pitchFamily="2" charset="-122"/>
              <a:ea typeface="华文新魏" pitchFamily="2" charset="-122"/>
            </a:endParaRPr>
          </a:p>
        </p:txBody>
      </p:sp>
      <p:sp>
        <p:nvSpPr>
          <p:cNvPr id="104452" name="Rectangle 4"/>
          <p:cNvSpPr>
            <a:spLocks noChangeArrowheads="1"/>
          </p:cNvSpPr>
          <p:nvPr/>
        </p:nvSpPr>
        <p:spPr bwMode="auto">
          <a:xfrm>
            <a:off x="683568" y="1412776"/>
            <a:ext cx="4187751" cy="641350"/>
          </a:xfrm>
          <a:prstGeom prst="rect">
            <a:avLst/>
          </a:prstGeom>
          <a:noFill/>
          <a:ln w="9525">
            <a:noFill/>
            <a:miter lim="800000"/>
            <a:headEnd/>
            <a:tailEnd/>
          </a:ln>
        </p:spPr>
        <p:txBody>
          <a:bodyPr wrap="square">
            <a:spAutoFit/>
          </a:bodyPr>
          <a:lstStyle/>
          <a:p>
            <a:r>
              <a:rPr lang="zh-CN" altLang="en-US" sz="3600" b="1" dirty="0">
                <a:latin typeface="华文新魏" pitchFamily="2" charset="-122"/>
                <a:ea typeface="华文新魏" pitchFamily="2" charset="-122"/>
              </a:rPr>
              <a:t>①鸦片战争期间</a:t>
            </a:r>
          </a:p>
        </p:txBody>
      </p:sp>
      <p:sp>
        <p:nvSpPr>
          <p:cNvPr id="104453" name="Rectangle 5"/>
          <p:cNvSpPr>
            <a:spLocks noGrp="1" noChangeArrowheads="1"/>
          </p:cNvSpPr>
          <p:nvPr>
            <p:ph type="title"/>
          </p:nvPr>
        </p:nvSpPr>
        <p:spPr>
          <a:xfrm>
            <a:off x="457200" y="277813"/>
            <a:ext cx="8229600" cy="865187"/>
          </a:xfrm>
          <a:noFill/>
        </p:spPr>
        <p:txBody>
          <a:bodyPr/>
          <a:lstStyle/>
          <a:p>
            <a:pPr eaLnBrk="1" hangingPunct="1"/>
            <a:r>
              <a:rPr lang="zh-CN" altLang="en-US" b="1" dirty="0" smtClean="0"/>
              <a:t>（</a:t>
            </a:r>
            <a:r>
              <a:rPr lang="en-US" altLang="zh-CN" b="1" dirty="0" smtClean="0"/>
              <a:t>2</a:t>
            </a:r>
            <a:r>
              <a:rPr lang="zh-CN" altLang="en-US" b="1" dirty="0" smtClean="0"/>
              <a:t>）许多爱国官兵英勇献身</a:t>
            </a:r>
          </a:p>
        </p:txBody>
      </p:sp>
      <p:pic>
        <p:nvPicPr>
          <p:cNvPr id="104458" name="Picture 10" descr="20060610003246727"/>
          <p:cNvPicPr>
            <a:picLocks noChangeAspect="1" noChangeArrowheads="1"/>
          </p:cNvPicPr>
          <p:nvPr/>
        </p:nvPicPr>
        <p:blipFill>
          <a:blip r:embed="rId2" cstate="print"/>
          <a:srcRect/>
          <a:stretch>
            <a:fillRect/>
          </a:stretch>
        </p:blipFill>
        <p:spPr bwMode="auto">
          <a:xfrm>
            <a:off x="395536" y="2276871"/>
            <a:ext cx="5184576" cy="4349413"/>
          </a:xfrm>
          <a:prstGeom prst="rect">
            <a:avLst/>
          </a:prstGeom>
          <a:noFill/>
          <a:ln w="9525">
            <a:noFill/>
            <a:miter lim="800000"/>
            <a:headEnd/>
            <a:tailEnd/>
          </a:ln>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51520" y="4221088"/>
            <a:ext cx="8352928" cy="1549152"/>
          </a:xfrm>
        </p:spPr>
        <p:txBody>
          <a:bodyPr>
            <a:normAutofit/>
          </a:bodyPr>
          <a:lstStyle/>
          <a:p>
            <a:r>
              <a:rPr lang="zh-CN" altLang="en-US" b="1" dirty="0" smtClean="0">
                <a:solidFill>
                  <a:schemeClr val="accent3">
                    <a:lumMod val="75000"/>
                  </a:schemeClr>
                </a:solidFill>
              </a:rPr>
              <a:t>“六载固金汤，问何人忽坏长城，孤注空教躬尽瘁</a:t>
            </a:r>
            <a:r>
              <a:rPr lang="en-US" altLang="zh-CN" b="1" dirty="0" smtClean="0">
                <a:solidFill>
                  <a:schemeClr val="accent3">
                    <a:lumMod val="75000"/>
                  </a:schemeClr>
                </a:solidFill>
              </a:rPr>
              <a:t>;</a:t>
            </a:r>
            <a:r>
              <a:rPr lang="zh-CN" altLang="en-US" b="1" dirty="0" smtClean="0">
                <a:solidFill>
                  <a:schemeClr val="accent3">
                    <a:lumMod val="75000"/>
                  </a:schemeClr>
                </a:solidFill>
              </a:rPr>
              <a:t>双忠同坎壈</a:t>
            </a:r>
            <a:r>
              <a:rPr lang="en-US" altLang="zh-CN" b="1" dirty="0" smtClean="0">
                <a:solidFill>
                  <a:schemeClr val="accent3">
                    <a:lumMod val="75000"/>
                  </a:schemeClr>
                </a:solidFill>
              </a:rPr>
              <a:t>(</a:t>
            </a:r>
            <a:r>
              <a:rPr lang="en-US" altLang="zh-CN" b="1" dirty="0" err="1" smtClean="0">
                <a:solidFill>
                  <a:schemeClr val="accent3">
                    <a:lumMod val="75000"/>
                  </a:schemeClr>
                </a:solidFill>
              </a:rPr>
              <a:t>lǎn</a:t>
            </a:r>
            <a:r>
              <a:rPr lang="zh-CN" altLang="en-US" dirty="0" smtClean="0"/>
              <a:t>，</a:t>
            </a:r>
            <a:r>
              <a:rPr lang="zh-CN" altLang="en-US" b="1" dirty="0" smtClean="0">
                <a:solidFill>
                  <a:schemeClr val="accent3">
                    <a:lumMod val="75000"/>
                  </a:schemeClr>
                </a:solidFill>
              </a:rPr>
              <a:t>指同时战死的麦廷章</a:t>
            </a:r>
            <a:r>
              <a:rPr lang="en-US" altLang="zh-CN" b="1" dirty="0" smtClean="0">
                <a:solidFill>
                  <a:schemeClr val="accent3">
                    <a:lumMod val="75000"/>
                  </a:schemeClr>
                </a:solidFill>
              </a:rPr>
              <a:t>)</a:t>
            </a:r>
            <a:r>
              <a:rPr lang="zh-CN" altLang="en-US" b="1" dirty="0" smtClean="0">
                <a:solidFill>
                  <a:schemeClr val="accent3">
                    <a:lumMod val="75000"/>
                  </a:schemeClr>
                </a:solidFill>
              </a:rPr>
              <a:t>，闻异类亦饮伟节，归魂相送面如生。”</a:t>
            </a:r>
            <a:r>
              <a:rPr lang="en-US" altLang="zh-CN" b="1" dirty="0" smtClean="0">
                <a:solidFill>
                  <a:schemeClr val="accent3">
                    <a:lumMod val="75000"/>
                  </a:schemeClr>
                </a:solidFill>
              </a:rPr>
              <a:t>----</a:t>
            </a:r>
            <a:r>
              <a:rPr lang="zh-CN" altLang="en-US" b="1" dirty="0" smtClean="0">
                <a:solidFill>
                  <a:schemeClr val="accent3">
                    <a:lumMod val="75000"/>
                  </a:schemeClr>
                </a:solidFill>
              </a:rPr>
              <a:t>林则徐挽联悼念</a:t>
            </a:r>
          </a:p>
        </p:txBody>
      </p:sp>
      <p:grpSp>
        <p:nvGrpSpPr>
          <p:cNvPr id="7" name="组合 6"/>
          <p:cNvGrpSpPr/>
          <p:nvPr/>
        </p:nvGrpSpPr>
        <p:grpSpPr>
          <a:xfrm>
            <a:off x="5868144" y="1124744"/>
            <a:ext cx="2008209" cy="2869287"/>
            <a:chOff x="5868144" y="1124744"/>
            <a:chExt cx="2008209" cy="2869287"/>
          </a:xfrm>
        </p:grpSpPr>
        <p:pic>
          <p:nvPicPr>
            <p:cNvPr id="313346" name="Picture 2" descr="关天培"/>
            <p:cNvPicPr>
              <a:picLocks noChangeAspect="1" noChangeArrowheads="1"/>
            </p:cNvPicPr>
            <p:nvPr/>
          </p:nvPicPr>
          <p:blipFill>
            <a:blip r:embed="rId2" cstate="print"/>
            <a:srcRect/>
            <a:stretch>
              <a:fillRect/>
            </a:stretch>
          </p:blipFill>
          <p:spPr bwMode="auto">
            <a:xfrm>
              <a:off x="5868144" y="1124744"/>
              <a:ext cx="2008209" cy="2566045"/>
            </a:xfrm>
            <a:prstGeom prst="rect">
              <a:avLst/>
            </a:prstGeom>
            <a:noFill/>
          </p:spPr>
        </p:pic>
        <p:sp>
          <p:nvSpPr>
            <p:cNvPr id="5" name="矩形 4"/>
            <p:cNvSpPr/>
            <p:nvPr/>
          </p:nvSpPr>
          <p:spPr>
            <a:xfrm>
              <a:off x="6012160" y="3717032"/>
              <a:ext cx="1778051" cy="276999"/>
            </a:xfrm>
            <a:prstGeom prst="rect">
              <a:avLst/>
            </a:prstGeom>
          </p:spPr>
          <p:txBody>
            <a:bodyPr wrap="none">
              <a:spAutoFit/>
            </a:bodyPr>
            <a:lstStyle/>
            <a:p>
              <a:r>
                <a:rPr lang="zh-CN" altLang="en-US" sz="1200" b="1" dirty="0" smtClean="0">
                  <a:latin typeface="+mn-ea"/>
                </a:rPr>
                <a:t>关天培（</a:t>
              </a:r>
              <a:r>
                <a:rPr lang="en-US" altLang="zh-CN" sz="1200" b="1" dirty="0" smtClean="0">
                  <a:latin typeface="+mn-ea"/>
                </a:rPr>
                <a:t>1781--1841.2</a:t>
              </a:r>
              <a:r>
                <a:rPr lang="zh-CN" altLang="en-US" sz="1200" b="1" dirty="0" smtClean="0">
                  <a:latin typeface="+mn-ea"/>
                </a:rPr>
                <a:t>）</a:t>
              </a:r>
              <a:endParaRPr lang="zh-CN" altLang="en-US" sz="1200" b="1" dirty="0">
                <a:latin typeface="+mn-ea"/>
              </a:endParaRPr>
            </a:p>
          </p:txBody>
        </p:sp>
      </p:grpSp>
      <p:pic>
        <p:nvPicPr>
          <p:cNvPr id="6" name="Picture 10" descr="20060610003246727"/>
          <p:cNvPicPr>
            <a:picLocks noChangeAspect="1" noChangeArrowheads="1"/>
          </p:cNvPicPr>
          <p:nvPr/>
        </p:nvPicPr>
        <p:blipFill>
          <a:blip r:embed="rId3" cstate="print"/>
          <a:srcRect/>
          <a:stretch>
            <a:fillRect/>
          </a:stretch>
        </p:blipFill>
        <p:spPr bwMode="auto">
          <a:xfrm>
            <a:off x="539552" y="404664"/>
            <a:ext cx="4205905" cy="3528392"/>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20060610003246727"/>
          <p:cNvPicPr>
            <a:picLocks noChangeAspect="1" noChangeArrowheads="1"/>
          </p:cNvPicPr>
          <p:nvPr/>
        </p:nvPicPr>
        <p:blipFill>
          <a:blip r:embed="rId2" cstate="print"/>
          <a:srcRect/>
          <a:stretch>
            <a:fillRect/>
          </a:stretch>
        </p:blipFill>
        <p:spPr bwMode="auto">
          <a:xfrm>
            <a:off x="539552" y="3284984"/>
            <a:ext cx="4752528" cy="3443285"/>
          </a:xfrm>
          <a:prstGeom prst="rect">
            <a:avLst/>
          </a:prstGeom>
          <a:noFill/>
          <a:ln w="9525">
            <a:noFill/>
            <a:miter lim="800000"/>
            <a:headEnd/>
            <a:tailEnd/>
          </a:ln>
        </p:spPr>
      </p:pic>
      <p:grpSp>
        <p:nvGrpSpPr>
          <p:cNvPr id="20" name="组合 19"/>
          <p:cNvGrpSpPr/>
          <p:nvPr/>
        </p:nvGrpSpPr>
        <p:grpSpPr>
          <a:xfrm>
            <a:off x="5724128" y="3429000"/>
            <a:ext cx="2304256" cy="3157319"/>
            <a:chOff x="5868144" y="3429000"/>
            <a:chExt cx="2304256" cy="3157319"/>
          </a:xfrm>
        </p:grpSpPr>
        <p:pic>
          <p:nvPicPr>
            <p:cNvPr id="5" name="Picture 2" descr="http://p4.so.qhimgs1.com/bdr/_240_/t01c37d40e56794b474.jpg"/>
            <p:cNvPicPr>
              <a:picLocks noChangeAspect="1" noChangeArrowheads="1"/>
            </p:cNvPicPr>
            <p:nvPr/>
          </p:nvPicPr>
          <p:blipFill>
            <a:blip r:embed="rId3" cstate="print"/>
            <a:srcRect/>
            <a:stretch>
              <a:fillRect/>
            </a:stretch>
          </p:blipFill>
          <p:spPr bwMode="auto">
            <a:xfrm>
              <a:off x="5868144" y="3429000"/>
              <a:ext cx="2304256" cy="2895031"/>
            </a:xfrm>
            <a:prstGeom prst="rect">
              <a:avLst/>
            </a:prstGeom>
            <a:noFill/>
          </p:spPr>
        </p:pic>
        <p:sp>
          <p:nvSpPr>
            <p:cNvPr id="6" name="矩形 5"/>
            <p:cNvSpPr/>
            <p:nvPr/>
          </p:nvSpPr>
          <p:spPr>
            <a:xfrm>
              <a:off x="6012160" y="6309320"/>
              <a:ext cx="1936749" cy="276999"/>
            </a:xfrm>
            <a:prstGeom prst="rect">
              <a:avLst/>
            </a:prstGeom>
          </p:spPr>
          <p:txBody>
            <a:bodyPr wrap="none">
              <a:spAutoFit/>
            </a:bodyPr>
            <a:lstStyle/>
            <a:p>
              <a:r>
                <a:rPr lang="zh-CN" altLang="en-US" sz="1200" b="1" dirty="0" smtClean="0">
                  <a:latin typeface="+mn-ea"/>
                </a:rPr>
                <a:t>两江总督裕谦</a:t>
              </a:r>
              <a:r>
                <a:rPr lang="en-US" altLang="zh-CN" sz="1200" b="1" dirty="0" smtClean="0">
                  <a:latin typeface="+mn-ea"/>
                </a:rPr>
                <a:t>(1793--1841)</a:t>
              </a:r>
              <a:endParaRPr lang="zh-CN" altLang="en-US" sz="1200" b="1" dirty="0">
                <a:latin typeface="+mn-ea"/>
              </a:endParaRPr>
            </a:p>
          </p:txBody>
        </p:sp>
      </p:grpSp>
      <p:grpSp>
        <p:nvGrpSpPr>
          <p:cNvPr id="19" name="组合 18"/>
          <p:cNvGrpSpPr/>
          <p:nvPr/>
        </p:nvGrpSpPr>
        <p:grpSpPr>
          <a:xfrm>
            <a:off x="467544" y="188640"/>
            <a:ext cx="8352928" cy="3157319"/>
            <a:chOff x="539552" y="3501008"/>
            <a:chExt cx="8352928" cy="3157319"/>
          </a:xfrm>
        </p:grpSpPr>
        <p:sp>
          <p:nvSpPr>
            <p:cNvPr id="9" name="矩形 8"/>
            <p:cNvSpPr/>
            <p:nvPr/>
          </p:nvSpPr>
          <p:spPr>
            <a:xfrm>
              <a:off x="539552" y="3645024"/>
              <a:ext cx="492443" cy="2677656"/>
            </a:xfrm>
            <a:prstGeom prst="rect">
              <a:avLst/>
            </a:prstGeom>
          </p:spPr>
          <p:txBody>
            <a:bodyPr wrap="none">
              <a:spAutoFit/>
            </a:bodyPr>
            <a:lstStyle/>
            <a:p>
              <a:r>
                <a:rPr lang="zh-CN" altLang="en-US" sz="2400" b="1" dirty="0" smtClean="0">
                  <a:solidFill>
                    <a:srgbClr val="002166"/>
                  </a:solidFill>
                  <a:latin typeface="+mn-ea"/>
                </a:rPr>
                <a:t>“</a:t>
              </a:r>
              <a:endParaRPr lang="en-US" altLang="zh-CN" sz="2400" b="1" dirty="0" smtClean="0">
                <a:solidFill>
                  <a:srgbClr val="002166"/>
                </a:solidFill>
                <a:latin typeface="+mn-ea"/>
              </a:endParaRPr>
            </a:p>
            <a:p>
              <a:r>
                <a:rPr lang="zh-CN" altLang="en-US" sz="2400" b="1" dirty="0" smtClean="0">
                  <a:solidFill>
                    <a:srgbClr val="002166"/>
                  </a:solidFill>
                  <a:latin typeface="+mn-ea"/>
                </a:rPr>
                <a:t>定</a:t>
              </a:r>
              <a:endParaRPr lang="en-US" altLang="zh-CN" sz="2400" b="1" dirty="0" smtClean="0">
                <a:solidFill>
                  <a:srgbClr val="002166"/>
                </a:solidFill>
                <a:latin typeface="+mn-ea"/>
              </a:endParaRPr>
            </a:p>
            <a:p>
              <a:r>
                <a:rPr lang="zh-CN" altLang="en-US" sz="2400" b="1" dirty="0" smtClean="0">
                  <a:solidFill>
                    <a:srgbClr val="002166"/>
                  </a:solidFill>
                  <a:latin typeface="+mn-ea"/>
                </a:rPr>
                <a:t>海</a:t>
              </a:r>
              <a:endParaRPr lang="en-US" altLang="zh-CN" sz="2400" b="1" dirty="0" smtClean="0">
                <a:solidFill>
                  <a:srgbClr val="002166"/>
                </a:solidFill>
                <a:latin typeface="+mn-ea"/>
              </a:endParaRPr>
            </a:p>
            <a:p>
              <a:r>
                <a:rPr lang="zh-CN" altLang="en-US" sz="2400" b="1" dirty="0" smtClean="0">
                  <a:solidFill>
                    <a:srgbClr val="002166"/>
                  </a:solidFill>
                  <a:latin typeface="+mn-ea"/>
                </a:rPr>
                <a:t>三</a:t>
              </a:r>
              <a:endParaRPr lang="en-US" altLang="zh-CN" sz="2400" b="1" dirty="0" smtClean="0">
                <a:solidFill>
                  <a:srgbClr val="002166"/>
                </a:solidFill>
                <a:latin typeface="+mn-ea"/>
              </a:endParaRPr>
            </a:p>
            <a:p>
              <a:r>
                <a:rPr lang="zh-CN" altLang="en-US" sz="2400" b="1" dirty="0" smtClean="0">
                  <a:solidFill>
                    <a:srgbClr val="002166"/>
                  </a:solidFill>
                  <a:latin typeface="+mn-ea"/>
                </a:rPr>
                <a:t>总</a:t>
              </a:r>
              <a:endParaRPr lang="en-US" altLang="zh-CN" sz="2400" b="1" dirty="0" smtClean="0">
                <a:solidFill>
                  <a:srgbClr val="002166"/>
                </a:solidFill>
                <a:latin typeface="+mn-ea"/>
              </a:endParaRPr>
            </a:p>
            <a:p>
              <a:r>
                <a:rPr lang="zh-CN" altLang="en-US" sz="2400" b="1" dirty="0" smtClean="0">
                  <a:solidFill>
                    <a:srgbClr val="002166"/>
                  </a:solidFill>
                  <a:latin typeface="+mn-ea"/>
                </a:rPr>
                <a:t>兵</a:t>
              </a:r>
              <a:endParaRPr lang="en-US" altLang="zh-CN" sz="2400" b="1" dirty="0" smtClean="0">
                <a:solidFill>
                  <a:srgbClr val="002166"/>
                </a:solidFill>
                <a:latin typeface="+mn-ea"/>
              </a:endParaRPr>
            </a:p>
            <a:p>
              <a:r>
                <a:rPr lang="zh-CN" altLang="en-US" sz="2400" b="1" dirty="0" smtClean="0">
                  <a:solidFill>
                    <a:srgbClr val="002166"/>
                  </a:solidFill>
                  <a:latin typeface="+mn-ea"/>
                </a:rPr>
                <a:t>”</a:t>
              </a:r>
              <a:endParaRPr lang="zh-CN" altLang="en-US" sz="2400" dirty="0">
                <a:latin typeface="+mn-ea"/>
              </a:endParaRPr>
            </a:p>
          </p:txBody>
        </p:sp>
        <p:grpSp>
          <p:nvGrpSpPr>
            <p:cNvPr id="15" name="组合 14"/>
            <p:cNvGrpSpPr/>
            <p:nvPr/>
          </p:nvGrpSpPr>
          <p:grpSpPr>
            <a:xfrm>
              <a:off x="1619672" y="3573016"/>
              <a:ext cx="2016224" cy="3013303"/>
              <a:chOff x="1619672" y="3573016"/>
              <a:chExt cx="2016224" cy="3013303"/>
            </a:xfrm>
          </p:grpSpPr>
          <p:pic>
            <p:nvPicPr>
              <p:cNvPr id="314370" name="Picture 2" descr="https://p1.ssl.qhmsg.com/t01a59de929e770246a.jpg"/>
              <p:cNvPicPr>
                <a:picLocks noChangeAspect="1" noChangeArrowheads="1"/>
              </p:cNvPicPr>
              <p:nvPr/>
            </p:nvPicPr>
            <p:blipFill>
              <a:blip r:embed="rId4" cstate="print"/>
              <a:srcRect/>
              <a:stretch>
                <a:fillRect/>
              </a:stretch>
            </p:blipFill>
            <p:spPr bwMode="auto">
              <a:xfrm>
                <a:off x="1619672" y="3573016"/>
                <a:ext cx="2016224" cy="2791695"/>
              </a:xfrm>
              <a:prstGeom prst="rect">
                <a:avLst/>
              </a:prstGeom>
              <a:noFill/>
            </p:spPr>
          </p:pic>
          <p:sp>
            <p:nvSpPr>
              <p:cNvPr id="10" name="矩形 9"/>
              <p:cNvSpPr/>
              <p:nvPr/>
            </p:nvSpPr>
            <p:spPr>
              <a:xfrm>
                <a:off x="1691680" y="6309320"/>
                <a:ext cx="1612942" cy="276999"/>
              </a:xfrm>
              <a:prstGeom prst="rect">
                <a:avLst/>
              </a:prstGeom>
            </p:spPr>
            <p:txBody>
              <a:bodyPr wrap="none">
                <a:spAutoFit/>
              </a:bodyPr>
              <a:lstStyle/>
              <a:p>
                <a:r>
                  <a:rPr lang="zh-CN" altLang="en-US" sz="1200" b="1" dirty="0" smtClean="0">
                    <a:latin typeface="+mn-ea"/>
                  </a:rPr>
                  <a:t>葛云飞</a:t>
                </a:r>
                <a:r>
                  <a:rPr lang="en-US" altLang="zh-CN" sz="1200" b="1" dirty="0" smtClean="0">
                    <a:latin typeface="+mn-ea"/>
                  </a:rPr>
                  <a:t>(1789 --1841</a:t>
                </a:r>
                <a:r>
                  <a:rPr lang="zh-CN" altLang="en-US" sz="1200" b="1" dirty="0" smtClean="0">
                    <a:latin typeface="+mn-ea"/>
                  </a:rPr>
                  <a:t>）</a:t>
                </a:r>
              </a:p>
            </p:txBody>
          </p:sp>
        </p:grpSp>
        <p:grpSp>
          <p:nvGrpSpPr>
            <p:cNvPr id="16" name="组合 15"/>
            <p:cNvGrpSpPr/>
            <p:nvPr/>
          </p:nvGrpSpPr>
          <p:grpSpPr>
            <a:xfrm>
              <a:off x="3851920" y="3501008"/>
              <a:ext cx="2277646" cy="3085311"/>
              <a:chOff x="3851920" y="3501008"/>
              <a:chExt cx="2277646" cy="3085311"/>
            </a:xfrm>
          </p:grpSpPr>
          <p:pic>
            <p:nvPicPr>
              <p:cNvPr id="314372" name="Picture 4" descr="郑国鸿"/>
              <p:cNvPicPr>
                <a:picLocks noChangeAspect="1" noChangeArrowheads="1"/>
              </p:cNvPicPr>
              <p:nvPr/>
            </p:nvPicPr>
            <p:blipFill>
              <a:blip r:embed="rId5" cstate="print"/>
              <a:srcRect/>
              <a:stretch>
                <a:fillRect/>
              </a:stretch>
            </p:blipFill>
            <p:spPr bwMode="auto">
              <a:xfrm>
                <a:off x="3851920" y="3501008"/>
                <a:ext cx="2277646" cy="2808312"/>
              </a:xfrm>
              <a:prstGeom prst="rect">
                <a:avLst/>
              </a:prstGeom>
              <a:noFill/>
            </p:spPr>
          </p:pic>
          <p:sp>
            <p:nvSpPr>
              <p:cNvPr id="12" name="矩形 11"/>
              <p:cNvSpPr/>
              <p:nvPr/>
            </p:nvSpPr>
            <p:spPr>
              <a:xfrm>
                <a:off x="4211960" y="6309320"/>
                <a:ext cx="1574470" cy="276999"/>
              </a:xfrm>
              <a:prstGeom prst="rect">
                <a:avLst/>
              </a:prstGeom>
            </p:spPr>
            <p:txBody>
              <a:bodyPr wrap="none">
                <a:spAutoFit/>
              </a:bodyPr>
              <a:lstStyle/>
              <a:p>
                <a:r>
                  <a:rPr lang="zh-CN" altLang="en-US" sz="1200" b="1" dirty="0" smtClean="0">
                    <a:latin typeface="+mn-ea"/>
                  </a:rPr>
                  <a:t>郑国鸿</a:t>
                </a:r>
                <a:r>
                  <a:rPr lang="en-US" altLang="zh-CN" sz="1200" b="1" dirty="0" smtClean="0">
                    <a:latin typeface="+mn-ea"/>
                  </a:rPr>
                  <a:t>(1777--1841</a:t>
                </a:r>
                <a:r>
                  <a:rPr lang="zh-CN" altLang="en-US" sz="1200" b="1" dirty="0" smtClean="0">
                    <a:latin typeface="+mn-ea"/>
                  </a:rPr>
                  <a:t>）</a:t>
                </a:r>
              </a:p>
            </p:txBody>
          </p:sp>
        </p:grpSp>
        <p:grpSp>
          <p:nvGrpSpPr>
            <p:cNvPr id="17" name="组合 16"/>
            <p:cNvGrpSpPr/>
            <p:nvPr/>
          </p:nvGrpSpPr>
          <p:grpSpPr>
            <a:xfrm>
              <a:off x="6516216" y="3501008"/>
              <a:ext cx="2376264" cy="3157319"/>
              <a:chOff x="6516216" y="3501008"/>
              <a:chExt cx="2376264" cy="3157319"/>
            </a:xfrm>
          </p:grpSpPr>
          <p:pic>
            <p:nvPicPr>
              <p:cNvPr id="314374" name="Picture 6" descr="http://aiguo.zhoushan.cn/uploadfile/article/uploadfile/200909/20090911043021109.jpg"/>
              <p:cNvPicPr>
                <a:picLocks noChangeAspect="1" noChangeArrowheads="1"/>
              </p:cNvPicPr>
              <p:nvPr/>
            </p:nvPicPr>
            <p:blipFill>
              <a:blip r:embed="rId6" cstate="print"/>
              <a:srcRect/>
              <a:stretch>
                <a:fillRect/>
              </a:stretch>
            </p:blipFill>
            <p:spPr bwMode="auto">
              <a:xfrm>
                <a:off x="6516216" y="3501008"/>
                <a:ext cx="2376264" cy="2863398"/>
              </a:xfrm>
              <a:prstGeom prst="rect">
                <a:avLst/>
              </a:prstGeom>
              <a:noFill/>
            </p:spPr>
          </p:pic>
          <p:sp>
            <p:nvSpPr>
              <p:cNvPr id="14" name="矩形 13"/>
              <p:cNvSpPr/>
              <p:nvPr/>
            </p:nvSpPr>
            <p:spPr>
              <a:xfrm>
                <a:off x="6804248" y="6381328"/>
                <a:ext cx="1612942" cy="276999"/>
              </a:xfrm>
              <a:prstGeom prst="rect">
                <a:avLst/>
              </a:prstGeom>
            </p:spPr>
            <p:txBody>
              <a:bodyPr wrap="none">
                <a:spAutoFit/>
              </a:bodyPr>
              <a:lstStyle/>
              <a:p>
                <a:r>
                  <a:rPr lang="zh-CN" altLang="en-US" sz="1200" b="1" dirty="0" smtClean="0">
                    <a:latin typeface="+mn-ea"/>
                  </a:rPr>
                  <a:t>王锡朋 </a:t>
                </a:r>
                <a:r>
                  <a:rPr lang="en-US" altLang="zh-CN" sz="1200" b="1" dirty="0" smtClean="0">
                    <a:latin typeface="+mn-ea"/>
                  </a:rPr>
                  <a:t>(1786--1841</a:t>
                </a:r>
                <a:r>
                  <a:rPr lang="zh-CN" altLang="en-US" sz="1200" b="1" dirty="0" smtClean="0">
                    <a:latin typeface="+mn-ea"/>
                  </a:rPr>
                  <a:t>）</a:t>
                </a:r>
                <a:endParaRPr lang="zh-CN" altLang="en-US" sz="1200" b="1" dirty="0">
                  <a:latin typeface="+mn-ea"/>
                </a:endParaRPr>
              </a:p>
            </p:txBody>
          </p:sp>
        </p:grpSp>
      </p:grpSp>
      <p:sp>
        <p:nvSpPr>
          <p:cNvPr id="314376" name="AutoShape 8" descr="http://5b0988e595225.cdn.sohucs.com/images/20170827/e35cb1ebb390493aad4bccabce1d4c79.jpe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14378" name="AutoShape 10" descr="http://5b0988e595225.cdn.sohucs.com/images/20170827/e35cb1ebb390493aad4bccabce1d4c79.jpe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sz="quarter" idx="1"/>
          </p:nvPr>
        </p:nvSpPr>
        <p:spPr>
          <a:xfrm>
            <a:off x="4716016" y="3861048"/>
            <a:ext cx="4235624" cy="2376264"/>
          </a:xfrm>
          <a:solidFill>
            <a:schemeClr val="bg1"/>
          </a:solidFill>
        </p:spPr>
        <p:txBody>
          <a:bodyPr>
            <a:normAutofit fontScale="85000" lnSpcReduction="10000"/>
          </a:bodyPr>
          <a:lstStyle/>
          <a:p>
            <a:pPr eaLnBrk="1" hangingPunct="1">
              <a:lnSpc>
                <a:spcPct val="120000"/>
              </a:lnSpc>
            </a:pPr>
            <a:r>
              <a:rPr lang="zh-CN" altLang="en-US" sz="2600" b="1" dirty="0" smtClean="0">
                <a:solidFill>
                  <a:srgbClr val="0000FF"/>
                </a:solidFill>
                <a:latin typeface="宋体" charset="-122"/>
              </a:rPr>
              <a:t>             </a:t>
            </a:r>
            <a:r>
              <a:rPr lang="zh-CN" altLang="en-US" sz="2600" b="1" dirty="0" smtClean="0">
                <a:latin typeface="宋体" charset="-122"/>
              </a:rPr>
              <a:t>凭吊诗</a:t>
            </a:r>
          </a:p>
          <a:p>
            <a:pPr eaLnBrk="1" hangingPunct="1">
              <a:lnSpc>
                <a:spcPct val="120000"/>
              </a:lnSpc>
            </a:pPr>
            <a:r>
              <a:rPr lang="zh-CN" altLang="en-US" sz="2600" b="1" dirty="0" smtClean="0">
                <a:latin typeface="宋体" charset="-122"/>
              </a:rPr>
              <a:t> 　 报国捐躯日，遥天黯将星， </a:t>
            </a:r>
            <a:br>
              <a:rPr lang="zh-CN" altLang="en-US" sz="2600" b="1" dirty="0" smtClean="0">
                <a:latin typeface="宋体" charset="-122"/>
              </a:rPr>
            </a:br>
            <a:r>
              <a:rPr lang="zh-CN" altLang="en-US" sz="2600" b="1" dirty="0" smtClean="0">
                <a:latin typeface="宋体" charset="-122"/>
              </a:rPr>
              <a:t>　　山河留壮气，风雨泣阴灵； </a:t>
            </a:r>
            <a:br>
              <a:rPr lang="zh-CN" altLang="en-US" sz="2600" b="1" dirty="0" smtClean="0">
                <a:latin typeface="宋体" charset="-122"/>
              </a:rPr>
            </a:br>
            <a:r>
              <a:rPr lang="zh-CN" altLang="en-US" sz="2600" b="1" dirty="0" smtClean="0">
                <a:latin typeface="宋体" charset="-122"/>
              </a:rPr>
              <a:t>　　泪洒三军血，名流万载馨， </a:t>
            </a:r>
            <a:br>
              <a:rPr lang="zh-CN" altLang="en-US" sz="2600" b="1" dirty="0" smtClean="0">
                <a:latin typeface="宋体" charset="-122"/>
              </a:rPr>
            </a:br>
            <a:r>
              <a:rPr lang="zh-CN" altLang="en-US" sz="2600" b="1" dirty="0" smtClean="0">
                <a:latin typeface="宋体" charset="-122"/>
              </a:rPr>
              <a:t>　　茫茫烟水阔，凭吊问沧溟。</a:t>
            </a:r>
          </a:p>
          <a:p>
            <a:pPr eaLnBrk="1" hangingPunct="1">
              <a:lnSpc>
                <a:spcPct val="120000"/>
              </a:lnSpc>
              <a:buFont typeface="Wingdings" pitchFamily="2" charset="2"/>
              <a:buNone/>
            </a:pPr>
            <a:r>
              <a:rPr lang="en-US" altLang="zh-CN" sz="1500" b="1" dirty="0" smtClean="0">
                <a:latin typeface="华文新魏" pitchFamily="2" charset="-122"/>
                <a:ea typeface="华文新魏" pitchFamily="2" charset="-122"/>
              </a:rPr>
              <a:t>                             ----</a:t>
            </a:r>
            <a:r>
              <a:rPr lang="zh-CN" altLang="en-US" sz="1500" b="1" dirty="0" smtClean="0">
                <a:latin typeface="宋体" charset="-122"/>
              </a:rPr>
              <a:t>《鸦片战争》第3册，第356页</a:t>
            </a:r>
          </a:p>
          <a:p>
            <a:pPr eaLnBrk="1" hangingPunct="1"/>
            <a:endParaRPr lang="zh-CN" altLang="en-US" sz="2200" dirty="0" smtClean="0"/>
          </a:p>
        </p:txBody>
      </p:sp>
      <p:grpSp>
        <p:nvGrpSpPr>
          <p:cNvPr id="6" name="组合 5"/>
          <p:cNvGrpSpPr/>
          <p:nvPr/>
        </p:nvGrpSpPr>
        <p:grpSpPr>
          <a:xfrm>
            <a:off x="6012160" y="188640"/>
            <a:ext cx="2214563" cy="3563525"/>
            <a:chOff x="6012160" y="188640"/>
            <a:chExt cx="2214563" cy="3563525"/>
          </a:xfrm>
        </p:grpSpPr>
        <p:pic>
          <p:nvPicPr>
            <p:cNvPr id="105475" name="Picture 3" descr="陈化成"/>
            <p:cNvPicPr>
              <a:picLocks noChangeAspect="1" noChangeArrowheads="1"/>
            </p:cNvPicPr>
            <p:nvPr/>
          </p:nvPicPr>
          <p:blipFill>
            <a:blip r:embed="rId2" cstate="print"/>
            <a:srcRect/>
            <a:stretch>
              <a:fillRect/>
            </a:stretch>
          </p:blipFill>
          <p:spPr bwMode="auto">
            <a:xfrm>
              <a:off x="6012160" y="188640"/>
              <a:ext cx="2214563" cy="3200400"/>
            </a:xfrm>
            <a:prstGeom prst="rect">
              <a:avLst/>
            </a:prstGeom>
            <a:noFill/>
            <a:ln w="9525">
              <a:noFill/>
              <a:miter lim="800000"/>
              <a:headEnd/>
              <a:tailEnd/>
            </a:ln>
          </p:spPr>
        </p:pic>
        <p:sp>
          <p:nvSpPr>
            <p:cNvPr id="4" name="Rectangle 7"/>
            <p:cNvSpPr>
              <a:spLocks noChangeArrowheads="1"/>
            </p:cNvSpPr>
            <p:nvPr/>
          </p:nvSpPr>
          <p:spPr bwMode="auto">
            <a:xfrm>
              <a:off x="6156176" y="3475166"/>
              <a:ext cx="1739579" cy="276999"/>
            </a:xfrm>
            <a:prstGeom prst="rect">
              <a:avLst/>
            </a:prstGeom>
            <a:noFill/>
            <a:ln w="9525">
              <a:noFill/>
              <a:miter lim="800000"/>
              <a:headEnd/>
              <a:tailEnd/>
            </a:ln>
          </p:spPr>
          <p:txBody>
            <a:bodyPr wrap="none" anchor="ctr">
              <a:spAutoFit/>
            </a:bodyPr>
            <a:lstStyle/>
            <a:p>
              <a:r>
                <a:rPr lang="zh-CN" altLang="en-US" sz="1200" b="1" dirty="0" smtClean="0">
                  <a:latin typeface="+mn-ea"/>
                </a:rPr>
                <a:t>陈化成（</a:t>
              </a:r>
              <a:r>
                <a:rPr lang="en-US" altLang="zh-CN" sz="1200" b="1" dirty="0" smtClean="0">
                  <a:latin typeface="+mn-ea"/>
                </a:rPr>
                <a:t>1776--1842</a:t>
              </a:r>
              <a:r>
                <a:rPr lang="zh-CN" altLang="en-US" sz="1200" b="1" dirty="0" smtClean="0">
                  <a:latin typeface="+mn-ea"/>
                </a:rPr>
                <a:t>） </a:t>
              </a:r>
              <a:endParaRPr lang="zh-CN" altLang="en-US" sz="1200" b="1" dirty="0">
                <a:latin typeface="+mn-ea"/>
              </a:endParaRPr>
            </a:p>
          </p:txBody>
        </p:sp>
      </p:grpSp>
      <p:pic>
        <p:nvPicPr>
          <p:cNvPr id="5" name="Picture 10" descr="20060610003246727"/>
          <p:cNvPicPr>
            <a:picLocks noChangeAspect="1" noChangeArrowheads="1"/>
          </p:cNvPicPr>
          <p:nvPr/>
        </p:nvPicPr>
        <p:blipFill>
          <a:blip r:embed="rId3" cstate="print"/>
          <a:srcRect/>
          <a:stretch>
            <a:fillRect/>
          </a:stretch>
        </p:blipFill>
        <p:spPr bwMode="auto">
          <a:xfrm>
            <a:off x="323528" y="332656"/>
            <a:ext cx="4635079" cy="3888432"/>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251520" y="404664"/>
            <a:ext cx="7772400" cy="641350"/>
          </a:xfrm>
          <a:prstGeom prst="rect">
            <a:avLst/>
          </a:prstGeom>
          <a:noFill/>
          <a:ln w="9525">
            <a:noFill/>
            <a:miter lim="800000"/>
            <a:headEnd/>
            <a:tailEnd/>
          </a:ln>
        </p:spPr>
        <p:txBody>
          <a:bodyPr>
            <a:spAutoFit/>
          </a:bodyPr>
          <a:lstStyle/>
          <a:p>
            <a:pPr eaLnBrk="0" hangingPunct="0">
              <a:spcBef>
                <a:spcPct val="50000"/>
              </a:spcBef>
            </a:pPr>
            <a:endParaRPr lang="zh-CN" altLang="en-US" sz="3600" b="1">
              <a:solidFill>
                <a:srgbClr val="990033"/>
              </a:solidFill>
              <a:ea typeface="宋体" charset="-122"/>
            </a:endParaRPr>
          </a:p>
        </p:txBody>
      </p:sp>
      <p:grpSp>
        <p:nvGrpSpPr>
          <p:cNvPr id="6" name="组合 5"/>
          <p:cNvGrpSpPr/>
          <p:nvPr/>
        </p:nvGrpSpPr>
        <p:grpSpPr>
          <a:xfrm>
            <a:off x="5652120" y="1484784"/>
            <a:ext cx="2808312" cy="3922256"/>
            <a:chOff x="5652120" y="1484784"/>
            <a:chExt cx="2808312" cy="3922256"/>
          </a:xfrm>
        </p:grpSpPr>
        <p:sp>
          <p:nvSpPr>
            <p:cNvPr id="104456" name="Rectangle 8"/>
            <p:cNvSpPr>
              <a:spLocks noChangeArrowheads="1"/>
            </p:cNvSpPr>
            <p:nvPr/>
          </p:nvSpPr>
          <p:spPr bwMode="auto">
            <a:xfrm>
              <a:off x="6300192" y="5130041"/>
              <a:ext cx="1507144" cy="276999"/>
            </a:xfrm>
            <a:prstGeom prst="rect">
              <a:avLst/>
            </a:prstGeom>
            <a:noFill/>
            <a:ln w="9525">
              <a:noFill/>
              <a:miter lim="800000"/>
              <a:headEnd/>
              <a:tailEnd/>
            </a:ln>
          </p:spPr>
          <p:txBody>
            <a:bodyPr wrap="none" anchor="ctr">
              <a:spAutoFit/>
            </a:bodyPr>
            <a:lstStyle/>
            <a:p>
              <a:r>
                <a:rPr lang="zh-CN" altLang="en-US" sz="1200" b="1" dirty="0">
                  <a:ea typeface="宋体" charset="-122"/>
                </a:rPr>
                <a:t>海龄（？</a:t>
              </a:r>
              <a:r>
                <a:rPr lang="en-US" altLang="zh-CN" sz="1200" b="1" dirty="0">
                  <a:ea typeface="宋体" charset="-122"/>
                </a:rPr>
                <a:t>--</a:t>
              </a:r>
              <a:r>
                <a:rPr lang="en-US" altLang="zh-CN" sz="1200" b="1" dirty="0" smtClean="0">
                  <a:ea typeface="宋体" charset="-122"/>
                </a:rPr>
                <a:t>1842.6</a:t>
              </a:r>
              <a:r>
                <a:rPr lang="zh-CN" altLang="en-US" sz="1200" b="1" dirty="0" smtClean="0">
                  <a:ea typeface="宋体" charset="-122"/>
                </a:rPr>
                <a:t>）</a:t>
              </a:r>
              <a:endParaRPr lang="zh-CN" altLang="en-US" sz="1200" b="1" dirty="0">
                <a:ea typeface="宋体" charset="-122"/>
              </a:endParaRPr>
            </a:p>
          </p:txBody>
        </p:sp>
        <p:pic>
          <p:nvPicPr>
            <p:cNvPr id="104457" name="Picture 9" descr="20110311023000462_4196"/>
            <p:cNvPicPr>
              <a:picLocks noChangeAspect="1" noChangeArrowheads="1"/>
            </p:cNvPicPr>
            <p:nvPr/>
          </p:nvPicPr>
          <p:blipFill>
            <a:blip r:embed="rId2" cstate="print"/>
            <a:srcRect/>
            <a:stretch>
              <a:fillRect/>
            </a:stretch>
          </p:blipFill>
          <p:spPr bwMode="auto">
            <a:xfrm>
              <a:off x="5652120" y="1484784"/>
              <a:ext cx="2808312" cy="3610687"/>
            </a:xfrm>
            <a:prstGeom prst="rect">
              <a:avLst/>
            </a:prstGeom>
            <a:noFill/>
            <a:ln w="9525">
              <a:noFill/>
              <a:miter lim="800000"/>
              <a:headEnd/>
              <a:tailEnd/>
            </a:ln>
          </p:spPr>
        </p:pic>
      </p:grpSp>
      <p:pic>
        <p:nvPicPr>
          <p:cNvPr id="104458" name="Picture 10" descr="20060610003246727"/>
          <p:cNvPicPr>
            <a:picLocks noChangeAspect="1" noChangeArrowheads="1"/>
          </p:cNvPicPr>
          <p:nvPr/>
        </p:nvPicPr>
        <p:blipFill>
          <a:blip r:embed="rId3" cstate="print"/>
          <a:srcRect/>
          <a:stretch>
            <a:fillRect/>
          </a:stretch>
        </p:blipFill>
        <p:spPr bwMode="auto">
          <a:xfrm>
            <a:off x="467543" y="1340768"/>
            <a:ext cx="5321757" cy="4464496"/>
          </a:xfrm>
          <a:prstGeom prst="rect">
            <a:avLst/>
          </a:prstGeom>
          <a:noFill/>
          <a:ln w="9525">
            <a:noFill/>
            <a:miter lim="800000"/>
            <a:headEnd/>
            <a:tailEnd/>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sz="quarter" idx="1"/>
          </p:nvPr>
        </p:nvSpPr>
        <p:spPr>
          <a:xfrm>
            <a:off x="323528" y="1752600"/>
            <a:ext cx="6048672" cy="3980656"/>
          </a:xfrm>
          <a:solidFill>
            <a:schemeClr val="bg1"/>
          </a:solidFill>
        </p:spPr>
        <p:txBody>
          <a:bodyPr>
            <a:normAutofit/>
          </a:bodyPr>
          <a:lstStyle/>
          <a:p>
            <a:pPr eaLnBrk="1" hangingPunct="1">
              <a:lnSpc>
                <a:spcPct val="80000"/>
              </a:lnSpc>
            </a:pPr>
            <a:r>
              <a:rPr lang="zh-CN" altLang="en-US" sz="2400" b="1" dirty="0" smtClean="0">
                <a:latin typeface="华文新魏" pitchFamily="2" charset="-122"/>
                <a:ea typeface="华文新魏" pitchFamily="2" charset="-122"/>
              </a:rPr>
              <a:t>尸体抬了一个多月才抬完。抬到花沟张家窑的尸体，堆积如山。日本人浇上汽油，烧了十多天才烧完。烧成的骨灰，装了四口大棺材，埋在白玉山东麓的安葬岗，被称为</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万忠墓</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1895</a:t>
            </a:r>
            <a:r>
              <a:rPr lang="zh-CN" altLang="en-US" sz="2400" b="1" dirty="0" smtClean="0">
                <a:latin typeface="华文新魏" pitchFamily="2" charset="-122"/>
                <a:ea typeface="华文新魏" pitchFamily="2" charset="-122"/>
              </a:rPr>
              <a:t>年在旅顺建立的</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万忠墓</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碑文记下了日军的这场暴行：</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光绪甲午十月（</a:t>
            </a:r>
            <a:r>
              <a:rPr lang="en-US" altLang="zh-CN" sz="2400" b="1" dirty="0" smtClean="0">
                <a:latin typeface="华文新魏" pitchFamily="2" charset="-122"/>
                <a:ea typeface="华文新魏" pitchFamily="2" charset="-122"/>
              </a:rPr>
              <a:t>1894</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11</a:t>
            </a:r>
            <a:r>
              <a:rPr lang="zh-CN" altLang="en-US" sz="2400" b="1" dirty="0" smtClean="0">
                <a:latin typeface="华文新魏" pitchFamily="2" charset="-122"/>
                <a:ea typeface="华文新魏" pitchFamily="2" charset="-122"/>
              </a:rPr>
              <a:t>月）日本败盟，旅顺不守，官当商民男妇被难者计一万八千余名，忠骸火化，骨灰丛葬于此。</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 </a:t>
            </a:r>
          </a:p>
          <a:p>
            <a:pPr>
              <a:lnSpc>
                <a:spcPct val="80000"/>
              </a:lnSpc>
            </a:pP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dirty="0" smtClean="0"/>
              <a:t>董志正</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旅大史话</a:t>
            </a:r>
            <a:r>
              <a:rPr lang="en-US" altLang="zh-CN" sz="2400" b="1" dirty="0" smtClean="0">
                <a:latin typeface="华文新魏" pitchFamily="2" charset="-122"/>
                <a:ea typeface="华文新魏" pitchFamily="2" charset="-122"/>
              </a:rPr>
              <a:t>》</a:t>
            </a:r>
          </a:p>
        </p:txBody>
      </p:sp>
      <p:grpSp>
        <p:nvGrpSpPr>
          <p:cNvPr id="2" name="组合 5"/>
          <p:cNvGrpSpPr/>
          <p:nvPr/>
        </p:nvGrpSpPr>
        <p:grpSpPr>
          <a:xfrm>
            <a:off x="251520" y="260648"/>
            <a:ext cx="1681421" cy="1080120"/>
            <a:chOff x="251520" y="260648"/>
            <a:chExt cx="1681421" cy="1080120"/>
          </a:xfrm>
        </p:grpSpPr>
        <p:pic>
          <p:nvPicPr>
            <p:cNvPr id="21509" name="Picture 4" descr="练习1"/>
            <p:cNvPicPr>
              <a:picLocks noChangeAspect="1" noChangeArrowheads="1"/>
            </p:cNvPicPr>
            <p:nvPr/>
          </p:nvPicPr>
          <p:blipFill>
            <a:blip r:embed="rId2" cstate="print"/>
            <a:srcRect/>
            <a:stretch>
              <a:fillRect/>
            </a:stretch>
          </p:blipFill>
          <p:spPr bwMode="auto">
            <a:xfrm>
              <a:off x="251520" y="260648"/>
              <a:ext cx="1681421" cy="1080120"/>
            </a:xfrm>
            <a:prstGeom prst="rect">
              <a:avLst/>
            </a:prstGeom>
            <a:noFill/>
            <a:ln w="9525">
              <a:noFill/>
              <a:miter lim="800000"/>
              <a:headEnd/>
              <a:tailEnd/>
            </a:ln>
          </p:spPr>
        </p:pic>
        <p:sp>
          <p:nvSpPr>
            <p:cNvPr id="17413" name="Rectangle 5" descr="信纸"/>
            <p:cNvSpPr>
              <a:spLocks noChangeArrowheads="1"/>
            </p:cNvSpPr>
            <p:nvPr/>
          </p:nvSpPr>
          <p:spPr bwMode="auto">
            <a:xfrm>
              <a:off x="611560" y="404664"/>
              <a:ext cx="936104" cy="461665"/>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pic>
        <p:nvPicPr>
          <p:cNvPr id="160770" name="Picture 2" descr="旅大史话"/>
          <p:cNvPicPr>
            <a:picLocks noChangeAspect="1" noChangeArrowheads="1"/>
          </p:cNvPicPr>
          <p:nvPr/>
        </p:nvPicPr>
        <p:blipFill>
          <a:blip r:embed="rId3" cstate="print"/>
          <a:srcRect/>
          <a:stretch>
            <a:fillRect/>
          </a:stretch>
        </p:blipFill>
        <p:spPr bwMode="auto">
          <a:xfrm>
            <a:off x="6660232" y="548680"/>
            <a:ext cx="2276475" cy="2857500"/>
          </a:xfrm>
          <a:prstGeom prst="rect">
            <a:avLst/>
          </a:prstGeom>
          <a:noFill/>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sz="quarter" idx="1"/>
          </p:nvPr>
        </p:nvSpPr>
        <p:spPr>
          <a:xfrm>
            <a:off x="251520" y="1196752"/>
            <a:ext cx="2808312" cy="2016224"/>
          </a:xfrm>
        </p:spPr>
        <p:txBody>
          <a:bodyPr>
            <a:normAutofit/>
          </a:bodyPr>
          <a:lstStyle/>
          <a:p>
            <a:pPr>
              <a:lnSpc>
                <a:spcPct val="90000"/>
              </a:lnSpc>
            </a:pPr>
            <a:r>
              <a:rPr lang="zh-CN" altLang="en-US" sz="2400" b="1" dirty="0" smtClean="0"/>
              <a:t>第二次鸦片战争中提督史荣椿（</a:t>
            </a:r>
            <a:r>
              <a:rPr lang="en-US" altLang="zh-CN" sz="2400" b="1" dirty="0" smtClean="0"/>
              <a:t>?--1859</a:t>
            </a:r>
            <a:r>
              <a:rPr lang="zh-CN" altLang="en-US" sz="2400" b="1" dirty="0" smtClean="0"/>
              <a:t>）、乐善 （</a:t>
            </a:r>
            <a:r>
              <a:rPr lang="en-US" altLang="zh-CN" sz="2400" b="1" dirty="0" smtClean="0"/>
              <a:t>?—1860</a:t>
            </a:r>
            <a:r>
              <a:rPr lang="zh-CN" altLang="en-US" sz="2400" b="1" dirty="0" smtClean="0"/>
              <a:t>）战死于天津大沽炮台。</a:t>
            </a:r>
          </a:p>
        </p:txBody>
      </p:sp>
      <p:pic>
        <p:nvPicPr>
          <p:cNvPr id="106499" name="Picture 3" descr="48fd7c199d9bbf05b414787bcac3fe08"/>
          <p:cNvPicPr>
            <a:picLocks noChangeAspect="1" noChangeArrowheads="1"/>
          </p:cNvPicPr>
          <p:nvPr/>
        </p:nvPicPr>
        <p:blipFill>
          <a:blip r:embed="rId2" cstate="print"/>
          <a:srcRect/>
          <a:stretch>
            <a:fillRect/>
          </a:stretch>
        </p:blipFill>
        <p:spPr bwMode="auto">
          <a:xfrm>
            <a:off x="3275856" y="692696"/>
            <a:ext cx="5181600" cy="497964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沉睡120年! "/>
          <p:cNvPicPr>
            <a:picLocks noChangeAspect="1" noChangeArrowheads="1"/>
          </p:cNvPicPr>
          <p:nvPr/>
        </p:nvPicPr>
        <p:blipFill>
          <a:blip r:embed="rId2" cstate="print"/>
          <a:srcRect/>
          <a:stretch>
            <a:fillRect/>
          </a:stretch>
        </p:blipFill>
        <p:spPr bwMode="auto">
          <a:xfrm>
            <a:off x="251520" y="2996952"/>
            <a:ext cx="4332898" cy="2736304"/>
          </a:xfrm>
          <a:prstGeom prst="rect">
            <a:avLst/>
          </a:prstGeom>
          <a:noFill/>
          <a:ln w="9525">
            <a:noFill/>
            <a:miter lim="800000"/>
            <a:headEnd/>
            <a:tailEnd/>
          </a:ln>
        </p:spPr>
      </p:pic>
      <p:sp>
        <p:nvSpPr>
          <p:cNvPr id="107523" name="Rectangle 3"/>
          <p:cNvSpPr>
            <a:spLocks noGrp="1" noChangeArrowheads="1"/>
          </p:cNvSpPr>
          <p:nvPr>
            <p:ph type="title"/>
          </p:nvPr>
        </p:nvSpPr>
        <p:spPr>
          <a:xfrm>
            <a:off x="179512" y="188640"/>
            <a:ext cx="7772400" cy="1143000"/>
          </a:xfrm>
          <a:noFill/>
        </p:spPr>
        <p:txBody>
          <a:bodyPr/>
          <a:lstStyle/>
          <a:p>
            <a:pPr eaLnBrk="1" hangingPunct="1"/>
            <a:r>
              <a:rPr lang="zh-CN" altLang="en-US" b="1" dirty="0" smtClean="0"/>
              <a:t>②甲午中日战争</a:t>
            </a:r>
          </a:p>
        </p:txBody>
      </p:sp>
      <p:grpSp>
        <p:nvGrpSpPr>
          <p:cNvPr id="10" name="组合 9"/>
          <p:cNvGrpSpPr/>
          <p:nvPr/>
        </p:nvGrpSpPr>
        <p:grpSpPr>
          <a:xfrm>
            <a:off x="4211960" y="116632"/>
            <a:ext cx="4644008" cy="3661375"/>
            <a:chOff x="4211960" y="116632"/>
            <a:chExt cx="4644008" cy="3661375"/>
          </a:xfrm>
        </p:grpSpPr>
        <p:pic>
          <p:nvPicPr>
            <p:cNvPr id="107525" name="Picture 5" descr="邓世昌林永升"/>
            <p:cNvPicPr>
              <a:picLocks noChangeAspect="1" noChangeArrowheads="1"/>
            </p:cNvPicPr>
            <p:nvPr/>
          </p:nvPicPr>
          <p:blipFill>
            <a:blip r:embed="rId3" cstate="print"/>
            <a:srcRect/>
            <a:stretch>
              <a:fillRect/>
            </a:stretch>
          </p:blipFill>
          <p:spPr bwMode="auto">
            <a:xfrm>
              <a:off x="4211960" y="116632"/>
              <a:ext cx="4644008" cy="3393698"/>
            </a:xfrm>
            <a:prstGeom prst="rect">
              <a:avLst/>
            </a:prstGeom>
            <a:noFill/>
            <a:ln w="9525">
              <a:noFill/>
              <a:miter lim="800000"/>
              <a:headEnd/>
              <a:tailEnd/>
            </a:ln>
          </p:spPr>
        </p:pic>
        <p:sp>
          <p:nvSpPr>
            <p:cNvPr id="107524" name="Rectangle 4"/>
            <p:cNvSpPr>
              <a:spLocks noChangeArrowheads="1"/>
            </p:cNvSpPr>
            <p:nvPr/>
          </p:nvSpPr>
          <p:spPr bwMode="auto">
            <a:xfrm>
              <a:off x="7092280" y="3501008"/>
              <a:ext cx="1701107" cy="276999"/>
            </a:xfrm>
            <a:prstGeom prst="rect">
              <a:avLst/>
            </a:prstGeom>
            <a:noFill/>
            <a:ln w="9525">
              <a:noFill/>
              <a:miter lim="800000"/>
              <a:headEnd/>
              <a:tailEnd/>
            </a:ln>
          </p:spPr>
          <p:txBody>
            <a:bodyPr wrap="none">
              <a:spAutoFit/>
            </a:bodyPr>
            <a:lstStyle/>
            <a:p>
              <a:r>
                <a:rPr lang="zh-CN" altLang="en-US" sz="1200" b="1" dirty="0">
                  <a:latin typeface="华文新魏" pitchFamily="2" charset="-122"/>
                  <a:ea typeface="华文新魏" pitchFamily="2" charset="-122"/>
                </a:rPr>
                <a:t>林永升（</a:t>
              </a:r>
              <a:r>
                <a:rPr lang="en-US" altLang="zh-CN" sz="1200" b="1" dirty="0">
                  <a:latin typeface="华文新魏" pitchFamily="2" charset="-122"/>
                  <a:ea typeface="华文新魏" pitchFamily="2" charset="-122"/>
                </a:rPr>
                <a:t>1853--1894</a:t>
              </a:r>
              <a:r>
                <a:rPr lang="zh-CN" altLang="en-US" sz="1200" b="1" dirty="0">
                  <a:latin typeface="华文新魏" pitchFamily="2" charset="-122"/>
                  <a:ea typeface="华文新魏" pitchFamily="2" charset="-122"/>
                </a:rPr>
                <a:t>）</a:t>
              </a:r>
            </a:p>
          </p:txBody>
        </p:sp>
        <p:sp>
          <p:nvSpPr>
            <p:cNvPr id="107526" name="Rectangle 6"/>
            <p:cNvSpPr>
              <a:spLocks noChangeArrowheads="1"/>
            </p:cNvSpPr>
            <p:nvPr/>
          </p:nvSpPr>
          <p:spPr bwMode="auto">
            <a:xfrm>
              <a:off x="4427984" y="3501008"/>
              <a:ext cx="1797287" cy="276999"/>
            </a:xfrm>
            <a:prstGeom prst="rect">
              <a:avLst/>
            </a:prstGeom>
            <a:noFill/>
            <a:ln w="9525">
              <a:noFill/>
              <a:miter lim="800000"/>
              <a:headEnd/>
              <a:tailEnd/>
            </a:ln>
          </p:spPr>
          <p:txBody>
            <a:bodyPr wrap="none" anchor="ctr">
              <a:spAutoFit/>
            </a:bodyPr>
            <a:lstStyle/>
            <a:p>
              <a:r>
                <a:rPr lang="zh-CN" altLang="en-US" sz="1200" b="1" dirty="0">
                  <a:latin typeface="华文新魏" pitchFamily="2" charset="-122"/>
                  <a:ea typeface="华文新魏" pitchFamily="2" charset="-122"/>
                </a:rPr>
                <a:t>邓世昌（</a:t>
              </a:r>
              <a:r>
                <a:rPr lang="en-US" altLang="zh-CN" sz="1200" b="1" dirty="0">
                  <a:latin typeface="华文新魏" pitchFamily="2" charset="-122"/>
                  <a:ea typeface="华文新魏" pitchFamily="2" charset="-122"/>
                </a:rPr>
                <a:t>1849—1894</a:t>
              </a:r>
              <a:r>
                <a:rPr lang="zh-CN" altLang="en-US" sz="1200" b="1" dirty="0">
                  <a:latin typeface="华文新魏" pitchFamily="2" charset="-122"/>
                  <a:ea typeface="华文新魏" pitchFamily="2" charset="-122"/>
                </a:rPr>
                <a:t>） </a:t>
              </a:r>
            </a:p>
          </p:txBody>
        </p:sp>
      </p:grpSp>
      <p:sp>
        <p:nvSpPr>
          <p:cNvPr id="8" name="矩形 7"/>
          <p:cNvSpPr/>
          <p:nvPr/>
        </p:nvSpPr>
        <p:spPr>
          <a:xfrm>
            <a:off x="395536" y="5877272"/>
            <a:ext cx="4104456" cy="584775"/>
          </a:xfrm>
          <a:prstGeom prst="rect">
            <a:avLst/>
          </a:prstGeom>
        </p:spPr>
        <p:txBody>
          <a:bodyPr wrap="square">
            <a:spAutoFit/>
          </a:bodyPr>
          <a:lstStyle/>
          <a:p>
            <a:pPr algn="ctr">
              <a:defRPr/>
            </a:pPr>
            <a:r>
              <a:rPr lang="zh-CN" altLang="en-US" sz="1600" b="1" dirty="0">
                <a:latin typeface="+mn-ea"/>
              </a:rPr>
              <a:t>北洋</a:t>
            </a:r>
            <a:r>
              <a:rPr lang="zh-CN" altLang="en-US" sz="1600" b="1" dirty="0" smtClean="0">
                <a:latin typeface="+mn-ea"/>
              </a:rPr>
              <a:t>水师“</a:t>
            </a:r>
            <a:r>
              <a:rPr lang="zh-CN" altLang="en-US" sz="1600" b="1" dirty="0">
                <a:latin typeface="+mn-ea"/>
              </a:rPr>
              <a:t>致远舰</a:t>
            </a:r>
            <a:r>
              <a:rPr lang="zh-CN" altLang="en-US" sz="1600" b="1" dirty="0" smtClean="0">
                <a:latin typeface="+mn-ea"/>
              </a:rPr>
              <a:t>” 水兵</a:t>
            </a:r>
            <a:r>
              <a:rPr lang="zh-CN" altLang="en-US" sz="1600" b="1" dirty="0">
                <a:latin typeface="+mn-ea"/>
              </a:rPr>
              <a:t>在甲板上的合影  约摄于</a:t>
            </a:r>
            <a:r>
              <a:rPr lang="en-US" altLang="zh-CN" sz="1600" b="1" dirty="0">
                <a:latin typeface="+mn-ea"/>
              </a:rPr>
              <a:t>1887</a:t>
            </a:r>
            <a:r>
              <a:rPr lang="zh-CN" altLang="en-US" sz="1600" b="1" dirty="0">
                <a:latin typeface="+mn-ea"/>
              </a:rPr>
              <a:t>年</a:t>
            </a:r>
          </a:p>
        </p:txBody>
      </p:sp>
      <p:pic>
        <p:nvPicPr>
          <p:cNvPr id="9" name="Picture 2" descr="2011062016201696"/>
          <p:cNvPicPr>
            <a:picLocks noChangeAspect="1" noChangeArrowheads="1"/>
          </p:cNvPicPr>
          <p:nvPr/>
        </p:nvPicPr>
        <p:blipFill>
          <a:blip r:embed="rId4" cstate="print"/>
          <a:srcRect/>
          <a:stretch>
            <a:fillRect/>
          </a:stretch>
        </p:blipFill>
        <p:spPr bwMode="auto">
          <a:xfrm>
            <a:off x="4860032" y="3861048"/>
            <a:ext cx="4168884" cy="2880320"/>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63d9f2d3572c11dfb2b18137612762d0f703c245"/>
          <p:cNvPicPr>
            <a:picLocks noChangeAspect="1" noChangeArrowheads="1"/>
          </p:cNvPicPr>
          <p:nvPr/>
        </p:nvPicPr>
        <p:blipFill>
          <a:blip r:embed="rId2" cstate="print"/>
          <a:srcRect/>
          <a:stretch>
            <a:fillRect/>
          </a:stretch>
        </p:blipFill>
        <p:spPr bwMode="auto">
          <a:xfrm>
            <a:off x="6553200" y="304800"/>
            <a:ext cx="2138363" cy="3081338"/>
          </a:xfrm>
          <a:prstGeom prst="rect">
            <a:avLst/>
          </a:prstGeom>
          <a:noFill/>
          <a:ln w="9525">
            <a:noFill/>
            <a:miter lim="800000"/>
            <a:headEnd/>
            <a:tailEnd/>
          </a:ln>
        </p:spPr>
      </p:pic>
      <p:sp>
        <p:nvSpPr>
          <p:cNvPr id="109571" name="Rectangle 3"/>
          <p:cNvSpPr>
            <a:spLocks noGrp="1" noChangeArrowheads="1"/>
          </p:cNvSpPr>
          <p:nvPr>
            <p:ph type="title"/>
          </p:nvPr>
        </p:nvSpPr>
        <p:spPr>
          <a:xfrm>
            <a:off x="539552" y="228600"/>
            <a:ext cx="8147248" cy="1093788"/>
          </a:xfrm>
        </p:spPr>
        <p:txBody>
          <a:bodyPr/>
          <a:lstStyle/>
          <a:p>
            <a:pPr eaLnBrk="1" hangingPunct="1"/>
            <a:r>
              <a:rPr lang="zh-CN" altLang="en-US" b="1" dirty="0" smtClean="0"/>
              <a:t>③</a:t>
            </a:r>
            <a:r>
              <a:rPr lang="zh-CN" altLang="en-US" b="1" dirty="0" smtClean="0">
                <a:latin typeface="华文新魏" pitchFamily="2" charset="-122"/>
                <a:ea typeface="华文新魏" pitchFamily="2" charset="-122"/>
              </a:rPr>
              <a:t>八国联军侵华战争期间</a:t>
            </a:r>
            <a:r>
              <a:rPr lang="zh-CN" altLang="en-US" dirty="0" smtClean="0"/>
              <a:t> </a:t>
            </a:r>
          </a:p>
        </p:txBody>
      </p:sp>
      <p:sp>
        <p:nvSpPr>
          <p:cNvPr id="109573" name="Rectangle 7"/>
          <p:cNvSpPr>
            <a:spLocks noGrp="1" noChangeArrowheads="1"/>
          </p:cNvSpPr>
          <p:nvPr>
            <p:ph sz="quarter" idx="1"/>
          </p:nvPr>
        </p:nvSpPr>
        <p:spPr>
          <a:xfrm>
            <a:off x="251520" y="3284984"/>
            <a:ext cx="8653264" cy="2592288"/>
          </a:xfrm>
          <a:noFill/>
        </p:spPr>
        <p:txBody>
          <a:bodyPr/>
          <a:lstStyle/>
          <a:p>
            <a:pPr eaLnBrk="1" hangingPunct="1">
              <a:lnSpc>
                <a:spcPct val="90000"/>
              </a:lnSpc>
            </a:pPr>
            <a:r>
              <a:rPr lang="zh-CN" altLang="en-US" sz="2000" b="1" dirty="0" smtClean="0"/>
              <a:t>炮弹和子弹跟随着</a:t>
            </a:r>
            <a:r>
              <a:rPr lang="zh-CN" altLang="en-US" sz="2000" b="1" dirty="0" smtClean="0">
                <a:hlinkClick r:id="rId3"/>
              </a:rPr>
              <a:t>聂士成</a:t>
            </a:r>
            <a:r>
              <a:rPr lang="zh-CN" altLang="en-US" sz="2000" b="1" dirty="0" smtClean="0"/>
              <a:t>的战马，在混战中形成一个烟火的核心。一匹战马倒下，聂士成再换乘另一匹。他一连换乘了四匹战马，两条腿先后被打断，在马上摇摇晃晃的。接着，一块弹片划开了他的腹部，肠子从那里流了出来。但聂士成依然没有从马上跌下来。这时候，联军占领了小桥，聂士成带领官兵向小桥冲击。一发子弹从聂士成的嘴里打进去，从后脑穿了出来，又一发子弹射穿了他的前胸，最后的那发子弹击中了聂士成的太阳穴。聂士成轰然栽下马来，滚落在阵地上</a:t>
            </a:r>
            <a:r>
              <a:rPr lang="en-US" altLang="zh-CN" sz="2000" b="1" dirty="0" smtClean="0"/>
              <a:t>……</a:t>
            </a:r>
          </a:p>
          <a:p>
            <a:pPr eaLnBrk="1" hangingPunct="1">
              <a:lnSpc>
                <a:spcPct val="90000"/>
              </a:lnSpc>
            </a:pPr>
            <a:r>
              <a:rPr lang="en-US" altLang="zh-CN" sz="2000" b="1" dirty="0" smtClean="0"/>
              <a:t>                                                         ----</a:t>
            </a:r>
            <a:r>
              <a:rPr lang="zh-CN" altLang="en-US" sz="2000" b="1" dirty="0" smtClean="0"/>
              <a:t>王树增</a:t>
            </a:r>
            <a:r>
              <a:rPr lang="en-US" altLang="zh-CN" sz="2000" b="1" dirty="0" smtClean="0"/>
              <a:t>《1901</a:t>
            </a:r>
            <a:r>
              <a:rPr lang="zh-CN" altLang="en-US" sz="2000" b="1" dirty="0" smtClean="0"/>
              <a:t>年</a:t>
            </a:r>
            <a:r>
              <a:rPr lang="en-US" altLang="zh-CN" sz="2000" b="1" dirty="0" smtClean="0"/>
              <a:t>》 </a:t>
            </a:r>
            <a:endParaRPr lang="en-US" altLang="zh-CN" sz="2000" dirty="0" smtClean="0"/>
          </a:p>
        </p:txBody>
      </p:sp>
      <p:grpSp>
        <p:nvGrpSpPr>
          <p:cNvPr id="2" name="Group 4"/>
          <p:cNvGrpSpPr>
            <a:grpSpLocks/>
          </p:cNvGrpSpPr>
          <p:nvPr/>
        </p:nvGrpSpPr>
        <p:grpSpPr bwMode="auto">
          <a:xfrm>
            <a:off x="1187624" y="1196752"/>
            <a:ext cx="2895600" cy="1655763"/>
            <a:chOff x="0" y="0"/>
            <a:chExt cx="1361" cy="1315"/>
          </a:xfrm>
        </p:grpSpPr>
        <p:pic>
          <p:nvPicPr>
            <p:cNvPr id="109576" name="Picture 5" descr="练习1"/>
            <p:cNvPicPr>
              <a:picLocks noChangeAspect="1" noChangeArrowheads="1"/>
            </p:cNvPicPr>
            <p:nvPr/>
          </p:nvPicPr>
          <p:blipFill>
            <a:blip r:embed="rId4" cstate="print"/>
            <a:srcRect/>
            <a:stretch>
              <a:fillRect/>
            </a:stretch>
          </p:blipFill>
          <p:spPr bwMode="auto">
            <a:xfrm>
              <a:off x="226" y="0"/>
              <a:ext cx="1024" cy="1315"/>
            </a:xfrm>
            <a:prstGeom prst="rect">
              <a:avLst/>
            </a:prstGeom>
            <a:noFill/>
            <a:ln w="9525">
              <a:noFill/>
              <a:miter lim="800000"/>
              <a:headEnd/>
              <a:tailEnd/>
            </a:ln>
          </p:spPr>
        </p:pic>
        <p:sp>
          <p:nvSpPr>
            <p:cNvPr id="112646" name="Rectangle 6" descr="信纸"/>
            <p:cNvSpPr>
              <a:spLocks noChangeArrowheads="1"/>
            </p:cNvSpPr>
            <p:nvPr/>
          </p:nvSpPr>
          <p:spPr bwMode="auto">
            <a:xfrm>
              <a:off x="0" y="316"/>
              <a:ext cx="1361" cy="412"/>
            </a:xfrm>
            <a:prstGeom prst="rect">
              <a:avLst/>
            </a:prstGeom>
            <a:noFill/>
            <a:ln w="9525">
              <a:noFill/>
              <a:miter lim="800000"/>
              <a:headEnd/>
              <a:tailEnd/>
            </a:ln>
            <a:effectLst/>
          </p:spPr>
          <p:txBody>
            <a:bodyPr>
              <a:spAutoFit/>
            </a:bodyPr>
            <a:lstStyle/>
            <a:p>
              <a:pPr algn="ctr">
                <a:buFont typeface="Arial"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109574" name="Rectangle 8"/>
          <p:cNvSpPr>
            <a:spLocks noChangeArrowheads="1"/>
          </p:cNvSpPr>
          <p:nvPr/>
        </p:nvSpPr>
        <p:spPr bwMode="auto">
          <a:xfrm>
            <a:off x="4114800" y="2286000"/>
            <a:ext cx="2495550" cy="366713"/>
          </a:xfrm>
          <a:prstGeom prst="rect">
            <a:avLst/>
          </a:prstGeom>
          <a:noFill/>
          <a:ln w="9525">
            <a:noFill/>
            <a:miter lim="800000"/>
            <a:headEnd/>
            <a:tailEnd/>
          </a:ln>
        </p:spPr>
        <p:txBody>
          <a:bodyPr wrap="none">
            <a:spAutoFit/>
          </a:bodyPr>
          <a:lstStyle/>
          <a:p>
            <a:r>
              <a:rPr lang="zh-CN" altLang="en-US" b="1" dirty="0">
                <a:latin typeface="+mn-ea"/>
              </a:rPr>
              <a:t>聂士成（</a:t>
            </a:r>
            <a:r>
              <a:rPr lang="en-US" altLang="zh-CN" b="1" dirty="0">
                <a:latin typeface="+mn-ea"/>
              </a:rPr>
              <a:t>1836--1900</a:t>
            </a:r>
            <a:r>
              <a:rPr lang="zh-CN" altLang="en-US" b="1" dirty="0">
                <a:latin typeface="+mn-ea"/>
              </a:rPr>
              <a: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79512" y="0"/>
            <a:ext cx="2895600" cy="1655763"/>
            <a:chOff x="0" y="0"/>
            <a:chExt cx="1361" cy="1315"/>
          </a:xfrm>
        </p:grpSpPr>
        <p:pic>
          <p:nvPicPr>
            <p:cNvPr id="110599" name="Picture 3"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113668" name="Rectangle 4" descr="信纸"/>
            <p:cNvSpPr>
              <a:spLocks noChangeArrowheads="1"/>
            </p:cNvSpPr>
            <p:nvPr/>
          </p:nvSpPr>
          <p:spPr bwMode="auto">
            <a:xfrm>
              <a:off x="0" y="316"/>
              <a:ext cx="1361" cy="412"/>
            </a:xfrm>
            <a:prstGeom prst="rect">
              <a:avLst/>
            </a:prstGeom>
            <a:noFill/>
            <a:ln w="9525">
              <a:noFill/>
              <a:miter lim="800000"/>
              <a:headEnd/>
              <a:tailEnd/>
            </a:ln>
            <a:effectLst/>
          </p:spPr>
          <p:txBody>
            <a:bodyPr>
              <a:spAutoFit/>
            </a:bodyPr>
            <a:lstStyle/>
            <a:p>
              <a:pPr algn="ctr">
                <a:buFont typeface="Arial"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110595" name="Rectangle 5"/>
          <p:cNvSpPr>
            <a:spLocks noChangeArrowheads="1"/>
          </p:cNvSpPr>
          <p:nvPr/>
        </p:nvSpPr>
        <p:spPr bwMode="auto">
          <a:xfrm>
            <a:off x="251520" y="2492896"/>
            <a:ext cx="5040560" cy="2448272"/>
          </a:xfrm>
          <a:prstGeom prst="rect">
            <a:avLst/>
          </a:prstGeom>
          <a:solidFill>
            <a:schemeClr val="bg1"/>
          </a:solidFill>
          <a:ln w="9525">
            <a:noFill/>
            <a:miter lim="800000"/>
            <a:headEnd/>
            <a:tailEnd/>
          </a:ln>
        </p:spPr>
        <p:txBody>
          <a:bodyPr/>
          <a:lstStyle/>
          <a:p>
            <a:pPr marL="342900" indent="-342900">
              <a:lnSpc>
                <a:spcPct val="8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“勇烈贯长虹，想当年马革裹尸，一片丹心化作怒涛飞海上；精忠留碧血，看此地虫沙历劫，三军白骨悲歌乐府战城南。”横额“正气凛然”</a:t>
            </a:r>
            <a:r>
              <a:rPr lang="zh-CN" altLang="en-US" sz="2400" b="1" dirty="0" smtClean="0">
                <a:latin typeface="华文新魏" pitchFamily="2" charset="-122"/>
                <a:ea typeface="华文新魏" pitchFamily="2" charset="-122"/>
              </a:rPr>
              <a:t>。</a:t>
            </a:r>
            <a:endParaRPr lang="en-US" altLang="zh-CN" sz="2400" b="1" dirty="0" smtClean="0">
              <a:latin typeface="华文新魏" pitchFamily="2" charset="-122"/>
              <a:ea typeface="华文新魏" pitchFamily="2" charset="-122"/>
            </a:endParaRPr>
          </a:p>
          <a:p>
            <a:pPr marL="342900" indent="-342900">
              <a:lnSpc>
                <a:spcPct val="80000"/>
              </a:lnSpc>
              <a:spcBef>
                <a:spcPct val="20000"/>
              </a:spcBef>
              <a:buClr>
                <a:schemeClr val="accent1"/>
              </a:buClr>
              <a:buSzPct val="65000"/>
              <a:buFont typeface="Wingdings" pitchFamily="2" charset="2"/>
              <a:buChar char="n"/>
            </a:pPr>
            <a:r>
              <a:rPr lang="en-US" altLang="zh-CN" sz="3200" b="1" dirty="0" smtClean="0">
                <a:latin typeface="华文新魏" pitchFamily="2" charset="-122"/>
                <a:ea typeface="华文新魏" pitchFamily="2" charset="-122"/>
              </a:rPr>
              <a:t>         </a:t>
            </a:r>
            <a:r>
              <a:rPr lang="zh-CN" altLang="en-US" sz="3200" b="1" dirty="0" smtClean="0">
                <a:latin typeface="华文新魏" pitchFamily="2" charset="-122"/>
                <a:ea typeface="华文新魏" pitchFamily="2" charset="-122"/>
              </a:rPr>
              <a:t> </a:t>
            </a:r>
            <a:r>
              <a:rPr lang="en-US" altLang="zh-CN" sz="32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聂士成殉国</a:t>
            </a:r>
            <a:r>
              <a:rPr lang="zh-CN" altLang="en-US" sz="2000" b="1" dirty="0" smtClean="0">
                <a:latin typeface="华文新魏" pitchFamily="2" charset="-122"/>
                <a:ea typeface="华文新魏" pitchFamily="2" charset="-122"/>
              </a:rPr>
              <a:t>纪念碑碑文</a:t>
            </a:r>
            <a:endParaRPr lang="zh-CN" altLang="en-US" sz="2000" b="1" dirty="0">
              <a:latin typeface="华文新魏" pitchFamily="2" charset="-122"/>
              <a:ea typeface="华文新魏" pitchFamily="2" charset="-122"/>
            </a:endParaRPr>
          </a:p>
        </p:txBody>
      </p:sp>
      <p:grpSp>
        <p:nvGrpSpPr>
          <p:cNvPr id="8" name="组合 7"/>
          <p:cNvGrpSpPr/>
          <p:nvPr/>
        </p:nvGrpSpPr>
        <p:grpSpPr>
          <a:xfrm>
            <a:off x="5410200" y="990600"/>
            <a:ext cx="3286125" cy="4083551"/>
            <a:chOff x="5410200" y="990600"/>
            <a:chExt cx="3286125" cy="4083551"/>
          </a:xfrm>
        </p:grpSpPr>
        <p:pic>
          <p:nvPicPr>
            <p:cNvPr id="110596" name="Picture 6" descr="聂士成殉难纪念碑"/>
            <p:cNvPicPr>
              <a:picLocks noChangeAspect="1" noChangeArrowheads="1"/>
            </p:cNvPicPr>
            <p:nvPr/>
          </p:nvPicPr>
          <p:blipFill>
            <a:blip r:embed="rId3" cstate="print"/>
            <a:srcRect/>
            <a:stretch>
              <a:fillRect/>
            </a:stretch>
          </p:blipFill>
          <p:spPr bwMode="auto">
            <a:xfrm>
              <a:off x="5410200" y="990600"/>
              <a:ext cx="3286125" cy="3733800"/>
            </a:xfrm>
            <a:prstGeom prst="rect">
              <a:avLst/>
            </a:prstGeom>
            <a:solidFill>
              <a:schemeClr val="bg2"/>
            </a:solidFill>
            <a:ln w="38100">
              <a:solidFill>
                <a:schemeClr val="bg2"/>
              </a:solidFill>
              <a:miter lim="800000"/>
              <a:headEnd/>
              <a:tailEnd/>
            </a:ln>
          </p:spPr>
        </p:pic>
        <p:sp>
          <p:nvSpPr>
            <p:cNvPr id="110597" name="Rectangle 7"/>
            <p:cNvSpPr>
              <a:spLocks noChangeArrowheads="1"/>
            </p:cNvSpPr>
            <p:nvPr/>
          </p:nvSpPr>
          <p:spPr bwMode="auto">
            <a:xfrm>
              <a:off x="5724128" y="4797152"/>
              <a:ext cx="2592288" cy="276999"/>
            </a:xfrm>
            <a:prstGeom prst="rect">
              <a:avLst/>
            </a:prstGeom>
            <a:solidFill>
              <a:schemeClr val="bg1"/>
            </a:solidFill>
            <a:ln w="9525">
              <a:noFill/>
              <a:miter lim="800000"/>
              <a:headEnd/>
              <a:tailEnd/>
            </a:ln>
          </p:spPr>
          <p:txBody>
            <a:bodyPr wrap="square" anchor="ctr">
              <a:spAutoFit/>
            </a:bodyPr>
            <a:lstStyle/>
            <a:p>
              <a:r>
                <a:rPr lang="zh-CN" altLang="en-US" sz="1200" b="1" dirty="0">
                  <a:latin typeface="+mn-ea"/>
                </a:rPr>
                <a:t>聂士成（</a:t>
              </a:r>
              <a:r>
                <a:rPr lang="en-US" altLang="zh-CN" sz="1200" b="1" dirty="0" smtClean="0">
                  <a:latin typeface="+mn-ea"/>
                </a:rPr>
                <a:t>1836—1900</a:t>
              </a:r>
              <a:r>
                <a:rPr lang="zh-CN" altLang="en-US" sz="1200" b="1" dirty="0" smtClean="0">
                  <a:latin typeface="+mn-ea"/>
                </a:rPr>
                <a:t>）殉难</a:t>
              </a:r>
              <a:r>
                <a:rPr lang="zh-CN" altLang="en-US" sz="1200" b="1" dirty="0">
                  <a:latin typeface="+mn-ea"/>
                </a:rPr>
                <a:t>纪念碑 </a:t>
              </a: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107504" y="332656"/>
            <a:ext cx="8435280" cy="990947"/>
          </a:xfrm>
        </p:spPr>
        <p:txBody>
          <a:bodyPr>
            <a:noAutofit/>
          </a:bodyPr>
          <a:lstStyle/>
          <a:p>
            <a:pPr eaLnBrk="1" hangingPunct="1"/>
            <a:r>
              <a:rPr lang="zh-CN" altLang="en-US" sz="4400" b="1" dirty="0" smtClean="0">
                <a:latin typeface="+mj-ea"/>
              </a:rPr>
              <a:t>（</a:t>
            </a:r>
            <a:r>
              <a:rPr lang="en-US" altLang="zh-CN" sz="4400" b="1" dirty="0" smtClean="0">
                <a:latin typeface="+mj-ea"/>
              </a:rPr>
              <a:t>3</a:t>
            </a:r>
            <a:r>
              <a:rPr lang="zh-CN" altLang="en-US" sz="4400" b="1" dirty="0" smtClean="0">
                <a:latin typeface="+mj-ea"/>
              </a:rPr>
              <a:t>）左宗棠收复新疆</a:t>
            </a:r>
          </a:p>
        </p:txBody>
      </p:sp>
      <p:pic>
        <p:nvPicPr>
          <p:cNvPr id="111619" name="Picture 3" descr="121404">
            <a:hlinkClick r:id="rId3"/>
          </p:cNvPr>
          <p:cNvPicPr>
            <a:picLocks noGrp="1" noChangeAspect="1" noChangeArrowheads="1"/>
          </p:cNvPicPr>
          <p:nvPr>
            <p:ph sz="quarter" idx="1"/>
          </p:nvPr>
        </p:nvPicPr>
        <p:blipFill>
          <a:blip r:embed="rId4" cstate="print"/>
          <a:srcRect/>
          <a:stretch>
            <a:fillRect/>
          </a:stretch>
        </p:blipFill>
        <p:spPr>
          <a:xfrm>
            <a:off x="611560" y="2852936"/>
            <a:ext cx="2362200" cy="2952328"/>
          </a:xfrm>
        </p:spPr>
      </p:pic>
      <p:sp>
        <p:nvSpPr>
          <p:cNvPr id="114692" name="Rectangle 4"/>
          <p:cNvSpPr>
            <a:spLocks noChangeArrowheads="1"/>
          </p:cNvSpPr>
          <p:nvPr/>
        </p:nvSpPr>
        <p:spPr bwMode="auto">
          <a:xfrm>
            <a:off x="5694040" y="476672"/>
            <a:ext cx="3449960" cy="2667000"/>
          </a:xfrm>
          <a:prstGeom prst="rect">
            <a:avLst/>
          </a:prstGeom>
          <a:noFill/>
          <a:ln w="9525">
            <a:noFill/>
            <a:miter lim="800000"/>
            <a:headEnd/>
            <a:tailEnd/>
          </a:ln>
        </p:spPr>
        <p:txBody>
          <a:bodyPr/>
          <a:lstStyle/>
          <a:p>
            <a:pPr>
              <a:spcBef>
                <a:spcPct val="20000"/>
              </a:spcBef>
              <a:buClr>
                <a:schemeClr val="accent1"/>
              </a:buClr>
              <a:buSzPct val="65000"/>
              <a:buFont typeface="Wingdings" pitchFamily="2" charset="2"/>
              <a:buNone/>
            </a:pPr>
            <a:r>
              <a:rPr lang="en-US" altLang="zh-CN" sz="2400" b="1" dirty="0">
                <a:latin typeface="+mn-ea"/>
              </a:rPr>
              <a:t>《</a:t>
            </a:r>
            <a:r>
              <a:rPr lang="zh-CN" altLang="en-US" sz="2400" b="1" dirty="0">
                <a:latin typeface="+mn-ea"/>
              </a:rPr>
              <a:t>恭颂左公西行甘棠</a:t>
            </a:r>
            <a:r>
              <a:rPr lang="en-US" altLang="zh-CN" sz="2400" b="1" dirty="0">
                <a:latin typeface="+mn-ea"/>
              </a:rPr>
              <a:t>》</a:t>
            </a:r>
            <a:endParaRPr lang="en-US" altLang="zh-CN" sz="2400" dirty="0">
              <a:latin typeface="+mn-ea"/>
            </a:endParaRPr>
          </a:p>
          <a:p>
            <a:pPr algn="ctr">
              <a:spcBef>
                <a:spcPct val="20000"/>
              </a:spcBef>
              <a:buClr>
                <a:schemeClr val="accent1"/>
              </a:buClr>
              <a:buSzPct val="65000"/>
              <a:buFont typeface="Wingdings" pitchFamily="2" charset="2"/>
              <a:buNone/>
            </a:pPr>
            <a:r>
              <a:rPr lang="zh-CN" altLang="en-US" sz="1200" b="1" dirty="0" smtClean="0">
                <a:latin typeface="+mn-ea"/>
              </a:rPr>
              <a:t>杨昌浚（</a:t>
            </a:r>
            <a:r>
              <a:rPr lang="en-US" altLang="zh-CN" sz="1200" b="1" dirty="0" smtClean="0">
                <a:latin typeface="+mn-ea"/>
              </a:rPr>
              <a:t>1826--1897</a:t>
            </a:r>
            <a:r>
              <a:rPr lang="zh-CN" altLang="en-US" sz="1200" b="1" dirty="0" smtClean="0">
                <a:latin typeface="+mn-ea"/>
              </a:rPr>
              <a:t>）</a:t>
            </a:r>
            <a:endParaRPr lang="en-US" altLang="zh-CN" sz="1200" b="1" dirty="0" smtClean="0">
              <a:latin typeface="+mn-ea"/>
            </a:endParaRPr>
          </a:p>
          <a:p>
            <a:pPr algn="ctr">
              <a:spcBef>
                <a:spcPct val="20000"/>
              </a:spcBef>
              <a:buClr>
                <a:schemeClr val="accent1"/>
              </a:buClr>
              <a:buSzPct val="65000"/>
              <a:buFont typeface="Wingdings" pitchFamily="2" charset="2"/>
              <a:buNone/>
            </a:pPr>
            <a:r>
              <a:rPr lang="zh-CN" altLang="en-US" sz="2400" b="1" dirty="0" smtClean="0">
                <a:latin typeface="+mn-ea"/>
              </a:rPr>
              <a:t>大将</a:t>
            </a:r>
            <a:r>
              <a:rPr lang="zh-CN" altLang="en-US" sz="2400" b="1" dirty="0">
                <a:latin typeface="+mn-ea"/>
              </a:rPr>
              <a:t>西征人未还，</a:t>
            </a:r>
          </a:p>
          <a:p>
            <a:pPr>
              <a:spcBef>
                <a:spcPct val="20000"/>
              </a:spcBef>
              <a:buClr>
                <a:schemeClr val="accent1"/>
              </a:buClr>
              <a:buSzPct val="65000"/>
              <a:buFont typeface="Wingdings" pitchFamily="2" charset="2"/>
              <a:buNone/>
            </a:pPr>
            <a:r>
              <a:rPr lang="zh-CN" altLang="en-US" sz="2400" b="1" dirty="0">
                <a:latin typeface="+mn-ea"/>
              </a:rPr>
              <a:t>     湖湘子弟满天山。</a:t>
            </a:r>
          </a:p>
          <a:p>
            <a:pPr>
              <a:spcBef>
                <a:spcPct val="20000"/>
              </a:spcBef>
              <a:buClr>
                <a:schemeClr val="accent1"/>
              </a:buClr>
              <a:buSzPct val="65000"/>
              <a:buFont typeface="Wingdings" pitchFamily="2" charset="2"/>
              <a:buNone/>
            </a:pPr>
            <a:r>
              <a:rPr lang="zh-CN" altLang="en-US" sz="2400" b="1" dirty="0">
                <a:latin typeface="+mn-ea"/>
              </a:rPr>
              <a:t>     新栽杨柳三千里，</a:t>
            </a:r>
          </a:p>
          <a:p>
            <a:pPr>
              <a:spcBef>
                <a:spcPct val="20000"/>
              </a:spcBef>
              <a:buClr>
                <a:schemeClr val="accent1"/>
              </a:buClr>
              <a:buSzPct val="65000"/>
              <a:buFont typeface="Wingdings" pitchFamily="2" charset="2"/>
              <a:buNone/>
            </a:pPr>
            <a:r>
              <a:rPr lang="zh-CN" altLang="en-US" sz="2400" b="1" dirty="0">
                <a:latin typeface="+mn-ea"/>
              </a:rPr>
              <a:t>     赢得春风渡玉关</a:t>
            </a:r>
            <a:r>
              <a:rPr lang="zh-CN" altLang="en-US" sz="2400" b="1" dirty="0" smtClean="0">
                <a:latin typeface="+mn-ea"/>
              </a:rPr>
              <a:t>。</a:t>
            </a:r>
            <a:endParaRPr lang="zh-CN" altLang="en-US" sz="2400" b="1" dirty="0">
              <a:latin typeface="+mn-ea"/>
            </a:endParaRPr>
          </a:p>
        </p:txBody>
      </p:sp>
      <p:sp>
        <p:nvSpPr>
          <p:cNvPr id="111621" name="Rectangle 5"/>
          <p:cNvSpPr>
            <a:spLocks noChangeArrowheads="1"/>
          </p:cNvSpPr>
          <p:nvPr/>
        </p:nvSpPr>
        <p:spPr bwMode="auto">
          <a:xfrm>
            <a:off x="1043608" y="5877272"/>
            <a:ext cx="1673856" cy="276999"/>
          </a:xfrm>
          <a:prstGeom prst="rect">
            <a:avLst/>
          </a:prstGeom>
          <a:noFill/>
          <a:ln w="9525">
            <a:noFill/>
            <a:miter lim="800000"/>
            <a:headEnd/>
            <a:tailEnd/>
          </a:ln>
        </p:spPr>
        <p:txBody>
          <a:bodyPr wrap="none">
            <a:spAutoFit/>
          </a:bodyPr>
          <a:lstStyle/>
          <a:p>
            <a:r>
              <a:rPr lang="zh-CN" altLang="en-US" sz="1200" b="1" dirty="0">
                <a:latin typeface="+mn-ea"/>
              </a:rPr>
              <a:t>左宗棠（</a:t>
            </a:r>
            <a:r>
              <a:rPr lang="en-US" altLang="zh-CN" sz="1200" b="1" dirty="0">
                <a:latin typeface="+mn-ea"/>
              </a:rPr>
              <a:t>1812--1886</a:t>
            </a:r>
            <a:r>
              <a:rPr lang="zh-CN" altLang="en-US" sz="1200" b="1" dirty="0">
                <a:latin typeface="+mn-ea"/>
              </a:rPr>
              <a:t>）</a:t>
            </a:r>
          </a:p>
        </p:txBody>
      </p:sp>
      <p:sp>
        <p:nvSpPr>
          <p:cNvPr id="111622" name="Rectangle 6"/>
          <p:cNvSpPr>
            <a:spLocks noChangeArrowheads="1"/>
          </p:cNvSpPr>
          <p:nvPr/>
        </p:nvSpPr>
        <p:spPr bwMode="auto">
          <a:xfrm>
            <a:off x="323528" y="1628800"/>
            <a:ext cx="4729336" cy="1008112"/>
          </a:xfrm>
          <a:prstGeom prst="rect">
            <a:avLst/>
          </a:prstGeom>
          <a:noFill/>
          <a:ln w="9525">
            <a:noFill/>
            <a:miter lim="800000"/>
            <a:headEnd/>
            <a:tailEnd/>
          </a:ln>
        </p:spPr>
        <p:txBody>
          <a:bodyPr/>
          <a:lstStyle/>
          <a:p>
            <a:pPr>
              <a:buFontTx/>
              <a:buNone/>
            </a:pPr>
            <a:r>
              <a:rPr lang="en-US" altLang="zh-CN" sz="2400" b="1" dirty="0">
                <a:solidFill>
                  <a:schemeClr val="tx2"/>
                </a:solidFill>
                <a:latin typeface="+mj-ea"/>
                <a:ea typeface="+mj-ea"/>
              </a:rPr>
              <a:t>1881</a:t>
            </a:r>
            <a:r>
              <a:rPr lang="zh-CN" altLang="en-US" sz="2400" b="1" dirty="0">
                <a:solidFill>
                  <a:schemeClr val="tx2"/>
                </a:solidFill>
                <a:latin typeface="+mj-ea"/>
                <a:ea typeface="+mj-ea"/>
              </a:rPr>
              <a:t>年，清政府收复被沙俄占领长达</a:t>
            </a:r>
            <a:r>
              <a:rPr lang="en-US" altLang="zh-CN" sz="2400" b="1" dirty="0">
                <a:solidFill>
                  <a:schemeClr val="tx2"/>
                </a:solidFill>
                <a:latin typeface="+mj-ea"/>
                <a:ea typeface="+mj-ea"/>
              </a:rPr>
              <a:t>11</a:t>
            </a:r>
            <a:r>
              <a:rPr lang="zh-CN" altLang="en-US" sz="2400" b="1" dirty="0">
                <a:solidFill>
                  <a:schemeClr val="tx2"/>
                </a:solidFill>
                <a:latin typeface="+mj-ea"/>
                <a:ea typeface="+mj-ea"/>
              </a:rPr>
              <a:t>年之久的伊犁地区。</a:t>
            </a:r>
          </a:p>
        </p:txBody>
      </p:sp>
      <p:sp>
        <p:nvSpPr>
          <p:cNvPr id="114695" name="Line 7"/>
          <p:cNvSpPr>
            <a:spLocks noChangeShapeType="1"/>
          </p:cNvSpPr>
          <p:nvPr/>
        </p:nvSpPr>
        <p:spPr bwMode="auto">
          <a:xfrm>
            <a:off x="3657600" y="3962400"/>
            <a:ext cx="533400" cy="0"/>
          </a:xfrm>
          <a:prstGeom prst="line">
            <a:avLst/>
          </a:prstGeom>
          <a:noFill/>
          <a:ln w="28575">
            <a:solidFill>
              <a:schemeClr val="bg2"/>
            </a:solidFill>
            <a:round/>
            <a:headEnd/>
            <a:tailEnd type="triangle" w="med" len="med"/>
          </a:ln>
        </p:spPr>
        <p:txBody>
          <a:bodyPr/>
          <a:lstStyle/>
          <a:p>
            <a:endParaRPr lang="zh-CN" altLang="en-US"/>
          </a:p>
        </p:txBody>
      </p:sp>
      <p:sp>
        <p:nvSpPr>
          <p:cNvPr id="114696" name="Line 8"/>
          <p:cNvSpPr>
            <a:spLocks noChangeShapeType="1"/>
          </p:cNvSpPr>
          <p:nvPr/>
        </p:nvSpPr>
        <p:spPr bwMode="auto">
          <a:xfrm>
            <a:off x="3810000" y="4114800"/>
            <a:ext cx="533400" cy="0"/>
          </a:xfrm>
          <a:prstGeom prst="line">
            <a:avLst/>
          </a:prstGeom>
          <a:noFill/>
          <a:ln w="28575">
            <a:solidFill>
              <a:schemeClr val="bg2"/>
            </a:solidFill>
            <a:round/>
            <a:headEnd/>
            <a:tailEnd type="triangle" w="med" len="med"/>
          </a:ln>
        </p:spPr>
        <p:txBody>
          <a:bodyPr/>
          <a:lstStyle/>
          <a:p>
            <a:endParaRPr lang="zh-CN" altLang="en-US"/>
          </a:p>
        </p:txBody>
      </p:sp>
      <p:pic>
        <p:nvPicPr>
          <p:cNvPr id="111625" name="Picture 9"/>
          <p:cNvPicPr>
            <a:picLocks noChangeAspect="1" noChangeArrowheads="1"/>
          </p:cNvPicPr>
          <p:nvPr/>
        </p:nvPicPr>
        <p:blipFill>
          <a:blip r:embed="rId5" cstate="print"/>
          <a:srcRect/>
          <a:stretch>
            <a:fillRect/>
          </a:stretch>
        </p:blipFill>
        <p:spPr bwMode="auto">
          <a:xfrm>
            <a:off x="3563888" y="2924944"/>
            <a:ext cx="5182524" cy="367240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4692">
                                            <p:txEl>
                                              <p:pRg st="1" end="1"/>
                                            </p:txEl>
                                          </p:spTgt>
                                        </p:tgtEl>
                                        <p:attrNameLst>
                                          <p:attrName>style.visibility</p:attrName>
                                        </p:attrNameLst>
                                      </p:cBhvr>
                                      <p:to>
                                        <p:strVal val="visible"/>
                                      </p:to>
                                    </p:set>
                                    <p:anim calcmode="lin" valueType="num">
                                      <p:cBhvr additive="base">
                                        <p:cTn id="7" dur="500" fill="hold"/>
                                        <p:tgtEl>
                                          <p:spTgt spid="114692">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4692">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14692">
                                            <p:txEl>
                                              <p:pRg st="2" end="2"/>
                                            </p:txEl>
                                          </p:spTgt>
                                        </p:tgtEl>
                                        <p:attrNameLst>
                                          <p:attrName>style.visibility</p:attrName>
                                        </p:attrNameLst>
                                      </p:cBhvr>
                                      <p:to>
                                        <p:strVal val="visible"/>
                                      </p:to>
                                    </p:set>
                                    <p:anim calcmode="lin" valueType="num">
                                      <p:cBhvr additive="base">
                                        <p:cTn id="12" dur="500" fill="hold"/>
                                        <p:tgtEl>
                                          <p:spTgt spid="114692">
                                            <p:txEl>
                                              <p:pRg st="2" end="2"/>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1469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4692">
                                            <p:txEl>
                                              <p:pRg st="3" end="3"/>
                                            </p:txEl>
                                          </p:spTgt>
                                        </p:tgtEl>
                                        <p:attrNameLst>
                                          <p:attrName>style.visibility</p:attrName>
                                        </p:attrNameLst>
                                      </p:cBhvr>
                                      <p:to>
                                        <p:strVal val="visible"/>
                                      </p:to>
                                    </p:set>
                                    <p:anim calcmode="lin" valueType="num">
                                      <p:cBhvr additive="base">
                                        <p:cTn id="18" dur="500" fill="hold"/>
                                        <p:tgtEl>
                                          <p:spTgt spid="114692">
                                            <p:txEl>
                                              <p:pRg st="3" end="3"/>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1469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14692">
                                            <p:txEl>
                                              <p:pRg st="4" end="4"/>
                                            </p:txEl>
                                          </p:spTgt>
                                        </p:tgtEl>
                                        <p:attrNameLst>
                                          <p:attrName>style.visibility</p:attrName>
                                        </p:attrNameLst>
                                      </p:cBhvr>
                                      <p:to>
                                        <p:strVal val="visible"/>
                                      </p:to>
                                    </p:set>
                                    <p:anim calcmode="lin" valueType="num">
                                      <p:cBhvr additive="base">
                                        <p:cTn id="24" dur="500" fill="hold"/>
                                        <p:tgtEl>
                                          <p:spTgt spid="114692">
                                            <p:txEl>
                                              <p:pRg st="4" end="4"/>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1469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14692">
                                            <p:txEl>
                                              <p:pRg st="5" end="5"/>
                                            </p:txEl>
                                          </p:spTgt>
                                        </p:tgtEl>
                                        <p:attrNameLst>
                                          <p:attrName>style.visibility</p:attrName>
                                        </p:attrNameLst>
                                      </p:cBhvr>
                                      <p:to>
                                        <p:strVal val="visible"/>
                                      </p:to>
                                    </p:set>
                                    <p:anim calcmode="lin" valueType="num">
                                      <p:cBhvr additive="base">
                                        <p:cTn id="30" dur="500" fill="hold"/>
                                        <p:tgtEl>
                                          <p:spTgt spid="114692">
                                            <p:txEl>
                                              <p:pRg st="5" end="5"/>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469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14692">
                                            <p:txEl>
                                              <p:pRg st="0" end="0"/>
                                            </p:txEl>
                                          </p:spTgt>
                                        </p:tgtEl>
                                        <p:attrNameLst>
                                          <p:attrName>style.visibility</p:attrName>
                                        </p:attrNameLst>
                                      </p:cBhvr>
                                      <p:to>
                                        <p:strVal val="visible"/>
                                      </p:to>
                                    </p:set>
                                    <p:animEffect transition="in" filter="blinds(horizontal)">
                                      <p:cBhvr>
                                        <p:cTn id="36" dur="500"/>
                                        <p:tgtEl>
                                          <p:spTgt spid="114692">
                                            <p:txEl>
                                              <p:pRg st="0" end="0"/>
                                            </p:txEl>
                                          </p:spTgt>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14695"/>
                                        </p:tgtEl>
                                        <p:attrNameLst>
                                          <p:attrName>style.visibility</p:attrName>
                                        </p:attrNameLst>
                                      </p:cBhvr>
                                      <p:to>
                                        <p:strVal val="visible"/>
                                      </p:to>
                                    </p:set>
                                    <p:animEffect transition="in" filter="wipe(left)">
                                      <p:cBhvr>
                                        <p:cTn id="40" dur="500"/>
                                        <p:tgtEl>
                                          <p:spTgt spid="114695"/>
                                        </p:tgtEl>
                                      </p:cBhvr>
                                    </p:animEffect>
                                  </p:childTnLst>
                                  <p:subTnLst>
                                    <p:audio>
                                      <p:cMediaNode>
                                        <p:cTn display="0" masterRel="sameClick">
                                          <p:stCondLst>
                                            <p:cond evt="begin" delay="0">
                                              <p:tn val="38"/>
                                            </p:cond>
                                          </p:stCondLst>
                                          <p:endCondLst>
                                            <p:cond evt="onStopAudio" delay="0">
                                              <p:tgtEl>
                                                <p:sldTgt/>
                                              </p:tgtEl>
                                            </p:cond>
                                          </p:endCondLst>
                                        </p:cTn>
                                        <p:tgtEl>
                                          <p:sndTgt r:embed="rId2" name="type.wav"/>
                                        </p:tgtEl>
                                      </p:cMediaNode>
                                    </p:audio>
                                  </p:sub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14696"/>
                                        </p:tgtEl>
                                        <p:attrNameLst>
                                          <p:attrName>style.visibility</p:attrName>
                                        </p:attrNameLst>
                                      </p:cBhvr>
                                      <p:to>
                                        <p:strVal val="visible"/>
                                      </p:to>
                                    </p:set>
                                    <p:animEffect transition="in" filter="wipe(left)">
                                      <p:cBhvr>
                                        <p:cTn id="44" dur="500"/>
                                        <p:tgtEl>
                                          <p:spTgt spid="114696"/>
                                        </p:tgtEl>
                                      </p:cBhvr>
                                    </p:animEffect>
                                  </p:childTnLst>
                                  <p:subTnLst>
                                    <p:audio>
                                      <p:cMediaNode>
                                        <p:cTn display="0" masterRel="sameClick">
                                          <p:stCondLst>
                                            <p:cond evt="begin" delay="0">
                                              <p:tn val="42"/>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5" grpId="0" animBg="1"/>
      <p:bldP spid="11469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5C11001aa"/>
          <p:cNvPicPr>
            <a:picLocks noGrp="1" noChangeAspect="1" noChangeArrowheads="1"/>
          </p:cNvPicPr>
          <p:nvPr>
            <p:ph sz="quarter" idx="1"/>
          </p:nvPr>
        </p:nvPicPr>
        <p:blipFill>
          <a:blip r:embed="rId2" cstate="print"/>
          <a:stretch>
            <a:fillRect/>
          </a:stretch>
        </p:blipFill>
        <p:spPr>
          <a:xfrm>
            <a:off x="2461984" y="2060848"/>
            <a:ext cx="5920810" cy="4389884"/>
          </a:xfrm>
          <a:noFill/>
        </p:spPr>
      </p:pic>
      <p:sp>
        <p:nvSpPr>
          <p:cNvPr id="112646" name="Rectangle 6"/>
          <p:cNvSpPr>
            <a:spLocks noGrp="1" noChangeArrowheads="1"/>
          </p:cNvSpPr>
          <p:nvPr>
            <p:ph type="body" idx="4294967295"/>
          </p:nvPr>
        </p:nvSpPr>
        <p:spPr>
          <a:xfrm>
            <a:off x="251520" y="2276872"/>
            <a:ext cx="2016125" cy="3962400"/>
          </a:xfrm>
          <a:noFill/>
        </p:spPr>
        <p:txBody>
          <a:bodyPr>
            <a:noAutofit/>
          </a:bodyPr>
          <a:lstStyle/>
          <a:p>
            <a:pPr eaLnBrk="1" hangingPunct="1">
              <a:lnSpc>
                <a:spcPct val="80000"/>
              </a:lnSpc>
            </a:pPr>
            <a:r>
              <a:rPr lang="en-US" altLang="zh-CN" sz="2400" b="1" dirty="0" smtClean="0"/>
              <a:t>19</a:t>
            </a:r>
            <a:r>
              <a:rPr lang="zh-CN" altLang="en-US" sz="2400" b="1" dirty="0" smtClean="0"/>
              <a:t>世纪</a:t>
            </a:r>
            <a:r>
              <a:rPr lang="en-US" altLang="zh-CN" sz="2400" b="1" dirty="0" smtClean="0"/>
              <a:t>70</a:t>
            </a:r>
            <a:r>
              <a:rPr lang="zh-CN" altLang="en-US" sz="2400" b="1" dirty="0" smtClean="0"/>
              <a:t>至</a:t>
            </a:r>
            <a:r>
              <a:rPr lang="en-US" altLang="zh-CN" sz="2400" b="1" dirty="0" smtClean="0"/>
              <a:t>80</a:t>
            </a:r>
            <a:r>
              <a:rPr lang="zh-CN" altLang="en-US" sz="2400" b="1" dirty="0" smtClean="0"/>
              <a:t>年代，帝国主义列强从侵占中国周边邻国发展到蚕食中国边疆地区，使中国陷入“边疆危机”。</a:t>
            </a:r>
            <a:endParaRPr lang="zh-CN" altLang="en-US" sz="2400" dirty="0" smtClean="0"/>
          </a:p>
        </p:txBody>
      </p:sp>
      <p:sp>
        <p:nvSpPr>
          <p:cNvPr id="112643" name="Rectangle 3"/>
          <p:cNvSpPr>
            <a:spLocks noChangeArrowheads="1"/>
          </p:cNvSpPr>
          <p:nvPr/>
        </p:nvSpPr>
        <p:spPr bwMode="auto">
          <a:xfrm>
            <a:off x="323528" y="1285969"/>
            <a:ext cx="5842248" cy="641350"/>
          </a:xfrm>
          <a:prstGeom prst="rect">
            <a:avLst/>
          </a:prstGeom>
          <a:solidFill>
            <a:schemeClr val="bg1"/>
          </a:solidFill>
          <a:ln w="9525">
            <a:noFill/>
            <a:miter lim="800000"/>
            <a:headEnd/>
            <a:tailEnd/>
          </a:ln>
        </p:spPr>
        <p:txBody>
          <a:bodyPr wrap="square">
            <a:spAutoFit/>
          </a:bodyPr>
          <a:lstStyle/>
          <a:p>
            <a:pPr>
              <a:spcBef>
                <a:spcPct val="20000"/>
              </a:spcBef>
              <a:buClr>
                <a:schemeClr val="accent1"/>
              </a:buClr>
              <a:buSzPct val="65000"/>
              <a:buFont typeface="Wingdings" pitchFamily="2" charset="2"/>
              <a:buNone/>
            </a:pPr>
            <a:r>
              <a:rPr lang="en-US" altLang="zh-CN" sz="3600" b="1" dirty="0"/>
              <a:t>1</a:t>
            </a:r>
            <a:r>
              <a:rPr lang="zh-CN" altLang="en-US" sz="3600" b="1" dirty="0"/>
              <a:t>、边疆危机和瓜分危机</a:t>
            </a:r>
          </a:p>
        </p:txBody>
      </p:sp>
      <p:sp>
        <p:nvSpPr>
          <p:cNvPr id="112644" name="Rectangle 4"/>
          <p:cNvSpPr>
            <a:spLocks noChangeArrowheads="1"/>
          </p:cNvSpPr>
          <p:nvPr/>
        </p:nvSpPr>
        <p:spPr bwMode="auto">
          <a:xfrm>
            <a:off x="6046434" y="1332844"/>
            <a:ext cx="3048267" cy="579438"/>
          </a:xfrm>
          <a:prstGeom prst="rect">
            <a:avLst/>
          </a:prstGeom>
          <a:noFill/>
          <a:ln w="9525">
            <a:noFill/>
            <a:miter lim="800000"/>
            <a:headEnd/>
            <a:tailEnd/>
          </a:ln>
        </p:spPr>
        <p:txBody>
          <a:bodyPr wrap="square">
            <a:spAutoFit/>
          </a:bodyPr>
          <a:lstStyle/>
          <a:p>
            <a:r>
              <a:rPr lang="zh-CN" altLang="en-US" sz="3200" b="1" dirty="0">
                <a:latin typeface="华文新魏" pitchFamily="2" charset="-122"/>
              </a:rPr>
              <a:t>（</a:t>
            </a:r>
            <a:r>
              <a:rPr lang="en-US" altLang="zh-CN" sz="3200" b="1" dirty="0">
                <a:latin typeface="华文新魏" pitchFamily="2" charset="-122"/>
              </a:rPr>
              <a:t>1</a:t>
            </a:r>
            <a:r>
              <a:rPr lang="zh-CN" altLang="en-US" sz="3200" b="1" dirty="0">
                <a:latin typeface="华文新魏" pitchFamily="2" charset="-122"/>
              </a:rPr>
              <a:t>）边疆危机</a:t>
            </a:r>
          </a:p>
        </p:txBody>
      </p:sp>
      <p:sp>
        <p:nvSpPr>
          <p:cNvPr id="115717" name="Rectangle 5"/>
          <p:cNvSpPr>
            <a:spLocks noChangeArrowheads="1"/>
          </p:cNvSpPr>
          <p:nvPr/>
        </p:nvSpPr>
        <p:spPr bwMode="auto">
          <a:xfrm>
            <a:off x="0" y="304800"/>
            <a:ext cx="8686800" cy="838200"/>
          </a:xfrm>
          <a:prstGeom prst="rect">
            <a:avLst/>
          </a:prstGeom>
          <a:noFill/>
          <a:ln w="9525">
            <a:noFill/>
            <a:miter lim="800000"/>
            <a:headEnd/>
            <a:tailEnd/>
          </a:ln>
          <a:effectLst/>
        </p:spPr>
        <p:txBody>
          <a:bodyPr/>
          <a:lstStyle/>
          <a:p>
            <a:pPr>
              <a:buFontTx/>
              <a:buNone/>
              <a:defRPr/>
            </a:pPr>
            <a:r>
              <a:rPr lang="zh-CN" altLang="en-US" sz="4200" b="1" dirty="0">
                <a:effectLst>
                  <a:outerShdw blurRad="38100" dist="38100" dir="2700000" algn="tl">
                    <a:srgbClr val="C0C0C0"/>
                  </a:outerShdw>
                </a:effectLst>
                <a:latin typeface="华文新魏" pitchFamily="2" charset="-122"/>
                <a:ea typeface="华文新魏" pitchFamily="2" charset="-122"/>
              </a:rPr>
              <a:t>（二）粉碎瓜分中国的图谋</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23528" y="272485"/>
            <a:ext cx="8120510" cy="1143000"/>
          </a:xfrm>
        </p:spPr>
        <p:txBody>
          <a:bodyPr/>
          <a:lstStyle/>
          <a:p>
            <a:pPr eaLnBrk="1" hangingPunct="1"/>
            <a:r>
              <a:rPr lang="zh-CN" altLang="en-US" b="1" dirty="0" smtClean="0">
                <a:solidFill>
                  <a:schemeClr val="tx1"/>
                </a:solidFill>
              </a:rPr>
              <a:t>（</a:t>
            </a:r>
            <a:r>
              <a:rPr lang="en-US" altLang="zh-CN" b="1" dirty="0" smtClean="0">
                <a:solidFill>
                  <a:schemeClr val="tx1"/>
                </a:solidFill>
              </a:rPr>
              <a:t>2</a:t>
            </a:r>
            <a:r>
              <a:rPr lang="zh-CN" altLang="en-US" b="1" dirty="0" smtClean="0">
                <a:solidFill>
                  <a:schemeClr val="tx1"/>
                </a:solidFill>
              </a:rPr>
              <a:t>）瓜分危机</a:t>
            </a:r>
          </a:p>
        </p:txBody>
      </p:sp>
      <p:sp>
        <p:nvSpPr>
          <p:cNvPr id="113667" name="Rectangle 3"/>
          <p:cNvSpPr>
            <a:spLocks noGrp="1" noChangeArrowheads="1"/>
          </p:cNvSpPr>
          <p:nvPr>
            <p:ph sz="quarter" idx="1"/>
          </p:nvPr>
        </p:nvSpPr>
        <p:spPr>
          <a:xfrm>
            <a:off x="467544" y="1628800"/>
            <a:ext cx="3875856" cy="4530725"/>
          </a:xfrm>
        </p:spPr>
        <p:txBody>
          <a:bodyPr>
            <a:normAutofit/>
          </a:bodyPr>
          <a:lstStyle/>
          <a:p>
            <a:pPr eaLnBrk="1" hangingPunct="1"/>
            <a:r>
              <a:rPr lang="en-US" altLang="zh-CN" sz="2800" b="1" dirty="0" smtClean="0"/>
              <a:t>1894</a:t>
            </a:r>
            <a:r>
              <a:rPr lang="zh-CN" altLang="en-US" sz="2800" b="1" dirty="0" smtClean="0"/>
              <a:t>年中日甲午战争爆发后达到高潮。</a:t>
            </a:r>
          </a:p>
          <a:p>
            <a:pPr lvl="1" eaLnBrk="1" hangingPunct="1"/>
            <a:r>
              <a:rPr lang="zh-CN" altLang="en-US" sz="2400" b="1" dirty="0" smtClean="0"/>
              <a:t>俄、法、德三国共同干涉“还辽”。</a:t>
            </a:r>
          </a:p>
          <a:p>
            <a:r>
              <a:rPr lang="zh-CN" altLang="en-US" sz="2800" b="1" dirty="0" smtClean="0"/>
              <a:t>德、俄、英、法、日等国于</a:t>
            </a:r>
            <a:r>
              <a:rPr lang="en-US" altLang="zh-CN" sz="2800" b="1" dirty="0" smtClean="0"/>
              <a:t>1898</a:t>
            </a:r>
            <a:r>
              <a:rPr lang="zh-CN" altLang="en-US" sz="2800" b="1" dirty="0" smtClean="0"/>
              <a:t>年至</a:t>
            </a:r>
            <a:r>
              <a:rPr lang="en-US" altLang="zh-CN" sz="2800" b="1" dirty="0" smtClean="0"/>
              <a:t>1899</a:t>
            </a:r>
            <a:r>
              <a:rPr lang="zh-CN" altLang="en-US" sz="2800" b="1" dirty="0" smtClean="0"/>
              <a:t>年竞相租借港湾和划分势力范围，掀起了瓜分中国的狂潮</a:t>
            </a:r>
            <a:r>
              <a:rPr lang="zh-CN" altLang="en-US" b="1" dirty="0" smtClean="0"/>
              <a:t>。</a:t>
            </a:r>
          </a:p>
        </p:txBody>
      </p:sp>
      <p:pic>
        <p:nvPicPr>
          <p:cNvPr id="113668" name="Picture 4"/>
          <p:cNvPicPr>
            <a:picLocks noChangeAspect="1" noChangeArrowheads="1"/>
          </p:cNvPicPr>
          <p:nvPr/>
        </p:nvPicPr>
        <p:blipFill>
          <a:blip r:embed="rId2" cstate="print"/>
          <a:srcRect/>
          <a:stretch>
            <a:fillRect/>
          </a:stretch>
        </p:blipFill>
        <p:spPr bwMode="auto">
          <a:xfrm>
            <a:off x="4283968" y="2348880"/>
            <a:ext cx="4392488" cy="2882280"/>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12" descr="20100115_274d4c931b84246302508G43p8YG8ozu"/>
          <p:cNvPicPr>
            <a:picLocks noChangeAspect="1" noChangeArrowheads="1"/>
          </p:cNvPicPr>
          <p:nvPr/>
        </p:nvPicPr>
        <p:blipFill>
          <a:blip r:embed="rId3" cstate="print"/>
          <a:srcRect/>
          <a:stretch>
            <a:fillRect/>
          </a:stretch>
        </p:blipFill>
        <p:spPr bwMode="auto">
          <a:xfrm>
            <a:off x="6054810" y="2809924"/>
            <a:ext cx="2905125" cy="3629025"/>
          </a:xfrm>
          <a:prstGeom prst="rect">
            <a:avLst/>
          </a:prstGeom>
          <a:noFill/>
          <a:ln w="9525">
            <a:noFill/>
            <a:miter lim="800000"/>
            <a:headEnd/>
            <a:tailEnd/>
          </a:ln>
        </p:spPr>
      </p:pic>
      <p:sp>
        <p:nvSpPr>
          <p:cNvPr id="117762" name="Text Box 2"/>
          <p:cNvSpPr txBox="1">
            <a:spLocks noChangeArrowheads="1"/>
          </p:cNvSpPr>
          <p:nvPr/>
        </p:nvSpPr>
        <p:spPr bwMode="auto">
          <a:xfrm>
            <a:off x="395536" y="304800"/>
            <a:ext cx="8291263" cy="1339850"/>
          </a:xfrm>
          <a:prstGeom prst="rect">
            <a:avLst/>
          </a:prstGeom>
          <a:noFill/>
          <a:ln w="28575">
            <a:solidFill>
              <a:srgbClr val="FFFFFF"/>
            </a:solidFill>
            <a:miter lim="800000"/>
            <a:headEnd/>
            <a:tailEnd/>
          </a:ln>
        </p:spPr>
        <p:txBody>
          <a:bodyPr wrap="square">
            <a:spAutoFit/>
          </a:bodyPr>
          <a:lstStyle/>
          <a:p>
            <a:pPr eaLnBrk="0" hangingPunct="0">
              <a:spcBef>
                <a:spcPct val="50000"/>
              </a:spcBef>
            </a:pPr>
            <a:r>
              <a:rPr lang="en-US" altLang="zh-CN" sz="4000" b="1" dirty="0">
                <a:solidFill>
                  <a:schemeClr val="tx2"/>
                </a:solidFill>
                <a:latin typeface="华文新魏" pitchFamily="2" charset="-122"/>
              </a:rPr>
              <a:t>2</a:t>
            </a:r>
            <a:r>
              <a:rPr lang="zh-CN" altLang="en-US" sz="4000" b="1" dirty="0">
                <a:solidFill>
                  <a:schemeClr val="tx2"/>
                </a:solidFill>
                <a:latin typeface="华文新魏" pitchFamily="2" charset="-122"/>
              </a:rPr>
              <a:t>、 义和团运动与列强瓜分中国图谋的破产</a:t>
            </a:r>
            <a:r>
              <a:rPr lang="zh-CN" altLang="en-US" sz="4000" b="1" dirty="0">
                <a:solidFill>
                  <a:schemeClr val="accent2"/>
                </a:solidFill>
                <a:latin typeface="华文新魏" pitchFamily="2" charset="-122"/>
              </a:rPr>
              <a:t> </a:t>
            </a:r>
          </a:p>
        </p:txBody>
      </p:sp>
      <p:sp>
        <p:nvSpPr>
          <p:cNvPr id="117763" name="Text Box 3"/>
          <p:cNvSpPr txBox="1">
            <a:spLocks noChangeArrowheads="1"/>
          </p:cNvSpPr>
          <p:nvPr/>
        </p:nvSpPr>
        <p:spPr bwMode="auto">
          <a:xfrm>
            <a:off x="539552" y="3933056"/>
            <a:ext cx="4866755" cy="912813"/>
          </a:xfrm>
          <a:prstGeom prst="rect">
            <a:avLst/>
          </a:prstGeom>
          <a:solidFill>
            <a:schemeClr val="bg1"/>
          </a:solidFill>
          <a:ln w="28575">
            <a:solidFill>
              <a:schemeClr val="tx2"/>
            </a:solidFill>
            <a:miter lim="800000"/>
            <a:headEnd/>
            <a:tailEnd/>
          </a:ln>
        </p:spPr>
        <p:txBody>
          <a:bodyPr wrap="square">
            <a:spAutoFit/>
          </a:bodyPr>
          <a:lstStyle/>
          <a:p>
            <a:pPr eaLnBrk="0" hangingPunct="0">
              <a:spcBef>
                <a:spcPct val="50000"/>
              </a:spcBef>
            </a:pPr>
            <a:r>
              <a:rPr lang="zh-CN" altLang="en-US" sz="2400" b="1">
                <a:solidFill>
                  <a:schemeClr val="folHlink"/>
                </a:solidFill>
                <a:latin typeface="Times New Roman" pitchFamily="18" charset="0"/>
                <a:ea typeface="方正舒体" pitchFamily="2" charset="-122"/>
              </a:rPr>
              <a:t>        </a:t>
            </a:r>
            <a:r>
              <a:rPr lang="zh-CN" altLang="en-US" sz="2400" b="1">
                <a:latin typeface="华文新魏" pitchFamily="2" charset="-122"/>
              </a:rPr>
              <a:t>其一，帝国主义列强之间的矛盾和互相制约。</a:t>
            </a:r>
            <a:r>
              <a:rPr lang="zh-CN" altLang="en-US" sz="2800" b="1">
                <a:solidFill>
                  <a:srgbClr val="FF3300"/>
                </a:solidFill>
                <a:latin typeface="华文新魏" pitchFamily="2" charset="-122"/>
              </a:rPr>
              <a:t> </a:t>
            </a:r>
          </a:p>
        </p:txBody>
      </p:sp>
      <p:sp>
        <p:nvSpPr>
          <p:cNvPr id="117764" name="Text Box 4"/>
          <p:cNvSpPr txBox="1">
            <a:spLocks noChangeArrowheads="1"/>
          </p:cNvSpPr>
          <p:nvPr/>
        </p:nvSpPr>
        <p:spPr bwMode="auto">
          <a:xfrm>
            <a:off x="1135899" y="5045959"/>
            <a:ext cx="4967288" cy="912813"/>
          </a:xfrm>
          <a:prstGeom prst="rect">
            <a:avLst/>
          </a:prstGeom>
          <a:solidFill>
            <a:schemeClr val="bg1"/>
          </a:solidFill>
          <a:ln w="28575">
            <a:solidFill>
              <a:schemeClr val="tx2"/>
            </a:solidFill>
            <a:miter lim="800000"/>
            <a:headEnd/>
            <a:tailEnd/>
          </a:ln>
        </p:spPr>
        <p:txBody>
          <a:bodyPr>
            <a:spAutoFit/>
          </a:bodyPr>
          <a:lstStyle/>
          <a:p>
            <a:pPr eaLnBrk="0" hangingPunct="0">
              <a:spcBef>
                <a:spcPct val="50000"/>
              </a:spcBef>
            </a:pPr>
            <a:r>
              <a:rPr lang="zh-CN" altLang="en-US" sz="2400" b="1" dirty="0">
                <a:solidFill>
                  <a:schemeClr val="folHlink"/>
                </a:solidFill>
                <a:latin typeface="Times New Roman" pitchFamily="18" charset="0"/>
                <a:ea typeface="方正舒体" pitchFamily="2" charset="-122"/>
              </a:rPr>
              <a:t>        </a:t>
            </a:r>
            <a:r>
              <a:rPr lang="zh-CN" altLang="en-US" sz="2400" b="1" dirty="0">
                <a:latin typeface="华文新魏" pitchFamily="2" charset="-122"/>
              </a:rPr>
              <a:t>其二，中华民族进行的不屈不挠的反侵略斗争（根本原因）。</a:t>
            </a:r>
            <a:r>
              <a:rPr lang="zh-CN" altLang="en-US" sz="2800" b="1" dirty="0">
                <a:solidFill>
                  <a:srgbClr val="FF3300"/>
                </a:solidFill>
                <a:latin typeface="华文新魏" pitchFamily="2" charset="-122"/>
              </a:rPr>
              <a:t> </a:t>
            </a:r>
          </a:p>
        </p:txBody>
      </p:sp>
      <p:sp>
        <p:nvSpPr>
          <p:cNvPr id="5127" name="Text Box 5"/>
          <p:cNvSpPr txBox="1">
            <a:spLocks noChangeArrowheads="1"/>
          </p:cNvSpPr>
          <p:nvPr/>
        </p:nvSpPr>
        <p:spPr bwMode="auto">
          <a:xfrm>
            <a:off x="1000125" y="5984875"/>
            <a:ext cx="184150" cy="396875"/>
          </a:xfrm>
          <a:prstGeom prst="rect">
            <a:avLst/>
          </a:prstGeom>
          <a:noFill/>
          <a:ln w="9525">
            <a:noFill/>
            <a:miter lim="800000"/>
            <a:headEnd/>
            <a:tailEnd/>
          </a:ln>
        </p:spPr>
        <p:txBody>
          <a:bodyPr wrap="none">
            <a:spAutoFit/>
          </a:bodyPr>
          <a:lstStyle/>
          <a:p>
            <a:pPr algn="ctr"/>
            <a:endParaRPr lang="zh-CN" altLang="en-US" sz="2000">
              <a:latin typeface="Times New Roman" pitchFamily="18" charset="0"/>
              <a:ea typeface="隶书" pitchFamily="49" charset="-122"/>
            </a:endParaRPr>
          </a:p>
        </p:txBody>
      </p:sp>
      <p:grpSp>
        <p:nvGrpSpPr>
          <p:cNvPr id="2" name="Group 6"/>
          <p:cNvGrpSpPr>
            <a:grpSpLocks/>
          </p:cNvGrpSpPr>
          <p:nvPr/>
        </p:nvGrpSpPr>
        <p:grpSpPr bwMode="auto">
          <a:xfrm>
            <a:off x="539552" y="1752600"/>
            <a:ext cx="8252023" cy="1992313"/>
            <a:chOff x="0" y="0"/>
            <a:chExt cx="4581" cy="1255"/>
          </a:xfrm>
        </p:grpSpPr>
        <p:sp>
          <p:nvSpPr>
            <p:cNvPr id="5130" name="Text Box 7"/>
            <p:cNvSpPr txBox="1">
              <a:spLocks noChangeArrowheads="1"/>
            </p:cNvSpPr>
            <p:nvPr/>
          </p:nvSpPr>
          <p:spPr bwMode="auto">
            <a:xfrm>
              <a:off x="1542" y="91"/>
              <a:ext cx="3039" cy="596"/>
            </a:xfrm>
            <a:prstGeom prst="rect">
              <a:avLst/>
            </a:prstGeom>
            <a:solidFill>
              <a:schemeClr val="bg1"/>
            </a:solidFill>
            <a:ln w="9525">
              <a:noFill/>
              <a:miter lim="800000"/>
              <a:headEnd/>
              <a:tailEnd/>
            </a:ln>
          </p:spPr>
          <p:txBody>
            <a:bodyPr>
              <a:spAutoFit/>
            </a:bodyPr>
            <a:lstStyle/>
            <a:p>
              <a:pPr eaLnBrk="0" hangingPunct="0">
                <a:spcBef>
                  <a:spcPct val="50000"/>
                </a:spcBef>
              </a:pPr>
              <a:r>
                <a:rPr lang="zh-CN" altLang="en-US" sz="2800" b="1" dirty="0">
                  <a:latin typeface="华文新魏" pitchFamily="2" charset="-122"/>
                </a:rPr>
                <a:t>帝国主义列强并没有实现瓜分中国的图谋，其原因何在</a:t>
              </a:r>
              <a:r>
                <a:rPr lang="en-US" altLang="zh-CN" sz="2800" b="1" dirty="0">
                  <a:latin typeface="华文新魏" pitchFamily="2" charset="-122"/>
                </a:rPr>
                <a:t>?</a:t>
              </a:r>
              <a:r>
                <a:rPr lang="en-US" altLang="zh-CN" sz="2800" b="1" dirty="0">
                  <a:solidFill>
                    <a:srgbClr val="CC3300"/>
                  </a:solidFill>
                  <a:latin typeface="华文新魏" pitchFamily="2" charset="-122"/>
                </a:rPr>
                <a:t> </a:t>
              </a:r>
            </a:p>
          </p:txBody>
        </p:sp>
        <p:grpSp>
          <p:nvGrpSpPr>
            <p:cNvPr id="3" name="Group 8"/>
            <p:cNvGrpSpPr>
              <a:grpSpLocks/>
            </p:cNvGrpSpPr>
            <p:nvPr/>
          </p:nvGrpSpPr>
          <p:grpSpPr bwMode="auto">
            <a:xfrm>
              <a:off x="0" y="0"/>
              <a:ext cx="1530" cy="1255"/>
              <a:chOff x="0" y="0"/>
              <a:chExt cx="1530" cy="1255"/>
            </a:xfrm>
          </p:grpSpPr>
          <p:sp useBgFill="1">
            <p:nvSpPr>
              <p:cNvPr id="5132" name="AutoShape 9"/>
              <p:cNvSpPr>
                <a:spLocks noChangeArrowheads="1"/>
              </p:cNvSpPr>
              <p:nvPr/>
            </p:nvSpPr>
            <p:spPr bwMode="auto">
              <a:xfrm>
                <a:off x="742" y="102"/>
                <a:ext cx="788" cy="817"/>
              </a:xfrm>
              <a:prstGeom prst="irregularSeal1">
                <a:avLst/>
              </a:prstGeom>
              <a:ln w="12700">
                <a:solidFill>
                  <a:srgbClr val="0000FF"/>
                </a:solidFill>
                <a:miter lim="800000"/>
                <a:headEnd/>
                <a:tailEnd/>
              </a:ln>
            </p:spPr>
            <p:txBody>
              <a:bodyPr wrap="none" anchor="ctr">
                <a:spAutoFit/>
              </a:bodyPr>
              <a:lstStyle/>
              <a:p>
                <a:pPr algn="ctr" eaLnBrk="0" hangingPunct="0"/>
                <a:r>
                  <a:rPr lang="zh-CN" altLang="en-US" sz="2400" b="1" dirty="0">
                    <a:latin typeface="华文新魏" pitchFamily="2" charset="-122"/>
                    <a:ea typeface="华文新魏" pitchFamily="2" charset="-122"/>
                  </a:rPr>
                  <a:t>思考</a:t>
                </a:r>
              </a:p>
            </p:txBody>
          </p:sp>
          <p:graphicFrame>
            <p:nvGraphicFramePr>
              <p:cNvPr id="5122" name="Object 10">
                <a:hlinkClick r:id="rId4" action="ppaction://hlinksldjump"/>
              </p:cNvPr>
              <p:cNvGraphicFramePr>
                <a:graphicFrameLocks noChangeAspect="1"/>
              </p:cNvGraphicFramePr>
              <p:nvPr/>
            </p:nvGraphicFramePr>
            <p:xfrm>
              <a:off x="0" y="0"/>
              <a:ext cx="719" cy="1255"/>
            </p:xfrm>
            <a:graphic>
              <a:graphicData uri="http://schemas.openxmlformats.org/presentationml/2006/ole">
                <p:oleObj spid="_x0000_s5155" r:id="rId5" imgW="1514686" imgH="2219635" progId="PBrush">
                  <p:embed/>
                </p:oleObj>
              </a:graphicData>
            </a:graphic>
          </p:graphicFrame>
        </p:gr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Bottom)">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7763"/>
                                        </p:tgtEl>
                                        <p:attrNameLst>
                                          <p:attrName>style.visibility</p:attrName>
                                        </p:attrNameLst>
                                      </p:cBhvr>
                                      <p:to>
                                        <p:strVal val="visible"/>
                                      </p:to>
                                    </p:set>
                                    <p:animEffect transition="in" filter="dissolve">
                                      <p:cBhvr>
                                        <p:cTn id="16" dur="500"/>
                                        <p:tgtEl>
                                          <p:spTgt spid="11776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7764"/>
                                        </p:tgtEl>
                                        <p:attrNameLst>
                                          <p:attrName>style.visibility</p:attrName>
                                        </p:attrNameLst>
                                      </p:cBhvr>
                                      <p:to>
                                        <p:strVal val="visible"/>
                                      </p:to>
                                    </p:set>
                                    <p:animEffect transition="in" filter="dissolve">
                                      <p:cBhvr>
                                        <p:cTn id="21" dur="500"/>
                                        <p:tgtEl>
                                          <p:spTgt spid="11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nimBg="1" autoUpdateAnimBg="0"/>
      <p:bldP spid="117763" grpId="0" animBg="1" autoUpdateAnimBg="0"/>
      <p:bldP spid="117764" grpId="0" animBg="1"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395536" y="277813"/>
            <a:ext cx="8291264" cy="1422400"/>
          </a:xfrm>
        </p:spPr>
        <p:txBody>
          <a:bodyPr/>
          <a:lstStyle/>
          <a:p>
            <a:pPr eaLnBrk="1" hangingPunct="1"/>
            <a:r>
              <a:rPr lang="zh-CN" altLang="en-US" sz="3800" b="1" dirty="0" smtClean="0">
                <a:latin typeface="华文新魏" pitchFamily="2" charset="-122"/>
                <a:ea typeface="华文新魏" pitchFamily="2" charset="-122"/>
              </a:rPr>
              <a:t>（</a:t>
            </a:r>
            <a:r>
              <a:rPr lang="en-US" altLang="zh-CN" sz="3800" b="1" dirty="0" smtClean="0">
                <a:latin typeface="华文新魏" pitchFamily="2" charset="-122"/>
                <a:ea typeface="华文新魏" pitchFamily="2" charset="-122"/>
              </a:rPr>
              <a:t>1</a:t>
            </a:r>
            <a:r>
              <a:rPr lang="zh-CN" altLang="en-US" sz="3800" b="1" dirty="0" smtClean="0">
                <a:latin typeface="华文新魏" pitchFamily="2" charset="-122"/>
                <a:ea typeface="华文新魏" pitchFamily="2" charset="-122"/>
              </a:rPr>
              <a:t>）帝国主义列强之间的矛盾和互相制约</a:t>
            </a:r>
          </a:p>
        </p:txBody>
      </p:sp>
      <p:sp>
        <p:nvSpPr>
          <p:cNvPr id="114691" name="Rectangle 3"/>
          <p:cNvSpPr>
            <a:spLocks noGrp="1" noChangeArrowheads="1"/>
          </p:cNvSpPr>
          <p:nvPr>
            <p:ph sz="quarter" idx="1"/>
          </p:nvPr>
        </p:nvSpPr>
        <p:spPr>
          <a:xfrm>
            <a:off x="4644008" y="1556792"/>
            <a:ext cx="4005310" cy="4502584"/>
          </a:xfrm>
          <a:solidFill>
            <a:schemeClr val="bg1"/>
          </a:solidFill>
        </p:spPr>
        <p:txBody>
          <a:bodyPr>
            <a:normAutofit/>
          </a:bodyPr>
          <a:lstStyle/>
          <a:p>
            <a:pPr eaLnBrk="1" hangingPunct="1">
              <a:lnSpc>
                <a:spcPct val="90000"/>
              </a:lnSpc>
            </a:pPr>
            <a:r>
              <a:rPr lang="zh-CN" altLang="en-US" sz="2400" b="1" dirty="0" smtClean="0">
                <a:ea typeface="华文新魏" pitchFamily="2" charset="-122"/>
              </a:rPr>
              <a:t>“英国极不愿意法国进据云南，日本占领福建。日本方面对于德国之据有山东，则认为危险万分。各国方面对于英人之垄断长江，认为势难坐视。”俄国独占东北三省，更使英、日等国强烈不满。因此，要实现瓜分中国，“彼此之间必将发生无限纠葛”，甚至会爆发战争。                                             </a:t>
            </a:r>
            <a:endParaRPr lang="en-US" altLang="zh-CN" sz="2400" b="1" dirty="0" smtClean="0">
              <a:ea typeface="华文新魏" pitchFamily="2" charset="-122"/>
            </a:endParaRPr>
          </a:p>
          <a:p>
            <a:pPr eaLnBrk="1" hangingPunct="1">
              <a:lnSpc>
                <a:spcPct val="90000"/>
              </a:lnSpc>
            </a:pPr>
            <a:r>
              <a:rPr lang="en-US" altLang="zh-CN" sz="2400" b="1" dirty="0" smtClean="0">
                <a:ea typeface="华文新魏" pitchFamily="2" charset="-122"/>
              </a:rPr>
              <a:t>         ----</a:t>
            </a:r>
            <a:r>
              <a:rPr lang="zh-CN" altLang="en-US" sz="1800" b="1" dirty="0" smtClean="0">
                <a:solidFill>
                  <a:schemeClr val="tx2"/>
                </a:solidFill>
              </a:rPr>
              <a:t>瓦德西（</a:t>
            </a:r>
            <a:r>
              <a:rPr lang="en-US" altLang="zh-CN" sz="1800" b="1" dirty="0" smtClean="0">
                <a:solidFill>
                  <a:schemeClr val="tx2"/>
                </a:solidFill>
              </a:rPr>
              <a:t>1832--1904</a:t>
            </a:r>
            <a:r>
              <a:rPr lang="zh-CN" altLang="en-US" sz="1800" b="1" dirty="0" smtClean="0">
                <a:solidFill>
                  <a:schemeClr val="tx2"/>
                </a:solidFill>
              </a:rPr>
              <a:t>）  </a:t>
            </a:r>
          </a:p>
        </p:txBody>
      </p:sp>
      <p:pic>
        <p:nvPicPr>
          <p:cNvPr id="114692" name="Picture 4" descr="瓜分4"/>
          <p:cNvPicPr>
            <a:picLocks noChangeAspect="1" noChangeArrowheads="1"/>
          </p:cNvPicPr>
          <p:nvPr/>
        </p:nvPicPr>
        <p:blipFill>
          <a:blip r:embed="rId2" cstate="print"/>
          <a:srcRect/>
          <a:stretch>
            <a:fillRect/>
          </a:stretch>
        </p:blipFill>
        <p:spPr bwMode="auto">
          <a:xfrm>
            <a:off x="0" y="1844824"/>
            <a:ext cx="4572000" cy="3393515"/>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323528" y="279400"/>
            <a:ext cx="8363272" cy="1398588"/>
          </a:xfrm>
        </p:spPr>
        <p:txBody>
          <a:bodyPr/>
          <a:lstStyle/>
          <a:p>
            <a:pPr eaLnBrk="1" hangingPunct="1"/>
            <a:r>
              <a:rPr lang="zh-CN" altLang="en-US" sz="3800" b="1" dirty="0" smtClean="0">
                <a:solidFill>
                  <a:schemeClr val="tx1"/>
                </a:solidFill>
              </a:rPr>
              <a:t>（</a:t>
            </a:r>
            <a:r>
              <a:rPr lang="en-US" altLang="zh-CN" sz="3800" b="1" dirty="0" smtClean="0">
                <a:solidFill>
                  <a:schemeClr val="tx1"/>
                </a:solidFill>
              </a:rPr>
              <a:t>2</a:t>
            </a:r>
            <a:r>
              <a:rPr lang="zh-CN" altLang="en-US" sz="3800" b="1" dirty="0" smtClean="0">
                <a:solidFill>
                  <a:schemeClr val="tx1"/>
                </a:solidFill>
              </a:rPr>
              <a:t>） </a:t>
            </a:r>
            <a:r>
              <a:rPr lang="zh-CN" altLang="en-US" sz="3800" b="1" dirty="0" smtClean="0">
                <a:latin typeface="华文新魏" pitchFamily="2" charset="-122"/>
                <a:ea typeface="华文新魏" pitchFamily="2" charset="-122"/>
              </a:rPr>
              <a:t>中华民族进行的不屈不挠的反侵略斗争（根本原因）</a:t>
            </a:r>
            <a:endParaRPr lang="zh-CN" altLang="en-US" sz="3800" b="1" dirty="0" smtClean="0">
              <a:solidFill>
                <a:schemeClr val="tx1"/>
              </a:solidFill>
            </a:endParaRPr>
          </a:p>
        </p:txBody>
      </p:sp>
      <p:sp>
        <p:nvSpPr>
          <p:cNvPr id="115715" name="Rectangle 3"/>
          <p:cNvSpPr>
            <a:spLocks noGrp="1" noChangeArrowheads="1"/>
          </p:cNvSpPr>
          <p:nvPr>
            <p:ph sz="quarter" idx="1"/>
          </p:nvPr>
        </p:nvSpPr>
        <p:spPr>
          <a:xfrm>
            <a:off x="539552" y="2420889"/>
            <a:ext cx="3496816" cy="2880320"/>
          </a:xfrm>
        </p:spPr>
        <p:txBody>
          <a:bodyPr>
            <a:normAutofit/>
          </a:bodyPr>
          <a:lstStyle/>
          <a:p>
            <a:pPr eaLnBrk="1" hangingPunct="1"/>
            <a:r>
              <a:rPr lang="zh-CN" altLang="en-US" b="1" dirty="0" smtClean="0"/>
              <a:t>包括义和团在内的中华民族为反侵略所进行的前赴后继的战斗，打碎了帝国主义列强瓜分和灭亡中国的图谋。</a:t>
            </a:r>
            <a:endParaRPr lang="zh-CN" altLang="en-US" dirty="0" smtClean="0"/>
          </a:p>
        </p:txBody>
      </p:sp>
      <p:pic>
        <p:nvPicPr>
          <p:cNvPr id="115716" name="Picture 4" descr="pa00191826"/>
          <p:cNvPicPr>
            <a:picLocks noChangeAspect="1" noChangeArrowheads="1"/>
          </p:cNvPicPr>
          <p:nvPr/>
        </p:nvPicPr>
        <p:blipFill>
          <a:blip r:embed="rId2" cstate="print"/>
          <a:srcRect/>
          <a:stretch>
            <a:fillRect/>
          </a:stretch>
        </p:blipFill>
        <p:spPr bwMode="auto">
          <a:xfrm>
            <a:off x="4283968" y="2348880"/>
            <a:ext cx="4318858" cy="3064644"/>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sz="quarter" idx="1"/>
          </p:nvPr>
        </p:nvSpPr>
        <p:spPr>
          <a:xfrm>
            <a:off x="323528" y="2276872"/>
            <a:ext cx="8439472" cy="2252464"/>
          </a:xfrm>
          <a:solidFill>
            <a:schemeClr val="bg1"/>
          </a:solidFill>
        </p:spPr>
        <p:txBody>
          <a:bodyPr>
            <a:normAutofit/>
          </a:bodyPr>
          <a:lstStyle/>
          <a:p>
            <a:pPr eaLnBrk="1" hangingPunct="1">
              <a:lnSpc>
                <a:spcPct val="80000"/>
              </a:lnSpc>
            </a:pPr>
            <a:r>
              <a:rPr lang="zh-CN" altLang="en-US" sz="2000" b="1" dirty="0" smtClean="0">
                <a:latin typeface="华文新魏" pitchFamily="2" charset="-122"/>
                <a:ea typeface="华文新魏" pitchFamily="2" charset="-122"/>
              </a:rPr>
              <a:t>   </a:t>
            </a:r>
            <a:r>
              <a:rPr lang="zh-CN" altLang="en-US" sz="2000" b="1" dirty="0" smtClean="0">
                <a:ea typeface="华文新魏" pitchFamily="2" charset="-122"/>
              </a:rPr>
              <a:t>“</a:t>
            </a:r>
            <a:r>
              <a:rPr lang="zh-CN" altLang="en-US" sz="2000" b="1" dirty="0" smtClean="0">
                <a:latin typeface="华文新魏" pitchFamily="2" charset="-122"/>
                <a:ea typeface="华文新魏" pitchFamily="2" charset="-122"/>
              </a:rPr>
              <a:t>日军进城后，满路都是被杀者的尸体，竟辨不清路来。在一个池塘边，站满了日军，赶着一群老百姓，往池塘里跳。只见水里有断头的、腰斩的、穿胸的、破腹的，搅作一团。有一个妇女抱着一个孩子浮出水面，正往岸边爬来，日本兵就用刺刀对准她当心扎了对穿，第二个就刺那个小孩，只见刺刀往上一挑，小孩就被挑在枪头上。在另一个地方，</a:t>
            </a:r>
            <a:r>
              <a:rPr lang="en-US" altLang="zh-CN" sz="2000" b="1" dirty="0" smtClean="0">
                <a:latin typeface="华文新魏" pitchFamily="2" charset="-122"/>
                <a:ea typeface="华文新魏" pitchFamily="2" charset="-122"/>
              </a:rPr>
              <a:t>10</a:t>
            </a:r>
            <a:r>
              <a:rPr lang="zh-CN" altLang="en-US" sz="2000" b="1" dirty="0" smtClean="0">
                <a:latin typeface="华文新魏" pitchFamily="2" charset="-122"/>
                <a:ea typeface="华文新魏" pitchFamily="2" charset="-122"/>
              </a:rPr>
              <a:t>个日军兵捉了许多逃难的中国人，把辫子联在一起，当枪靶子打。有的斩了一只手，有的割下一只耳朵，有的斩断一只脚，有的砍头</a:t>
            </a:r>
            <a:r>
              <a:rPr lang="zh-CN" altLang="en-US" sz="2000" b="1" dirty="0" smtClean="0">
                <a:ea typeface="华文新魏" pitchFamily="2" charset="-122"/>
              </a:rPr>
              <a:t>”</a:t>
            </a:r>
            <a:r>
              <a:rPr lang="zh-CN" altLang="en-US" sz="2000" b="1" dirty="0" smtClean="0">
                <a:latin typeface="华文新魏" pitchFamily="2" charset="-122"/>
                <a:ea typeface="华文新魏" pitchFamily="2" charset="-122"/>
              </a:rPr>
              <a:t>。 </a:t>
            </a:r>
          </a:p>
          <a:p>
            <a:pPr>
              <a:lnSpc>
                <a:spcPct val="80000"/>
              </a:lnSpc>
            </a:pPr>
            <a:r>
              <a:rPr lang="zh-CN" altLang="en-US" sz="2000" b="1" dirty="0" smtClean="0">
                <a:latin typeface="华文新魏" pitchFamily="2" charset="-122"/>
                <a:ea typeface="华文新魏" pitchFamily="2" charset="-122"/>
              </a:rPr>
              <a:t>             </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大屠杀的目睹者阿伦（英）</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旅顺落难记</a:t>
            </a:r>
            <a:r>
              <a:rPr lang="en-US" altLang="zh-CN" sz="2000" b="1" dirty="0" smtClean="0">
                <a:latin typeface="华文新魏" pitchFamily="2" charset="-122"/>
                <a:ea typeface="华文新魏" pitchFamily="2" charset="-122"/>
              </a:rPr>
              <a:t>》</a:t>
            </a:r>
          </a:p>
        </p:txBody>
      </p:sp>
      <p:grpSp>
        <p:nvGrpSpPr>
          <p:cNvPr id="6" name="组合 5"/>
          <p:cNvGrpSpPr/>
          <p:nvPr/>
        </p:nvGrpSpPr>
        <p:grpSpPr>
          <a:xfrm>
            <a:off x="251520" y="260648"/>
            <a:ext cx="1681421" cy="1080120"/>
            <a:chOff x="251520" y="260648"/>
            <a:chExt cx="1681421" cy="1080120"/>
          </a:xfrm>
        </p:grpSpPr>
        <p:pic>
          <p:nvPicPr>
            <p:cNvPr id="21509" name="Picture 4" descr="练习1"/>
            <p:cNvPicPr>
              <a:picLocks noChangeAspect="1" noChangeArrowheads="1"/>
            </p:cNvPicPr>
            <p:nvPr/>
          </p:nvPicPr>
          <p:blipFill>
            <a:blip r:embed="rId2" cstate="print"/>
            <a:srcRect/>
            <a:stretch>
              <a:fillRect/>
            </a:stretch>
          </p:blipFill>
          <p:spPr bwMode="auto">
            <a:xfrm>
              <a:off x="251520" y="260648"/>
              <a:ext cx="1681421" cy="1080120"/>
            </a:xfrm>
            <a:prstGeom prst="rect">
              <a:avLst/>
            </a:prstGeom>
            <a:noFill/>
            <a:ln w="9525">
              <a:noFill/>
              <a:miter lim="800000"/>
              <a:headEnd/>
              <a:tailEnd/>
            </a:ln>
          </p:spPr>
        </p:pic>
        <p:sp>
          <p:nvSpPr>
            <p:cNvPr id="17413" name="Rectangle 5" descr="信纸"/>
            <p:cNvSpPr>
              <a:spLocks noChangeArrowheads="1"/>
            </p:cNvSpPr>
            <p:nvPr/>
          </p:nvSpPr>
          <p:spPr bwMode="auto">
            <a:xfrm>
              <a:off x="611560" y="404664"/>
              <a:ext cx="936104" cy="461665"/>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1937231901,601253510&amp;fm=21&amp;gp=0"/>
          <p:cNvPicPr>
            <a:picLocks noChangeAspect="1" noChangeArrowheads="1"/>
          </p:cNvPicPr>
          <p:nvPr/>
        </p:nvPicPr>
        <p:blipFill>
          <a:blip r:embed="rId2" cstate="print"/>
          <a:srcRect/>
          <a:stretch>
            <a:fillRect/>
          </a:stretch>
        </p:blipFill>
        <p:spPr bwMode="auto">
          <a:xfrm>
            <a:off x="7086600" y="0"/>
            <a:ext cx="1676400" cy="2095500"/>
          </a:xfrm>
          <a:prstGeom prst="rect">
            <a:avLst/>
          </a:prstGeom>
          <a:noFill/>
          <a:ln w="9525">
            <a:noFill/>
            <a:miter lim="800000"/>
            <a:headEnd/>
            <a:tailEnd/>
          </a:ln>
        </p:spPr>
      </p:pic>
      <p:pic>
        <p:nvPicPr>
          <p:cNvPr id="116739" name="Picture 3" descr="2006323204324560"/>
          <p:cNvPicPr>
            <a:picLocks noChangeAspect="1" noChangeArrowheads="1"/>
          </p:cNvPicPr>
          <p:nvPr/>
        </p:nvPicPr>
        <p:blipFill>
          <a:blip r:embed="rId3" cstate="print"/>
          <a:srcRect/>
          <a:stretch>
            <a:fillRect/>
          </a:stretch>
        </p:blipFill>
        <p:spPr bwMode="auto">
          <a:xfrm>
            <a:off x="5562600" y="1752600"/>
            <a:ext cx="3295650" cy="3962400"/>
          </a:xfrm>
          <a:prstGeom prst="rect">
            <a:avLst/>
          </a:prstGeom>
          <a:noFill/>
          <a:ln w="9525">
            <a:noFill/>
            <a:miter lim="800000"/>
            <a:headEnd/>
            <a:tailEnd/>
          </a:ln>
        </p:spPr>
      </p:pic>
      <p:sp>
        <p:nvSpPr>
          <p:cNvPr id="120836" name="AutoShape 4"/>
          <p:cNvSpPr>
            <a:spLocks noChangeArrowheads="1"/>
          </p:cNvSpPr>
          <p:nvPr/>
        </p:nvSpPr>
        <p:spPr bwMode="auto">
          <a:xfrm>
            <a:off x="228600" y="1371600"/>
            <a:ext cx="5029200" cy="4724400"/>
          </a:xfrm>
          <a:prstGeom prst="cloudCallout">
            <a:avLst>
              <a:gd name="adj1" fmla="val 95833"/>
              <a:gd name="adj2" fmla="val -58838"/>
            </a:avLst>
          </a:prstGeom>
          <a:solidFill>
            <a:schemeClr val="bg1"/>
          </a:solidFill>
          <a:ln w="9525">
            <a:solidFill>
              <a:schemeClr val="tx1"/>
            </a:solidFill>
            <a:round/>
            <a:headEnd/>
            <a:tailEnd/>
          </a:ln>
        </p:spPr>
        <p:txBody>
          <a:bodyPr/>
          <a:lstStyle/>
          <a:p>
            <a:r>
              <a:rPr lang="zh-CN" altLang="en-US" dirty="0">
                <a:ea typeface="宋体" charset="-122"/>
              </a:rPr>
              <a:t> </a:t>
            </a:r>
            <a:r>
              <a:rPr lang="zh-CN" altLang="en-US" sz="2000" b="1" dirty="0">
                <a:latin typeface="华文新魏" pitchFamily="2" charset="-122"/>
                <a:ea typeface="华文新魏" pitchFamily="2" charset="-122"/>
              </a:rPr>
              <a:t>“吾人对于中国群众，不能视为已成衰弱或已失德性之人，彼等在实际上，尚含有无限蓬勃生气。”</a:t>
            </a:r>
          </a:p>
          <a:p>
            <a:r>
              <a:rPr lang="zh-CN" altLang="en-US" sz="2000" b="1" dirty="0">
                <a:latin typeface="华文新魏" pitchFamily="2" charset="-122"/>
                <a:ea typeface="华文新魏" pitchFamily="2" charset="-122"/>
              </a:rPr>
              <a:t>“至于中国所有好战精神，尚未完全丧失，可于此次‘拳民运动’中见之。”</a:t>
            </a:r>
          </a:p>
          <a:p>
            <a:r>
              <a:rPr lang="zh-CN" altLang="en-US" sz="2000" b="1" dirty="0">
                <a:latin typeface="华文新魏" pitchFamily="2" charset="-122"/>
                <a:ea typeface="华文新魏" pitchFamily="2" charset="-122"/>
              </a:rPr>
              <a:t>“无论欧、美、日本各国，皆无此脑力与兵力，可以统治此天下生灵四分之一也。”“故瓜分一事，实为下策。”</a:t>
            </a:r>
          </a:p>
        </p:txBody>
      </p:sp>
      <p:sp>
        <p:nvSpPr>
          <p:cNvPr id="116741" name="Rectangle 5"/>
          <p:cNvSpPr>
            <a:spLocks noChangeArrowheads="1"/>
          </p:cNvSpPr>
          <p:nvPr/>
        </p:nvSpPr>
        <p:spPr bwMode="auto">
          <a:xfrm>
            <a:off x="5867400" y="5836057"/>
            <a:ext cx="1781257" cy="276999"/>
          </a:xfrm>
          <a:prstGeom prst="rect">
            <a:avLst/>
          </a:prstGeom>
          <a:noFill/>
          <a:ln w="9525">
            <a:noFill/>
            <a:miter lim="800000"/>
            <a:headEnd/>
            <a:tailEnd/>
          </a:ln>
        </p:spPr>
        <p:txBody>
          <a:bodyPr wrap="none" anchor="ctr">
            <a:spAutoFit/>
          </a:bodyPr>
          <a:lstStyle/>
          <a:p>
            <a:r>
              <a:rPr lang="zh-CN" altLang="en-US" sz="1200" b="1" dirty="0">
                <a:solidFill>
                  <a:schemeClr val="tx2"/>
                </a:solidFill>
                <a:ea typeface="宋体" charset="-122"/>
              </a:rPr>
              <a:t>瓦德西（ </a:t>
            </a:r>
            <a:r>
              <a:rPr lang="en-US" altLang="zh-CN" sz="1200" b="1" dirty="0">
                <a:solidFill>
                  <a:schemeClr val="tx2"/>
                </a:solidFill>
                <a:ea typeface="宋体" charset="-122"/>
              </a:rPr>
              <a:t>1832- -1904</a:t>
            </a:r>
            <a:r>
              <a:rPr lang="zh-CN" altLang="en-US" sz="1200" b="1" dirty="0">
                <a:solidFill>
                  <a:schemeClr val="tx2"/>
                </a:solidFill>
                <a:ea typeface="宋体"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0836"/>
                                        </p:tgtEl>
                                        <p:attrNameLst>
                                          <p:attrName>style.visibility</p:attrName>
                                        </p:attrNameLst>
                                      </p:cBhvr>
                                      <p:to>
                                        <p:strVal val="visible"/>
                                      </p:to>
                                    </p:set>
                                    <p:anim calcmode="lin" valueType="num">
                                      <p:cBhvr additive="base">
                                        <p:cTn id="7" dur="500" fill="hold"/>
                                        <p:tgtEl>
                                          <p:spTgt spid="120836"/>
                                        </p:tgtEl>
                                        <p:attrNameLst>
                                          <p:attrName>ppt_x</p:attrName>
                                        </p:attrNameLst>
                                      </p:cBhvr>
                                      <p:tavLst>
                                        <p:tav tm="0">
                                          <p:val>
                                            <p:strVal val="#ppt_x"/>
                                          </p:val>
                                        </p:tav>
                                        <p:tav tm="100000">
                                          <p:val>
                                            <p:strVal val="#ppt_x"/>
                                          </p:val>
                                        </p:tav>
                                      </p:tavLst>
                                    </p:anim>
                                    <p:anim calcmode="lin" valueType="num">
                                      <p:cBhvr additive="base">
                                        <p:cTn id="8" dur="500" fill="hold"/>
                                        <p:tgtEl>
                                          <p:spTgt spid="1208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animBg="1"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90600" y="332656"/>
            <a:ext cx="2736850" cy="4210288"/>
            <a:chOff x="990600" y="332656"/>
            <a:chExt cx="2736850" cy="4210288"/>
          </a:xfrm>
        </p:grpSpPr>
        <p:pic>
          <p:nvPicPr>
            <p:cNvPr id="117762" name="Picture 2" descr="20131017084010240">
              <a:hlinkClick r:id="rId2"/>
            </p:cNvPr>
            <p:cNvPicPr>
              <a:picLocks noChangeAspect="1" noChangeArrowheads="1"/>
            </p:cNvPicPr>
            <p:nvPr/>
          </p:nvPicPr>
          <p:blipFill>
            <a:blip r:embed="rId3" cstate="print"/>
            <a:srcRect/>
            <a:stretch>
              <a:fillRect/>
            </a:stretch>
          </p:blipFill>
          <p:spPr bwMode="auto">
            <a:xfrm>
              <a:off x="990600" y="332656"/>
              <a:ext cx="2736850" cy="3857625"/>
            </a:xfrm>
            <a:prstGeom prst="rect">
              <a:avLst/>
            </a:prstGeom>
            <a:noFill/>
            <a:ln w="9525">
              <a:noFill/>
              <a:miter lim="800000"/>
              <a:headEnd/>
              <a:tailEnd/>
            </a:ln>
          </p:spPr>
        </p:pic>
        <p:sp>
          <p:nvSpPr>
            <p:cNvPr id="117763" name="Rectangle 3"/>
            <p:cNvSpPr>
              <a:spLocks noChangeArrowheads="1"/>
            </p:cNvSpPr>
            <p:nvPr/>
          </p:nvSpPr>
          <p:spPr bwMode="auto">
            <a:xfrm>
              <a:off x="1403648" y="4265945"/>
              <a:ext cx="1569660" cy="276999"/>
            </a:xfrm>
            <a:prstGeom prst="rect">
              <a:avLst/>
            </a:prstGeom>
            <a:noFill/>
            <a:ln w="9525">
              <a:noFill/>
              <a:miter lim="800000"/>
              <a:headEnd/>
              <a:tailEnd/>
            </a:ln>
          </p:spPr>
          <p:txBody>
            <a:bodyPr wrap="none" anchor="ctr">
              <a:spAutoFit/>
            </a:bodyPr>
            <a:lstStyle/>
            <a:p>
              <a:pPr algn="ctr"/>
              <a:r>
                <a:rPr lang="zh-CN" altLang="en-US" sz="1200" b="1" dirty="0" smtClean="0">
                  <a:latin typeface="华文新魏" pitchFamily="2" charset="-122"/>
                </a:rPr>
                <a:t>赫德（</a:t>
              </a:r>
              <a:r>
                <a:rPr lang="en-US" altLang="zh-CN" sz="1200" b="1" dirty="0" smtClean="0">
                  <a:latin typeface="华文新魏" pitchFamily="2" charset="-122"/>
                </a:rPr>
                <a:t>1835- -1911</a:t>
              </a:r>
              <a:r>
                <a:rPr lang="zh-CN" altLang="en-US" sz="1200" b="1" dirty="0" smtClean="0">
                  <a:latin typeface="华文新魏" pitchFamily="2" charset="-122"/>
                </a:rPr>
                <a:t>）</a:t>
              </a:r>
              <a:r>
                <a:rPr lang="en-US" altLang="zh-CN" sz="1200" b="1" dirty="0" smtClean="0">
                  <a:latin typeface="华文新魏" pitchFamily="2" charset="-122"/>
                </a:rPr>
                <a:t> </a:t>
              </a:r>
              <a:endParaRPr lang="en-US" altLang="zh-CN" sz="1200" b="1" dirty="0">
                <a:latin typeface="华文新魏" pitchFamily="2" charset="-122"/>
              </a:endParaRPr>
            </a:p>
          </p:txBody>
        </p:sp>
      </p:grpSp>
      <p:sp>
        <p:nvSpPr>
          <p:cNvPr id="121860" name="AutoShape 4"/>
          <p:cNvSpPr>
            <a:spLocks noChangeArrowheads="1"/>
          </p:cNvSpPr>
          <p:nvPr/>
        </p:nvSpPr>
        <p:spPr bwMode="auto">
          <a:xfrm flipH="1">
            <a:off x="4211960" y="2420888"/>
            <a:ext cx="4419600" cy="4114800"/>
          </a:xfrm>
          <a:prstGeom prst="cloudCallout">
            <a:avLst>
              <a:gd name="adj1" fmla="val 89178"/>
              <a:gd name="adj2" fmla="val -58031"/>
            </a:avLst>
          </a:prstGeom>
          <a:solidFill>
            <a:schemeClr val="bg1"/>
          </a:solidFill>
          <a:ln w="9525">
            <a:solidFill>
              <a:schemeClr val="tx1"/>
            </a:solidFill>
            <a:round/>
            <a:headEnd/>
            <a:tailEnd/>
          </a:ln>
        </p:spPr>
        <p:txBody>
          <a:bodyPr/>
          <a:lstStyle/>
          <a:p>
            <a:r>
              <a:rPr lang="zh-CN" altLang="en-US" sz="2000" b="1" dirty="0">
                <a:latin typeface="华文新魏" pitchFamily="2" charset="-122"/>
                <a:ea typeface="华文新魏" pitchFamily="2" charset="-122"/>
              </a:rPr>
              <a:t>不论中国哪一部分领土被分割去，都必须用武力来统治。像这样，被分割去的领土越大，治理起来所需要的兵力就越多</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而骚乱和叛乱的发生就越是确定无疑。中国如被瓜分，全国即将协同一致来反对参与瓜分的那几个外国统治者。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1860"/>
                                        </p:tgtEl>
                                        <p:attrNameLst>
                                          <p:attrName>style.visibility</p:attrName>
                                        </p:attrNameLst>
                                      </p:cBhvr>
                                      <p:to>
                                        <p:strVal val="visible"/>
                                      </p:to>
                                    </p:set>
                                    <p:anim calcmode="lin" valueType="num">
                                      <p:cBhvr additive="base">
                                        <p:cTn id="7" dur="500" fill="hold"/>
                                        <p:tgtEl>
                                          <p:spTgt spid="121860"/>
                                        </p:tgtEl>
                                        <p:attrNameLst>
                                          <p:attrName>ppt_x</p:attrName>
                                        </p:attrNameLst>
                                      </p:cBhvr>
                                      <p:tavLst>
                                        <p:tav tm="0">
                                          <p:val>
                                            <p:strVal val="#ppt_x"/>
                                          </p:val>
                                        </p:tav>
                                        <p:tav tm="100000">
                                          <p:val>
                                            <p:strVal val="#ppt_x"/>
                                          </p:val>
                                        </p:tav>
                                      </p:tavLst>
                                    </p:anim>
                                    <p:anim calcmode="lin" valueType="num">
                                      <p:cBhvr additive="base">
                                        <p:cTn id="8" dur="500" fill="hold"/>
                                        <p:tgtEl>
                                          <p:spTgt spid="1218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animBg="1"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516216" y="476672"/>
            <a:ext cx="2448818" cy="3949407"/>
            <a:chOff x="6516216" y="476672"/>
            <a:chExt cx="2448818" cy="3949407"/>
          </a:xfrm>
        </p:grpSpPr>
        <p:pic>
          <p:nvPicPr>
            <p:cNvPr id="118786" name="Picture 2" descr="20131017084010240">
              <a:hlinkClick r:id="rId2" tooltip="点击进入下一页"/>
            </p:cNvPr>
            <p:cNvPicPr>
              <a:picLocks noChangeAspect="1" noChangeArrowheads="1"/>
            </p:cNvPicPr>
            <p:nvPr/>
          </p:nvPicPr>
          <p:blipFill>
            <a:blip r:embed="rId3" cstate="print"/>
            <a:srcRect/>
            <a:stretch>
              <a:fillRect/>
            </a:stretch>
          </p:blipFill>
          <p:spPr bwMode="auto">
            <a:xfrm>
              <a:off x="6516216" y="476672"/>
              <a:ext cx="2448818" cy="3656182"/>
            </a:xfrm>
            <a:prstGeom prst="rect">
              <a:avLst/>
            </a:prstGeom>
            <a:noFill/>
            <a:ln w="9525">
              <a:noFill/>
              <a:miter lim="800000"/>
              <a:headEnd/>
              <a:tailEnd/>
            </a:ln>
          </p:spPr>
        </p:pic>
        <p:sp>
          <p:nvSpPr>
            <p:cNvPr id="118787" name="Rectangle 3"/>
            <p:cNvSpPr>
              <a:spLocks noChangeArrowheads="1"/>
            </p:cNvSpPr>
            <p:nvPr/>
          </p:nvSpPr>
          <p:spPr bwMode="auto">
            <a:xfrm>
              <a:off x="7092280" y="4149080"/>
              <a:ext cx="1568152" cy="276999"/>
            </a:xfrm>
            <a:prstGeom prst="rect">
              <a:avLst/>
            </a:prstGeom>
            <a:noFill/>
            <a:ln w="9525">
              <a:noFill/>
              <a:miter lim="800000"/>
              <a:headEnd/>
              <a:tailEnd/>
            </a:ln>
          </p:spPr>
          <p:txBody>
            <a:bodyPr wrap="square" anchor="ctr">
              <a:spAutoFit/>
            </a:bodyPr>
            <a:lstStyle/>
            <a:p>
              <a:r>
                <a:rPr lang="zh-CN" altLang="en-US" sz="1200" b="1" dirty="0">
                  <a:latin typeface="华文新魏" pitchFamily="2" charset="-122"/>
                </a:rPr>
                <a:t>赫德 （</a:t>
              </a:r>
              <a:r>
                <a:rPr lang="en-US" altLang="zh-CN" sz="1200" b="1" dirty="0">
                  <a:latin typeface="华文新魏" pitchFamily="2" charset="-122"/>
                </a:rPr>
                <a:t>1835- -1911</a:t>
              </a:r>
              <a:r>
                <a:rPr lang="zh-CN" altLang="en-US" sz="1200" b="1" dirty="0">
                  <a:latin typeface="华文新魏" pitchFamily="2" charset="-122"/>
                </a:rPr>
                <a:t>）</a:t>
              </a:r>
            </a:p>
          </p:txBody>
        </p:sp>
      </p:grpSp>
      <p:sp>
        <p:nvSpPr>
          <p:cNvPr id="122884" name="AutoShape 4"/>
          <p:cNvSpPr>
            <a:spLocks noChangeArrowheads="1"/>
          </p:cNvSpPr>
          <p:nvPr/>
        </p:nvSpPr>
        <p:spPr bwMode="auto">
          <a:xfrm>
            <a:off x="457200" y="1196752"/>
            <a:ext cx="4546848" cy="4594448"/>
          </a:xfrm>
          <a:prstGeom prst="cloudCallout">
            <a:avLst>
              <a:gd name="adj1" fmla="val 105562"/>
              <a:gd name="adj2" fmla="val -27993"/>
            </a:avLst>
          </a:prstGeom>
          <a:solidFill>
            <a:schemeClr val="bg1"/>
          </a:solidFill>
          <a:ln w="9525">
            <a:solidFill>
              <a:schemeClr val="tx1"/>
            </a:solidFill>
            <a:round/>
            <a:headEnd/>
            <a:tailEnd/>
          </a:ln>
        </p:spPr>
        <p:txBody>
          <a:bodyPr/>
          <a:lstStyle/>
          <a:p>
            <a:pPr>
              <a:lnSpc>
                <a:spcPct val="120000"/>
              </a:lnSpc>
              <a:spcBef>
                <a:spcPct val="20000"/>
              </a:spcBef>
              <a:buClr>
                <a:schemeClr val="accent1"/>
              </a:buClr>
              <a:buSzPct val="65000"/>
              <a:buFont typeface="Wingdings" pitchFamily="2" charset="2"/>
              <a:buNone/>
            </a:pPr>
            <a:r>
              <a:rPr lang="zh-CN" altLang="en-US" dirty="0">
                <a:ea typeface="宋体" charset="-122"/>
              </a:rPr>
              <a:t> </a:t>
            </a:r>
            <a:r>
              <a:rPr lang="zh-CN" altLang="en-US" b="1" dirty="0">
                <a:latin typeface="华文新魏" pitchFamily="2" charset="-122"/>
                <a:ea typeface="华文新魏" pitchFamily="2" charset="-122"/>
              </a:rPr>
              <a:t>“这是一个纯粹的爱国主义的自发自愿的运动”，“这个运动已经掌握了群众的想象力，将会像野火一样烧遍全中国。” </a:t>
            </a:r>
          </a:p>
          <a:p>
            <a:pPr>
              <a:lnSpc>
                <a:spcPct val="120000"/>
              </a:lnSpc>
              <a:spcBef>
                <a:spcPct val="20000"/>
              </a:spcBef>
              <a:buClr>
                <a:schemeClr val="accent1"/>
              </a:buClr>
              <a:buSzPct val="65000"/>
              <a:buFont typeface="Wingdings" pitchFamily="2" charset="2"/>
              <a:buNone/>
            </a:pPr>
            <a:r>
              <a:rPr lang="zh-CN" altLang="en-US" b="1" dirty="0">
                <a:latin typeface="华文新魏" pitchFamily="2" charset="-122"/>
                <a:ea typeface="华文新魏" pitchFamily="2" charset="-122"/>
              </a:rPr>
              <a:t>“今天的这段插曲不是没有意义的，那是要发生变革的世纪的序曲，是远东未来历史的主调：公元</a:t>
            </a:r>
            <a:r>
              <a:rPr lang="en-US" altLang="zh-CN" b="1" dirty="0">
                <a:latin typeface="华文新魏" pitchFamily="2" charset="-122"/>
                <a:ea typeface="华文新魏" pitchFamily="2" charset="-122"/>
              </a:rPr>
              <a:t>2000</a:t>
            </a:r>
            <a:r>
              <a:rPr lang="zh-CN" altLang="en-US" b="1" dirty="0">
                <a:latin typeface="华文新魏" pitchFamily="2" charset="-122"/>
                <a:ea typeface="华文新魏" pitchFamily="2" charset="-122"/>
              </a:rPr>
              <a:t>年的中国将大大不同于</a:t>
            </a:r>
            <a:r>
              <a:rPr lang="en-US" altLang="zh-CN" b="1" dirty="0">
                <a:latin typeface="华文新魏" pitchFamily="2" charset="-122"/>
                <a:ea typeface="华文新魏" pitchFamily="2" charset="-122"/>
              </a:rPr>
              <a:t>1900</a:t>
            </a:r>
            <a:r>
              <a:rPr lang="zh-CN" altLang="en-US" b="1" dirty="0">
                <a:latin typeface="华文新魏" pitchFamily="2" charset="-122"/>
                <a:ea typeface="华文新魏" pitchFamily="2" charset="-122"/>
              </a:rPr>
              <a:t>年的中国！”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884"/>
                                        </p:tgtEl>
                                        <p:attrNameLst>
                                          <p:attrName>style.visibility</p:attrName>
                                        </p:attrNameLst>
                                      </p:cBhvr>
                                      <p:to>
                                        <p:strVal val="visible"/>
                                      </p:to>
                                    </p:set>
                                    <p:anim calcmode="lin" valueType="num">
                                      <p:cBhvr additive="base">
                                        <p:cTn id="7" dur="500" fill="hold"/>
                                        <p:tgtEl>
                                          <p:spTgt spid="122884"/>
                                        </p:tgtEl>
                                        <p:attrNameLst>
                                          <p:attrName>ppt_x</p:attrName>
                                        </p:attrNameLst>
                                      </p:cBhvr>
                                      <p:tavLst>
                                        <p:tav tm="0">
                                          <p:val>
                                            <p:strVal val="#ppt_x"/>
                                          </p:val>
                                        </p:tav>
                                        <p:tav tm="100000">
                                          <p:val>
                                            <p:strVal val="#ppt_x"/>
                                          </p:val>
                                        </p:tav>
                                      </p:tavLst>
                                    </p:anim>
                                    <p:anim calcmode="lin" valueType="num">
                                      <p:cBhvr additive="base">
                                        <p:cTn id="8" dur="500" fill="hold"/>
                                        <p:tgtEl>
                                          <p:spTgt spid="1228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4"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3" descr="302">
            <a:hlinkClick r:id="rId2"/>
          </p:cNvPr>
          <p:cNvPicPr>
            <a:picLocks noChangeAspect="1" noChangeArrowheads="1"/>
          </p:cNvPicPr>
          <p:nvPr/>
        </p:nvPicPr>
        <p:blipFill>
          <a:blip r:embed="rId3" cstate="print"/>
          <a:srcRect b="16447"/>
          <a:stretch>
            <a:fillRect/>
          </a:stretch>
        </p:blipFill>
        <p:spPr bwMode="auto">
          <a:xfrm>
            <a:off x="2286000" y="762000"/>
            <a:ext cx="1414463" cy="3457575"/>
          </a:xfrm>
          <a:prstGeom prst="rect">
            <a:avLst/>
          </a:prstGeom>
          <a:noFill/>
          <a:ln w="9525">
            <a:noFill/>
            <a:miter lim="800000"/>
            <a:headEnd/>
            <a:tailEnd/>
          </a:ln>
        </p:spPr>
      </p:pic>
      <p:sp>
        <p:nvSpPr>
          <p:cNvPr id="119811" name="Rectangle 3"/>
          <p:cNvSpPr>
            <a:spLocks noChangeArrowheads="1"/>
          </p:cNvSpPr>
          <p:nvPr/>
        </p:nvSpPr>
        <p:spPr bwMode="auto">
          <a:xfrm>
            <a:off x="323528" y="268287"/>
            <a:ext cx="8591872" cy="987425"/>
          </a:xfrm>
          <a:prstGeom prst="rect">
            <a:avLst/>
          </a:prstGeom>
          <a:noFill/>
          <a:ln w="9525">
            <a:noFill/>
            <a:miter lim="800000"/>
            <a:headEnd/>
            <a:tailEnd/>
          </a:ln>
        </p:spPr>
        <p:txBody>
          <a:bodyPr/>
          <a:lstStyle/>
          <a:p>
            <a:pPr>
              <a:buFontTx/>
              <a:buNone/>
            </a:pPr>
            <a:r>
              <a:rPr lang="zh-CN" altLang="en-US" sz="4200" b="1" dirty="0">
                <a:solidFill>
                  <a:schemeClr val="tx2"/>
                </a:solidFill>
                <a:latin typeface="+mj-ea"/>
                <a:ea typeface="+mj-ea"/>
              </a:rPr>
              <a:t>（</a:t>
            </a:r>
            <a:r>
              <a:rPr lang="en-US" altLang="zh-CN" sz="4200" b="1" dirty="0">
                <a:solidFill>
                  <a:schemeClr val="tx2"/>
                </a:solidFill>
                <a:latin typeface="+mj-ea"/>
                <a:ea typeface="+mj-ea"/>
              </a:rPr>
              <a:t>3</a:t>
            </a:r>
            <a:r>
              <a:rPr lang="zh-CN" altLang="en-US" sz="4200" b="1" dirty="0">
                <a:solidFill>
                  <a:schemeClr val="tx2"/>
                </a:solidFill>
                <a:latin typeface="+mj-ea"/>
                <a:ea typeface="+mj-ea"/>
              </a:rPr>
              <a:t>）对义和团运动的评价</a:t>
            </a:r>
          </a:p>
        </p:txBody>
      </p:sp>
      <p:sp>
        <p:nvSpPr>
          <p:cNvPr id="119812" name="Rectangle 4"/>
          <p:cNvSpPr>
            <a:spLocks noChangeArrowheads="1"/>
          </p:cNvSpPr>
          <p:nvPr/>
        </p:nvSpPr>
        <p:spPr bwMode="auto">
          <a:xfrm>
            <a:off x="3707904" y="1628800"/>
            <a:ext cx="5105400" cy="1296144"/>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义和团运动在粉碎帝国主义列强瓜分中国的斗争中，发挥了重大的历史作用。</a:t>
            </a:r>
          </a:p>
        </p:txBody>
      </p:sp>
      <p:sp>
        <p:nvSpPr>
          <p:cNvPr id="119813" name="Rectangle 5"/>
          <p:cNvSpPr>
            <a:spLocks noChangeArrowheads="1"/>
          </p:cNvSpPr>
          <p:nvPr/>
        </p:nvSpPr>
        <p:spPr bwMode="auto">
          <a:xfrm>
            <a:off x="3581400" y="3284984"/>
            <a:ext cx="5257800" cy="2887216"/>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义和团运动的历史局限性：一是存在笼统的排外主义错误；二是不认识帝国主义联合中国封建地主阶级以压迫中国人民的实质，曾受封建统治者的欺骗；三是由于小生产者的局限，还存在着许多迷信、落后的倾向。</a:t>
            </a:r>
          </a:p>
        </p:txBody>
      </p:sp>
      <p:sp>
        <p:nvSpPr>
          <p:cNvPr id="123910" name="AutoShape 6"/>
          <p:cNvSpPr>
            <a:spLocks noChangeArrowheads="1"/>
          </p:cNvSpPr>
          <p:nvPr/>
        </p:nvSpPr>
        <p:spPr bwMode="auto">
          <a:xfrm>
            <a:off x="685800" y="4191000"/>
            <a:ext cx="2895600" cy="1981200"/>
          </a:xfrm>
          <a:prstGeom prst="cloudCallout">
            <a:avLst>
              <a:gd name="adj1" fmla="val -35042"/>
              <a:gd name="adj2" fmla="val -134227"/>
            </a:avLst>
          </a:prstGeom>
          <a:solidFill>
            <a:srgbClr val="FFCC99"/>
          </a:solidFill>
          <a:ln w="38100">
            <a:solidFill>
              <a:schemeClr val="tx1"/>
            </a:solidFill>
            <a:round/>
            <a:headEnd/>
            <a:tailEnd/>
          </a:ln>
          <a:effectLst/>
        </p:spPr>
        <p:txBody>
          <a:bodyPr/>
          <a:lstStyle/>
          <a:p>
            <a:pPr algn="ctr">
              <a:buSzPct val="80000"/>
              <a:buFont typeface="Arial" pitchFamily="34" charset="0"/>
              <a:buBlip>
                <a:blip r:embed="rId4"/>
              </a:buBlip>
              <a:defRPr/>
            </a:pPr>
            <a:r>
              <a:rPr lang="zh-CN" altLang="en-US" sz="3200" b="1">
                <a:effectLst>
                  <a:outerShdw blurRad="38100" dist="38100" dir="2700000" algn="tl">
                    <a:srgbClr val="000000"/>
                  </a:outerShdw>
                </a:effectLst>
                <a:latin typeface="黑体" pitchFamily="49" charset="-122"/>
                <a:ea typeface="黑体" pitchFamily="49" charset="-122"/>
              </a:rPr>
              <a:t>如何评价义和团运动？</a:t>
            </a:r>
          </a:p>
        </p:txBody>
      </p:sp>
      <p:pic>
        <p:nvPicPr>
          <p:cNvPr id="123911" name="Picture 7" descr="200710222368479">
            <a:hlinkClick r:id="rId5"/>
          </p:cNvPr>
          <p:cNvPicPr>
            <a:picLocks noChangeAspect="1" noChangeArrowheads="1"/>
          </p:cNvPicPr>
          <p:nvPr/>
        </p:nvPicPr>
        <p:blipFill>
          <a:blip r:embed="rId6" cstate="print"/>
          <a:srcRect/>
          <a:stretch>
            <a:fillRect/>
          </a:stretch>
        </p:blipFill>
        <p:spPr bwMode="auto">
          <a:xfrm>
            <a:off x="609600" y="1219200"/>
            <a:ext cx="1152525" cy="1152525"/>
          </a:xfrm>
          <a:prstGeom prst="rect">
            <a:avLst/>
          </a:prstGeom>
          <a:noFill/>
          <a:ln w="9525">
            <a:noFill/>
            <a:miter lim="800000"/>
            <a:headEnd/>
            <a:tailEnd/>
          </a:ln>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3906"/>
                                        </p:tgtEl>
                                        <p:attrNameLst>
                                          <p:attrName>style.visibility</p:attrName>
                                        </p:attrNameLst>
                                      </p:cBhvr>
                                      <p:to>
                                        <p:strVal val="visible"/>
                                      </p:to>
                                    </p:set>
                                    <p:anim calcmode="lin" valueType="num">
                                      <p:cBhvr additive="base">
                                        <p:cTn id="7" dur="500" fill="hold"/>
                                        <p:tgtEl>
                                          <p:spTgt spid="123906"/>
                                        </p:tgtEl>
                                        <p:attrNameLst>
                                          <p:attrName>ppt_x</p:attrName>
                                        </p:attrNameLst>
                                      </p:cBhvr>
                                      <p:tavLst>
                                        <p:tav tm="0">
                                          <p:val>
                                            <p:strVal val="#ppt_x"/>
                                          </p:val>
                                        </p:tav>
                                        <p:tav tm="100000">
                                          <p:val>
                                            <p:strVal val="#ppt_x"/>
                                          </p:val>
                                        </p:tav>
                                      </p:tavLst>
                                    </p:anim>
                                    <p:anim calcmode="lin" valueType="num">
                                      <p:cBhvr additive="base">
                                        <p:cTn id="8" dur="500" fill="hold"/>
                                        <p:tgtEl>
                                          <p:spTgt spid="12390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123911"/>
                                        </p:tgtEl>
                                        <p:attrNameLst>
                                          <p:attrName>style.visibility</p:attrName>
                                        </p:attrNameLst>
                                      </p:cBhvr>
                                      <p:to>
                                        <p:strVal val="visible"/>
                                      </p:to>
                                    </p:set>
                                    <p:anim calcmode="lin" valueType="num">
                                      <p:cBhvr additive="base">
                                        <p:cTn id="12" dur="500" fill="hold"/>
                                        <p:tgtEl>
                                          <p:spTgt spid="123911"/>
                                        </p:tgtEl>
                                        <p:attrNameLst>
                                          <p:attrName>ppt_x</p:attrName>
                                        </p:attrNameLst>
                                      </p:cBhvr>
                                      <p:tavLst>
                                        <p:tav tm="0">
                                          <p:val>
                                            <p:strVal val="0-#ppt_w/2"/>
                                          </p:val>
                                        </p:tav>
                                        <p:tav tm="100000">
                                          <p:val>
                                            <p:strVal val="#ppt_x"/>
                                          </p:val>
                                        </p:tav>
                                      </p:tavLst>
                                    </p:anim>
                                    <p:anim calcmode="lin" valueType="num">
                                      <p:cBhvr additive="base">
                                        <p:cTn id="13" dur="500" fill="hold"/>
                                        <p:tgtEl>
                                          <p:spTgt spid="1239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sz="quarter" idx="1"/>
          </p:nvPr>
        </p:nvSpPr>
        <p:spPr>
          <a:xfrm>
            <a:off x="539552" y="2057400"/>
            <a:ext cx="8280920" cy="3387824"/>
          </a:xfrm>
          <a:noFill/>
        </p:spPr>
        <p:txBody>
          <a:bodyPr>
            <a:normAutofit/>
          </a:bodyPr>
          <a:lstStyle/>
          <a:p>
            <a:pPr eaLnBrk="1" hangingPunct="1">
              <a:lnSpc>
                <a:spcPct val="80000"/>
              </a:lnSpc>
              <a:buFont typeface="Wingdings" pitchFamily="2" charset="2"/>
              <a:buNone/>
            </a:pPr>
            <a:r>
              <a:rPr lang="zh-CN" altLang="en-US" sz="2600" b="1" dirty="0" smtClean="0">
                <a:ea typeface="黑体" pitchFamily="49" charset="-122"/>
              </a:rPr>
              <a:t>   </a:t>
            </a:r>
            <a:r>
              <a:rPr lang="zh-CN" altLang="en-US" sz="2400" b="1" dirty="0" smtClean="0">
                <a:latin typeface="华文新魏" pitchFamily="2" charset="-122"/>
                <a:ea typeface="华文新魏" pitchFamily="2" charset="-122"/>
              </a:rPr>
              <a:t>“神助拳，义和团，只因鬼子闹中原。劝奉教，自信天，不信神，忘祖先。男无伦，女行奸，鬼孩俱是子母产，如不信，仔细观，鬼子眼睛俱发蓝。天无雨，地焦旱，全是教堂止住天。神发怒，仙发怨，一同下山把道传。非是邪，非白莲，念咒语，法真言，升黄表，敬香烟，请下各洞众神仙。仙出洞，神下山，附着人体把拳传。兵法艺，都学全，要平鬼子不费难。拆铁道，拔线杆，紧急毁坏大轮船。大法国，心胆寒，英美俄德尽消然。洋鬼子，尽除完，大清一统靖江山。”</a:t>
            </a:r>
          </a:p>
          <a:p>
            <a:pPr eaLnBrk="1" hangingPunct="1">
              <a:lnSpc>
                <a:spcPct val="80000"/>
              </a:lnSpc>
              <a:buFont typeface="Wingdings" pitchFamily="2" charset="2"/>
              <a:buNone/>
            </a:pP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近代史资料专刊</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义和团史料”部分</a:t>
            </a:r>
          </a:p>
        </p:txBody>
      </p:sp>
      <p:grpSp>
        <p:nvGrpSpPr>
          <p:cNvPr id="2" name="Group 3"/>
          <p:cNvGrpSpPr>
            <a:grpSpLocks/>
          </p:cNvGrpSpPr>
          <p:nvPr/>
        </p:nvGrpSpPr>
        <p:grpSpPr bwMode="auto">
          <a:xfrm>
            <a:off x="381000" y="228600"/>
            <a:ext cx="2895600" cy="1655763"/>
            <a:chOff x="0" y="0"/>
            <a:chExt cx="1361" cy="1315"/>
          </a:xfrm>
        </p:grpSpPr>
        <p:pic>
          <p:nvPicPr>
            <p:cNvPr id="120837"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124933" name="Rectangle 5" descr="信纸"/>
            <p:cNvSpPr>
              <a:spLocks noChangeArrowheads="1"/>
            </p:cNvSpPr>
            <p:nvPr/>
          </p:nvSpPr>
          <p:spPr bwMode="auto">
            <a:xfrm>
              <a:off x="0" y="316"/>
              <a:ext cx="1361" cy="412"/>
            </a:xfrm>
            <a:prstGeom prst="rect">
              <a:avLst/>
            </a:prstGeom>
            <a:noFill/>
            <a:ln w="9525">
              <a:noFill/>
              <a:miter lim="800000"/>
              <a:headEnd/>
              <a:tailEnd/>
            </a:ln>
            <a:effectLst/>
          </p:spPr>
          <p:txBody>
            <a:bodyPr>
              <a:spAutoFit/>
            </a:bodyPr>
            <a:lstStyle/>
            <a:p>
              <a:pPr algn="ctr">
                <a:buFont typeface="Arial"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24930">
                                            <p:txEl>
                                              <p:pRg st="0" end="0"/>
                                            </p:txEl>
                                          </p:spTgt>
                                        </p:tgtEl>
                                        <p:attrNameLst>
                                          <p:attrName>style.visibility</p:attrName>
                                        </p:attrNameLst>
                                      </p:cBhvr>
                                      <p:to>
                                        <p:strVal val="visible"/>
                                      </p:to>
                                    </p:set>
                                    <p:anim calcmode="discrete" valueType="clr">
                                      <p:cBhvr override="childStyle">
                                        <p:cTn id="7" dur="80"/>
                                        <p:tgtEl>
                                          <p:spTgt spid="12493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4930">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24930">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24930">
                                            <p:txEl>
                                              <p:pRg st="1" end="1"/>
                                            </p:txEl>
                                          </p:spTgt>
                                        </p:tgtEl>
                                        <p:attrNameLst>
                                          <p:attrName>style.visibility</p:attrName>
                                        </p:attrNameLst>
                                      </p:cBhvr>
                                      <p:to>
                                        <p:strVal val="visible"/>
                                      </p:to>
                                    </p:set>
                                    <p:anim calcmode="discrete" valueType="clr">
                                      <p:cBhvr override="childStyle">
                                        <p:cTn id="14" dur="80"/>
                                        <p:tgtEl>
                                          <p:spTgt spid="12493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24930">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24930">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1" nodeType="clickEffect">
                                  <p:stCondLst>
                                    <p:cond delay="0"/>
                                  </p:stCondLst>
                                  <p:iterate type="lt">
                                    <p:tmPct val="50000"/>
                                  </p:iterate>
                                  <p:childTnLst>
                                    <p:set>
                                      <p:cBhvr>
                                        <p:cTn id="20" dur="1" fill="hold">
                                          <p:stCondLst>
                                            <p:cond delay="0"/>
                                          </p:stCondLst>
                                        </p:cTn>
                                        <p:tgtEl>
                                          <p:spTgt spid="124930">
                                            <p:txEl>
                                              <p:pRg st="0" end="0"/>
                                            </p:txEl>
                                          </p:spTgt>
                                        </p:tgtEl>
                                        <p:attrNameLst>
                                          <p:attrName>style.visibility</p:attrName>
                                        </p:attrNameLst>
                                      </p:cBhvr>
                                      <p:to>
                                        <p:strVal val="visible"/>
                                      </p:to>
                                    </p:set>
                                    <p:anim calcmode="discrete" valueType="clr">
                                      <p:cBhvr override="childStyle">
                                        <p:cTn id="21" dur="80"/>
                                        <p:tgtEl>
                                          <p:spTgt spid="12493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24930">
                                            <p:txEl>
                                              <p:pRg st="0" end="0"/>
                                            </p:txEl>
                                          </p:spTgt>
                                        </p:tgtEl>
                                        <p:attrNameLst>
                                          <p:attrName>fillcolor</p:attrName>
                                        </p:attrNameLst>
                                      </p:cBhvr>
                                      <p:tavLst>
                                        <p:tav tm="0">
                                          <p:val>
                                            <p:clrVal>
                                              <a:schemeClr val="accent2"/>
                                            </p:clrVal>
                                          </p:val>
                                        </p:tav>
                                        <p:tav tm="50000">
                                          <p:val>
                                            <p:clrVal>
                                              <a:schemeClr val="hlink"/>
                                            </p:clrVal>
                                          </p:val>
                                        </p:tav>
                                      </p:tavLst>
                                    </p:anim>
                                    <p:set>
                                      <p:cBhvr>
                                        <p:cTn id="23" dur="80"/>
                                        <p:tgtEl>
                                          <p:spTgt spid="124930">
                                            <p:txEl>
                                              <p:pRg st="0" end="0"/>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1" nodeType="clickEffect">
                                  <p:stCondLst>
                                    <p:cond delay="0"/>
                                  </p:stCondLst>
                                  <p:iterate type="lt">
                                    <p:tmPct val="50000"/>
                                  </p:iterate>
                                  <p:childTnLst>
                                    <p:set>
                                      <p:cBhvr>
                                        <p:cTn id="27" dur="1" fill="hold">
                                          <p:stCondLst>
                                            <p:cond delay="0"/>
                                          </p:stCondLst>
                                        </p:cTn>
                                        <p:tgtEl>
                                          <p:spTgt spid="124930">
                                            <p:txEl>
                                              <p:pRg st="1" end="1"/>
                                            </p:txEl>
                                          </p:spTgt>
                                        </p:tgtEl>
                                        <p:attrNameLst>
                                          <p:attrName>style.visibility</p:attrName>
                                        </p:attrNameLst>
                                      </p:cBhvr>
                                      <p:to>
                                        <p:strVal val="visible"/>
                                      </p:to>
                                    </p:set>
                                    <p:anim calcmode="discrete" valueType="clr">
                                      <p:cBhvr override="childStyle">
                                        <p:cTn id="28" dur="80"/>
                                        <p:tgtEl>
                                          <p:spTgt spid="12493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24930">
                                            <p:txEl>
                                              <p:pRg st="1" end="1"/>
                                            </p:txEl>
                                          </p:spTgt>
                                        </p:tgtEl>
                                        <p:attrNameLst>
                                          <p:attrName>fillcolor</p:attrName>
                                        </p:attrNameLst>
                                      </p:cBhvr>
                                      <p:tavLst>
                                        <p:tav tm="0">
                                          <p:val>
                                            <p:clrVal>
                                              <a:schemeClr val="accent2"/>
                                            </p:clrVal>
                                          </p:val>
                                        </p:tav>
                                        <p:tav tm="50000">
                                          <p:val>
                                            <p:clrVal>
                                              <a:schemeClr val="hlink"/>
                                            </p:clrVal>
                                          </p:val>
                                        </p:tav>
                                      </p:tavLst>
                                    </p:anim>
                                    <p:set>
                                      <p:cBhvr>
                                        <p:cTn id="30" dur="80"/>
                                        <p:tgtEl>
                                          <p:spTgt spid="124930">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build="p"/>
      <p:bldP spid="124930" grpI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AutoShape 4"/>
          <p:cNvSpPr>
            <a:spLocks noChangeArrowheads="1"/>
          </p:cNvSpPr>
          <p:nvPr/>
        </p:nvSpPr>
        <p:spPr bwMode="auto">
          <a:xfrm>
            <a:off x="4355976" y="2420888"/>
            <a:ext cx="4572000" cy="3886200"/>
          </a:xfrm>
          <a:prstGeom prst="wedgeRectCallout">
            <a:avLst>
              <a:gd name="adj1" fmla="val -92793"/>
              <a:gd name="adj2" fmla="val -16986"/>
            </a:avLst>
          </a:prstGeom>
          <a:noFill/>
          <a:ln w="28575">
            <a:solidFill>
              <a:schemeClr val="accent2"/>
            </a:solidFill>
            <a:prstDash val="sysDot"/>
            <a:miter lim="800000"/>
            <a:headEnd/>
            <a:tailEnd/>
          </a:ln>
        </p:spPr>
        <p:txBody>
          <a:bodyPr anchor="ctr"/>
          <a:lstStyle/>
          <a:p>
            <a:pPr algn="ctr"/>
            <a:endParaRPr lang="zh-CN" altLang="en-US">
              <a:ea typeface="宋体" charset="-122"/>
            </a:endParaRPr>
          </a:p>
        </p:txBody>
      </p:sp>
      <p:grpSp>
        <p:nvGrpSpPr>
          <p:cNvPr id="10" name="组合 9"/>
          <p:cNvGrpSpPr/>
          <p:nvPr/>
        </p:nvGrpSpPr>
        <p:grpSpPr>
          <a:xfrm>
            <a:off x="611560" y="2420888"/>
            <a:ext cx="3276600" cy="3013303"/>
            <a:chOff x="611560" y="2420888"/>
            <a:chExt cx="3276600" cy="3013303"/>
          </a:xfrm>
        </p:grpSpPr>
        <p:pic>
          <p:nvPicPr>
            <p:cNvPr id="125954" name="Picture 2" descr="NO_3292"/>
            <p:cNvPicPr>
              <a:picLocks noChangeAspect="1" noChangeArrowheads="1"/>
            </p:cNvPicPr>
            <p:nvPr/>
          </p:nvPicPr>
          <p:blipFill>
            <a:blip r:embed="rId2" cstate="print"/>
            <a:srcRect/>
            <a:stretch>
              <a:fillRect/>
            </a:stretch>
          </p:blipFill>
          <p:spPr bwMode="auto">
            <a:xfrm>
              <a:off x="611560" y="2420888"/>
              <a:ext cx="3276600" cy="2671763"/>
            </a:xfrm>
            <a:prstGeom prst="rect">
              <a:avLst/>
            </a:prstGeom>
            <a:noFill/>
            <a:ln w="9525">
              <a:noFill/>
              <a:miter lim="800000"/>
              <a:headEnd/>
              <a:tailEnd/>
            </a:ln>
          </p:spPr>
        </p:pic>
        <p:sp>
          <p:nvSpPr>
            <p:cNvPr id="121862" name="Rectangle 6"/>
            <p:cNvSpPr>
              <a:spLocks noChangeArrowheads="1"/>
            </p:cNvSpPr>
            <p:nvPr/>
          </p:nvSpPr>
          <p:spPr bwMode="auto">
            <a:xfrm>
              <a:off x="1115616" y="5157192"/>
              <a:ext cx="1944216" cy="276999"/>
            </a:xfrm>
            <a:prstGeom prst="rect">
              <a:avLst/>
            </a:prstGeom>
            <a:noFill/>
            <a:ln w="9525">
              <a:noFill/>
              <a:miter lim="800000"/>
              <a:headEnd/>
              <a:tailEnd/>
            </a:ln>
          </p:spPr>
          <p:txBody>
            <a:bodyPr wrap="square">
              <a:spAutoFit/>
            </a:bodyPr>
            <a:lstStyle/>
            <a:p>
              <a:pPr algn="ctr"/>
              <a:r>
                <a:rPr lang="zh-CN" altLang="en-US" sz="1200" b="1" dirty="0">
                  <a:latin typeface="+mn-ea"/>
                </a:rPr>
                <a:t>毛泽东</a:t>
              </a:r>
              <a:r>
                <a:rPr lang="en-US" altLang="zh-CN" sz="1200" b="1" dirty="0">
                  <a:latin typeface="+mn-ea"/>
                </a:rPr>
                <a:t>(1893--1976)</a:t>
              </a:r>
              <a:r>
                <a:rPr lang="en-US" altLang="zh-CN" sz="1200" dirty="0">
                  <a:latin typeface="+mn-ea"/>
                </a:rPr>
                <a:t> </a:t>
              </a:r>
            </a:p>
          </p:txBody>
        </p:sp>
      </p:grpSp>
      <p:sp>
        <p:nvSpPr>
          <p:cNvPr id="121863" name="Rectangle 7"/>
          <p:cNvSpPr>
            <a:spLocks noChangeArrowheads="1"/>
          </p:cNvSpPr>
          <p:nvPr/>
        </p:nvSpPr>
        <p:spPr bwMode="auto">
          <a:xfrm>
            <a:off x="179512" y="1700808"/>
            <a:ext cx="8229600" cy="685800"/>
          </a:xfrm>
          <a:prstGeom prst="rect">
            <a:avLst/>
          </a:prstGeom>
          <a:noFill/>
          <a:ln w="9525">
            <a:noFill/>
            <a:miter lim="800000"/>
            <a:headEnd/>
            <a:tailEnd/>
          </a:ln>
        </p:spPr>
        <p:txBody>
          <a:bodyPr/>
          <a:lstStyle/>
          <a:p>
            <a:pPr>
              <a:buFontTx/>
              <a:buNone/>
            </a:pPr>
            <a:r>
              <a:rPr lang="zh-CN" altLang="en-US" sz="3600" b="1" dirty="0">
                <a:solidFill>
                  <a:schemeClr val="tx2"/>
                </a:solidFill>
                <a:latin typeface="华文新魏" pitchFamily="2" charset="-122"/>
                <a:ea typeface="华文新魏" pitchFamily="2" charset="-122"/>
              </a:rPr>
              <a:t>（一）反侵略战争的失败及其原因</a:t>
            </a:r>
          </a:p>
        </p:txBody>
      </p:sp>
      <p:sp>
        <p:nvSpPr>
          <p:cNvPr id="8" name="矩形 7"/>
          <p:cNvSpPr/>
          <p:nvPr/>
        </p:nvSpPr>
        <p:spPr>
          <a:xfrm>
            <a:off x="4355976" y="2852936"/>
            <a:ext cx="4572000" cy="2862322"/>
          </a:xfrm>
          <a:prstGeom prst="rect">
            <a:avLst/>
          </a:prstGeom>
        </p:spPr>
        <p:txBody>
          <a:bodyPr>
            <a:spAutoFit/>
          </a:bodyPr>
          <a:lstStyle/>
          <a:p>
            <a:pPr>
              <a:buFont typeface="Arial" pitchFamily="34" charset="0"/>
              <a:buNone/>
              <a:defRPr/>
            </a:pPr>
            <a:r>
              <a:rPr lang="zh-CN" altLang="en-US" b="1" dirty="0" smtClean="0">
                <a:solidFill>
                  <a:srgbClr val="000000"/>
                </a:solidFill>
                <a:latin typeface="华文新魏" pitchFamily="2" charset="-122"/>
                <a:ea typeface="华文新魏" pitchFamily="2" charset="-122"/>
              </a:rPr>
              <a:t> </a:t>
            </a:r>
            <a:r>
              <a:rPr lang="zh-CN" altLang="en-US" b="1" dirty="0" smtClean="0">
                <a:latin typeface="+mn-ea"/>
              </a:rPr>
              <a:t>我国从十九世纪四十年代起，到二十世纪四十年代中期，共计一百零五年的时间，全世界几乎一切大中小帝国主义国家都侵略过我国，都打过我们，除了最后一次，即抗日战争，由于国内外各种原因以日本帝国主义投降告终以外，没有一次战争不是以我国失败、签订丧权辱国条约而告终。其原因：一是</a:t>
            </a:r>
            <a:r>
              <a:rPr lang="zh-CN" altLang="en-US" b="1" dirty="0" smtClean="0">
                <a:solidFill>
                  <a:srgbClr val="C00000"/>
                </a:solidFill>
                <a:latin typeface="+mn-ea"/>
              </a:rPr>
              <a:t>社会制度腐败</a:t>
            </a:r>
            <a:r>
              <a:rPr lang="zh-CN" altLang="en-US" b="1" dirty="0" smtClean="0">
                <a:latin typeface="+mn-ea"/>
              </a:rPr>
              <a:t>，二是</a:t>
            </a:r>
            <a:r>
              <a:rPr lang="zh-CN" altLang="en-US" b="1" dirty="0" smtClean="0">
                <a:solidFill>
                  <a:srgbClr val="C00000"/>
                </a:solidFill>
                <a:latin typeface="+mn-ea"/>
              </a:rPr>
              <a:t>经济技术落后</a:t>
            </a:r>
            <a:r>
              <a:rPr lang="zh-CN" altLang="en-US" b="1" dirty="0" smtClean="0">
                <a:latin typeface="+mn-ea"/>
              </a:rPr>
              <a:t>。</a:t>
            </a:r>
          </a:p>
          <a:p>
            <a:pPr>
              <a:buFont typeface="Arial" pitchFamily="34" charset="0"/>
              <a:buNone/>
              <a:defRPr/>
            </a:pPr>
            <a:r>
              <a:rPr lang="zh-CN" altLang="en-US" b="1" dirty="0" smtClean="0">
                <a:solidFill>
                  <a:srgbClr val="CC0000"/>
                </a:solidFill>
                <a:latin typeface="楷体_GB2312" pitchFamily="49" charset="-122"/>
                <a:ea typeface="楷体_GB2312" pitchFamily="49" charset="-122"/>
              </a:rPr>
              <a:t>   </a:t>
            </a:r>
            <a:r>
              <a:rPr lang="en-US" altLang="zh-CN" b="1" dirty="0" smtClean="0">
                <a:latin typeface="+mn-ea"/>
              </a:rPr>
              <a:t>——《</a:t>
            </a:r>
            <a:r>
              <a:rPr lang="zh-CN" altLang="en-US" b="1" dirty="0" smtClean="0">
                <a:latin typeface="+mn-ea"/>
              </a:rPr>
              <a:t>毛泽东著作选读</a:t>
            </a:r>
            <a:r>
              <a:rPr lang="en-US" altLang="zh-CN" b="1" dirty="0" smtClean="0">
                <a:latin typeface="+mn-ea"/>
              </a:rPr>
              <a:t>》</a:t>
            </a:r>
            <a:r>
              <a:rPr lang="zh-CN" altLang="en-US" b="1" dirty="0" smtClean="0">
                <a:latin typeface="+mn-ea"/>
              </a:rPr>
              <a:t>下册，人民出版社</a:t>
            </a:r>
            <a:r>
              <a:rPr lang="en-US" altLang="zh-CN" b="1" dirty="0" smtClean="0">
                <a:latin typeface="+mn-ea"/>
              </a:rPr>
              <a:t>1986</a:t>
            </a:r>
            <a:r>
              <a:rPr lang="zh-CN" altLang="en-US" b="1" dirty="0" smtClean="0">
                <a:latin typeface="+mn-ea"/>
              </a:rPr>
              <a:t>年版，第</a:t>
            </a:r>
            <a:r>
              <a:rPr lang="en-US" altLang="zh-CN" b="1" dirty="0" smtClean="0">
                <a:latin typeface="+mn-ea"/>
              </a:rPr>
              <a:t>848</a:t>
            </a:r>
            <a:r>
              <a:rPr lang="zh-CN" altLang="en-US" b="1" dirty="0" smtClean="0">
                <a:latin typeface="+mn-ea"/>
              </a:rPr>
              <a:t>页。</a:t>
            </a:r>
            <a:endParaRPr lang="zh-CN" altLang="en-US" dirty="0">
              <a:latin typeface="+mn-ea"/>
            </a:endParaRPr>
          </a:p>
        </p:txBody>
      </p:sp>
      <p:sp>
        <p:nvSpPr>
          <p:cNvPr id="9" name="标题 1"/>
          <p:cNvSpPr txBox="1">
            <a:spLocks/>
          </p:cNvSpPr>
          <p:nvPr/>
        </p:nvSpPr>
        <p:spPr>
          <a:xfrm>
            <a:off x="251520" y="260648"/>
            <a:ext cx="8712968" cy="1143000"/>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2"/>
                </a:solidFill>
                <a:effectLst/>
                <a:uLnTx/>
                <a:uFillTx/>
                <a:latin typeface="+mj-lt"/>
                <a:ea typeface="+mj-ea"/>
                <a:cs typeface="+mj-cs"/>
              </a:rPr>
              <a:t>三、反侵略战争的失败与民族意识的觉醒</a:t>
            </a:r>
            <a:endParaRPr kumimoji="0" lang="zh-CN" altLang="en-US" sz="4400"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51520" y="2492897"/>
            <a:ext cx="2592288" cy="3486461"/>
            <a:chOff x="467544" y="2492896"/>
            <a:chExt cx="2736304" cy="3911140"/>
          </a:xfrm>
        </p:grpSpPr>
        <p:pic>
          <p:nvPicPr>
            <p:cNvPr id="7" name="Picture 2" descr="爱新觉罗·旻宁"/>
            <p:cNvPicPr>
              <a:picLocks noChangeAspect="1" noChangeArrowheads="1"/>
            </p:cNvPicPr>
            <p:nvPr/>
          </p:nvPicPr>
          <p:blipFill>
            <a:blip r:embed="rId2" cstate="print"/>
            <a:srcRect/>
            <a:stretch>
              <a:fillRect/>
            </a:stretch>
          </p:blipFill>
          <p:spPr bwMode="auto">
            <a:xfrm>
              <a:off x="467544" y="2492896"/>
              <a:ext cx="2736304" cy="3600400"/>
            </a:xfrm>
            <a:prstGeom prst="rect">
              <a:avLst/>
            </a:prstGeom>
            <a:noFill/>
          </p:spPr>
        </p:pic>
        <p:sp>
          <p:nvSpPr>
            <p:cNvPr id="8" name="矩形 7"/>
            <p:cNvSpPr/>
            <p:nvPr/>
          </p:nvSpPr>
          <p:spPr>
            <a:xfrm>
              <a:off x="971599" y="6093296"/>
              <a:ext cx="2004222" cy="310740"/>
            </a:xfrm>
            <a:prstGeom prst="rect">
              <a:avLst/>
            </a:prstGeom>
          </p:spPr>
          <p:txBody>
            <a:bodyPr wrap="square">
              <a:spAutoFit/>
            </a:bodyPr>
            <a:lstStyle/>
            <a:p>
              <a:r>
                <a:rPr lang="zh-CN" altLang="en-US" sz="1200" b="1" dirty="0" smtClean="0">
                  <a:solidFill>
                    <a:srgbClr val="002166"/>
                  </a:solidFill>
                </a:rPr>
                <a:t>道光帝（</a:t>
              </a:r>
              <a:r>
                <a:rPr lang="en-US" altLang="zh-CN" sz="1200" b="1" dirty="0" smtClean="0">
                  <a:solidFill>
                    <a:srgbClr val="002166"/>
                  </a:solidFill>
                </a:rPr>
                <a:t>1782--1850</a:t>
              </a:r>
              <a:r>
                <a:rPr lang="zh-CN" altLang="en-US" sz="1200" b="1" dirty="0" smtClean="0">
                  <a:solidFill>
                    <a:srgbClr val="002166"/>
                  </a:solidFill>
                </a:rPr>
                <a:t>）</a:t>
              </a:r>
              <a:r>
                <a:rPr lang="zh-CN" altLang="en-US" sz="1200" dirty="0" smtClean="0">
                  <a:solidFill>
                    <a:srgbClr val="002166"/>
                  </a:solidFill>
                </a:rPr>
                <a:t> </a:t>
              </a:r>
              <a:endParaRPr lang="zh-CN" altLang="en-US" sz="1200" dirty="0"/>
            </a:p>
          </p:txBody>
        </p:sp>
      </p:grpSp>
      <p:sp>
        <p:nvSpPr>
          <p:cNvPr id="11" name="云形标注 10"/>
          <p:cNvSpPr/>
          <p:nvPr/>
        </p:nvSpPr>
        <p:spPr>
          <a:xfrm>
            <a:off x="4427984" y="2780928"/>
            <a:ext cx="4248472" cy="3888432"/>
          </a:xfrm>
          <a:prstGeom prst="cloudCallout">
            <a:avLst>
              <a:gd name="adj1" fmla="val -106131"/>
              <a:gd name="adj2" fmla="val -359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2"/>
          <p:cNvSpPr>
            <a:spLocks noGrp="1" noChangeArrowheads="1"/>
          </p:cNvSpPr>
          <p:nvPr>
            <p:ph type="title"/>
          </p:nvPr>
        </p:nvSpPr>
        <p:spPr>
          <a:xfrm>
            <a:off x="251520" y="1556792"/>
            <a:ext cx="8640960" cy="792088"/>
          </a:xfrm>
          <a:solidFill>
            <a:schemeClr val="bg1"/>
          </a:solidFill>
        </p:spPr>
        <p:txBody>
          <a:bodyPr>
            <a:noAutofit/>
          </a:bodyPr>
          <a:lstStyle/>
          <a:p>
            <a:r>
              <a:rPr lang="zh-CN" altLang="en-US" sz="2400" b="1" dirty="0" smtClean="0"/>
              <a:t>（</a:t>
            </a:r>
            <a:r>
              <a:rPr lang="en-US" altLang="zh-CN" sz="2400" b="1" dirty="0" smtClean="0"/>
              <a:t>1</a:t>
            </a:r>
            <a:r>
              <a:rPr lang="zh-CN" altLang="en-US" sz="2400" b="1" dirty="0" smtClean="0"/>
              <a:t>）统治中国的清王朝，从皇帝到权贵，大多昏聩愚昧，不了解</a:t>
            </a:r>
            <a:r>
              <a:rPr lang="zh-CN" altLang="en-US" sz="2400" b="1" dirty="0" smtClean="0">
                <a:solidFill>
                  <a:schemeClr val="tx2">
                    <a:lumMod val="75000"/>
                  </a:schemeClr>
                </a:solidFill>
              </a:rPr>
              <a:t>世界大势，不懂得御敌之策。</a:t>
            </a:r>
            <a:endParaRPr lang="zh-CN" altLang="en-US" sz="2400" b="1" dirty="0" smtClean="0"/>
          </a:p>
        </p:txBody>
      </p:sp>
      <p:sp>
        <p:nvSpPr>
          <p:cNvPr id="5" name="Rectangle 4"/>
          <p:cNvSpPr>
            <a:spLocks noChangeArrowheads="1"/>
          </p:cNvSpPr>
          <p:nvPr/>
        </p:nvSpPr>
        <p:spPr bwMode="auto">
          <a:xfrm>
            <a:off x="251520" y="188640"/>
            <a:ext cx="8712968" cy="1008112"/>
          </a:xfrm>
          <a:prstGeom prst="rect">
            <a:avLst/>
          </a:prstGeom>
          <a:noFill/>
          <a:ln w="9525">
            <a:noFill/>
            <a:miter lim="800000"/>
            <a:headEnd/>
            <a:tailEnd/>
          </a:ln>
        </p:spPr>
        <p:txBody>
          <a:bodyPr/>
          <a:lstStyle/>
          <a:p>
            <a:pPr>
              <a:buFontTx/>
              <a:buNone/>
            </a:pPr>
            <a:r>
              <a:rPr lang="en-US" altLang="zh-CN" sz="4400" b="1" dirty="0">
                <a:solidFill>
                  <a:schemeClr val="tx2"/>
                </a:solidFill>
                <a:latin typeface="华文新魏" pitchFamily="2" charset="-122"/>
              </a:rPr>
              <a:t>1</a:t>
            </a:r>
            <a:r>
              <a:rPr lang="zh-CN" altLang="en-US" sz="4400" b="1" dirty="0">
                <a:solidFill>
                  <a:schemeClr val="tx2"/>
                </a:solidFill>
                <a:latin typeface="华文新魏" pitchFamily="2" charset="-122"/>
              </a:rPr>
              <a:t>、社会制度的</a:t>
            </a:r>
            <a:r>
              <a:rPr lang="zh-CN" altLang="en-US" sz="4400" b="1" dirty="0" smtClean="0">
                <a:solidFill>
                  <a:schemeClr val="tx2"/>
                </a:solidFill>
                <a:latin typeface="华文新魏" pitchFamily="2" charset="-122"/>
              </a:rPr>
              <a:t>腐败</a:t>
            </a:r>
            <a:endParaRPr lang="zh-CN" altLang="en-US" sz="4400" b="1" dirty="0">
              <a:solidFill>
                <a:schemeClr val="tx2"/>
              </a:solidFill>
              <a:latin typeface="华文新魏" pitchFamily="2" charset="-122"/>
            </a:endParaRPr>
          </a:p>
        </p:txBody>
      </p:sp>
      <p:sp>
        <p:nvSpPr>
          <p:cNvPr id="10" name="内容占位符 2"/>
          <p:cNvSpPr>
            <a:spLocks noGrp="1"/>
          </p:cNvSpPr>
          <p:nvPr>
            <p:ph sz="quarter" idx="1"/>
          </p:nvPr>
        </p:nvSpPr>
        <p:spPr>
          <a:xfrm>
            <a:off x="5004048" y="3573016"/>
            <a:ext cx="2952328" cy="2376264"/>
          </a:xfrm>
        </p:spPr>
        <p:txBody>
          <a:bodyPr>
            <a:normAutofit fontScale="85000" lnSpcReduction="10000"/>
          </a:bodyPr>
          <a:lstStyle/>
          <a:p>
            <a:r>
              <a:rPr lang="zh-CN" altLang="en-US" sz="1800" b="1" dirty="0" smtClean="0">
                <a:latin typeface="+mn-ea"/>
              </a:rPr>
              <a:t>究竟该国（英国）地方周围几许？所属国共有若干？其最为强大不受该国统治者共有若干？又</a:t>
            </a:r>
            <a:r>
              <a:rPr lang="en-US" altLang="zh-CN" sz="1800" b="1" dirty="0" smtClean="0">
                <a:latin typeface="+mn-ea"/>
              </a:rPr>
              <a:t>(</a:t>
            </a:r>
            <a:r>
              <a:rPr lang="zh-CN" altLang="en-US" sz="1800" b="1" dirty="0" smtClean="0">
                <a:latin typeface="+mn-ea"/>
              </a:rPr>
              <a:t>口英</a:t>
            </a:r>
            <a:r>
              <a:rPr lang="en-US" altLang="zh-CN" sz="1800" b="1" dirty="0" smtClean="0">
                <a:latin typeface="+mn-ea"/>
              </a:rPr>
              <a:t>)</a:t>
            </a:r>
            <a:r>
              <a:rPr lang="zh-CN" altLang="en-US" sz="1800" b="1" dirty="0" smtClean="0">
                <a:latin typeface="+mn-ea"/>
              </a:rPr>
              <a:t>咭唎至回疆各部有无旱路可通？平素有无往来？俄罗斯是否接壤？有无贸易相通？</a:t>
            </a:r>
            <a:endParaRPr lang="en-US" altLang="zh-CN" sz="1800" b="1" dirty="0" smtClean="0">
              <a:latin typeface="+mn-ea"/>
            </a:endParaRPr>
          </a:p>
          <a:p>
            <a:r>
              <a:rPr lang="en-US" altLang="zh-CN" sz="1800" b="1" dirty="0" smtClean="0">
                <a:latin typeface="+mn-ea"/>
              </a:rPr>
              <a:t> ----《</a:t>
            </a:r>
            <a:r>
              <a:rPr lang="zh-CN" altLang="en-US" sz="1800" b="1" dirty="0" smtClean="0">
                <a:latin typeface="+mn-ea"/>
              </a:rPr>
              <a:t>鸦片战争档案史料</a:t>
            </a:r>
            <a:r>
              <a:rPr lang="en-US" altLang="zh-CN" sz="1800" b="1" dirty="0" smtClean="0">
                <a:latin typeface="+mn-ea"/>
              </a:rPr>
              <a:t>》</a:t>
            </a:r>
            <a:r>
              <a:rPr lang="zh-CN" altLang="en-US" sz="1800" b="1" dirty="0" smtClean="0">
                <a:latin typeface="+mn-ea"/>
              </a:rPr>
              <a:t>第五册，天津古籍出版社</a:t>
            </a:r>
            <a:r>
              <a:rPr lang="en-US" altLang="zh-CN" sz="1800" b="1" dirty="0" smtClean="0">
                <a:latin typeface="+mn-ea"/>
              </a:rPr>
              <a:t>1992</a:t>
            </a:r>
            <a:r>
              <a:rPr lang="zh-CN" altLang="en-US" sz="1800" b="1" dirty="0" smtClean="0">
                <a:latin typeface="+mn-ea"/>
              </a:rPr>
              <a:t>年版，第</a:t>
            </a:r>
            <a:r>
              <a:rPr lang="en-US" altLang="zh-CN" sz="1800" b="1" dirty="0" smtClean="0">
                <a:latin typeface="+mn-ea"/>
              </a:rPr>
              <a:t>264</a:t>
            </a:r>
            <a:r>
              <a:rPr lang="zh-CN" altLang="en-US" sz="1800" b="1" dirty="0" smtClean="0">
                <a:latin typeface="+mn-ea"/>
              </a:rPr>
              <a:t>页</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sz="quarter" idx="1"/>
          </p:nvPr>
        </p:nvSpPr>
        <p:spPr>
          <a:xfrm>
            <a:off x="395536" y="2132856"/>
            <a:ext cx="8363272" cy="3598912"/>
          </a:xfrm>
        </p:spPr>
        <p:txBody>
          <a:bodyPr>
            <a:normAutofit fontScale="92500"/>
          </a:bodyPr>
          <a:lstStyle/>
          <a:p>
            <a:r>
              <a:rPr lang="zh-CN" altLang="en-US" sz="2200" b="1" dirty="0" smtClean="0">
                <a:latin typeface="+mn-ea"/>
              </a:rPr>
              <a:t>著奕经等详细询以</a:t>
            </a:r>
            <a:r>
              <a:rPr lang="en-US" altLang="zh-CN" sz="2200" b="1" dirty="0" smtClean="0">
                <a:latin typeface="+mn-ea"/>
              </a:rPr>
              <a:t>(</a:t>
            </a:r>
            <a:r>
              <a:rPr lang="zh-CN" altLang="en-US" sz="2200" b="1" dirty="0" smtClean="0">
                <a:latin typeface="+mn-ea"/>
              </a:rPr>
              <a:t>口英</a:t>
            </a:r>
            <a:r>
              <a:rPr lang="en-US" altLang="zh-CN" sz="2200" b="1" dirty="0" smtClean="0">
                <a:latin typeface="+mn-ea"/>
              </a:rPr>
              <a:t>)</a:t>
            </a:r>
            <a:r>
              <a:rPr lang="zh-CN" altLang="en-US" sz="2200" b="1" dirty="0" smtClean="0">
                <a:latin typeface="+mn-ea"/>
              </a:rPr>
              <a:t>咭唎距内地水程，据称有七万里，其至内地，所经过者几国？克食米尔距该国若干路程？是否有水路可通？该国向与</a:t>
            </a:r>
            <a:r>
              <a:rPr lang="en-US" altLang="zh-CN" sz="2200" b="1" dirty="0" smtClean="0">
                <a:latin typeface="+mn-ea"/>
              </a:rPr>
              <a:t>(</a:t>
            </a:r>
            <a:r>
              <a:rPr lang="zh-CN" altLang="en-US" sz="2200" b="1" dirty="0" smtClean="0">
                <a:latin typeface="+mn-ea"/>
              </a:rPr>
              <a:t>口英</a:t>
            </a:r>
            <a:r>
              <a:rPr lang="en-US" altLang="zh-CN" sz="2200" b="1" dirty="0" smtClean="0">
                <a:latin typeface="+mn-ea"/>
              </a:rPr>
              <a:t>)</a:t>
            </a:r>
            <a:r>
              <a:rPr lang="zh-CN" altLang="en-US" sz="2200" b="1" dirty="0" smtClean="0">
                <a:latin typeface="+mn-ea"/>
              </a:rPr>
              <a:t>咭唎有无往来？此次何以相从至浙？</a:t>
            </a:r>
          </a:p>
          <a:p>
            <a:r>
              <a:rPr lang="zh-CN" altLang="en-US" sz="2200" b="1" dirty="0" smtClean="0">
                <a:latin typeface="+mn-ea"/>
              </a:rPr>
              <a:t>其余来浙之</a:t>
            </a:r>
            <a:r>
              <a:rPr lang="en-US" altLang="zh-CN" sz="2200" b="1" dirty="0" smtClean="0">
                <a:latin typeface="+mn-ea"/>
              </a:rPr>
              <a:t>(</a:t>
            </a:r>
            <a:r>
              <a:rPr lang="zh-CN" altLang="en-US" sz="2200" b="1" dirty="0" smtClean="0">
                <a:latin typeface="+mn-ea"/>
              </a:rPr>
              <a:t>口英</a:t>
            </a:r>
            <a:r>
              <a:rPr lang="en-US" altLang="zh-CN" sz="2200" b="1" dirty="0" smtClean="0">
                <a:latin typeface="+mn-ea"/>
              </a:rPr>
              <a:t>)</a:t>
            </a:r>
            <a:r>
              <a:rPr lang="zh-CN" altLang="en-US" sz="2200" b="1" dirty="0" smtClean="0">
                <a:latin typeface="+mn-ea"/>
              </a:rPr>
              <a:t>咖唎、大小吕宋、双英（鹰）国夷众，系带兵头目私相号召，抑由该国王招之使来？是否被其裹胁，抑或许以重利？</a:t>
            </a:r>
          </a:p>
          <a:p>
            <a:r>
              <a:rPr lang="zh-CN" altLang="en-US" sz="2200" b="1" dirty="0" smtClean="0">
                <a:latin typeface="+mn-ea"/>
              </a:rPr>
              <a:t>该女主年甫二十二岁，何以推为一国之主？有无匹配？其夫何名何处人？在该国现居何职？</a:t>
            </a:r>
          </a:p>
          <a:p>
            <a:r>
              <a:rPr lang="en-US" altLang="zh-CN" sz="2200" b="1" dirty="0" smtClean="0">
                <a:latin typeface="+mn-ea"/>
              </a:rPr>
              <a:t>……</a:t>
            </a:r>
            <a:r>
              <a:rPr lang="zh-CN" altLang="en-US" sz="2200" b="1" dirty="0" smtClean="0">
                <a:latin typeface="+mn-ea"/>
              </a:rPr>
              <a:t>该国制造鸦片烟卖与中国，其意但欲图财，抑或另有诡谋？</a:t>
            </a:r>
            <a:endParaRPr lang="en-US" altLang="zh-CN" sz="2200" b="1" dirty="0" smtClean="0">
              <a:latin typeface="+mn-ea"/>
            </a:endParaRPr>
          </a:p>
          <a:p>
            <a:r>
              <a:rPr lang="en-US" altLang="zh-CN" b="1" dirty="0" smtClean="0">
                <a:latin typeface="+mn-ea"/>
              </a:rPr>
              <a:t>                       </a:t>
            </a:r>
            <a:r>
              <a:rPr lang="en-US" altLang="zh-CN" sz="1900" b="1" dirty="0" smtClean="0">
                <a:latin typeface="+mn-ea"/>
              </a:rPr>
              <a:t>----《</a:t>
            </a:r>
            <a:r>
              <a:rPr lang="zh-CN" altLang="en-US" sz="1900" b="1" dirty="0" smtClean="0">
                <a:latin typeface="+mn-ea"/>
              </a:rPr>
              <a:t>鸦片战争档案史料</a:t>
            </a:r>
            <a:r>
              <a:rPr lang="en-US" altLang="zh-CN" sz="1900" b="1" dirty="0" smtClean="0">
                <a:latin typeface="+mn-ea"/>
              </a:rPr>
              <a:t>》</a:t>
            </a:r>
            <a:r>
              <a:rPr lang="zh-CN" altLang="en-US" sz="1900" b="1" dirty="0" smtClean="0">
                <a:latin typeface="+mn-ea"/>
              </a:rPr>
              <a:t>第五册，天津古籍出版社</a:t>
            </a:r>
            <a:r>
              <a:rPr lang="en-US" altLang="zh-CN" sz="1900" b="1" dirty="0" smtClean="0">
                <a:latin typeface="+mn-ea"/>
              </a:rPr>
              <a:t>1992</a:t>
            </a:r>
            <a:r>
              <a:rPr lang="zh-CN" altLang="en-US" sz="1900" b="1" dirty="0" smtClean="0">
                <a:latin typeface="+mn-ea"/>
              </a:rPr>
              <a:t>年版，第</a:t>
            </a:r>
            <a:r>
              <a:rPr lang="en-US" altLang="zh-CN" sz="1900" b="1" dirty="0" smtClean="0">
                <a:latin typeface="+mn-ea"/>
              </a:rPr>
              <a:t>222</a:t>
            </a:r>
            <a:r>
              <a:rPr lang="zh-CN" altLang="en-US" sz="1900" b="1" dirty="0" smtClean="0">
                <a:latin typeface="+mn-ea"/>
              </a:rPr>
              <a:t>页。</a:t>
            </a:r>
          </a:p>
          <a:p>
            <a:endParaRPr lang="zh-CN" altLang="en-US" dirty="0"/>
          </a:p>
        </p:txBody>
      </p:sp>
      <p:grpSp>
        <p:nvGrpSpPr>
          <p:cNvPr id="5" name="Group 3"/>
          <p:cNvGrpSpPr>
            <a:grpSpLocks/>
          </p:cNvGrpSpPr>
          <p:nvPr/>
        </p:nvGrpSpPr>
        <p:grpSpPr bwMode="auto">
          <a:xfrm>
            <a:off x="467544" y="548680"/>
            <a:ext cx="1584176" cy="1296144"/>
            <a:chOff x="-301" y="192"/>
            <a:chExt cx="790" cy="1014"/>
          </a:xfrm>
        </p:grpSpPr>
        <p:pic>
          <p:nvPicPr>
            <p:cNvPr id="6" name="Picture 4" descr="练习1"/>
            <p:cNvPicPr>
              <a:picLocks noChangeAspect="1" noChangeArrowheads="1"/>
            </p:cNvPicPr>
            <p:nvPr/>
          </p:nvPicPr>
          <p:blipFill>
            <a:blip r:embed="rId2" cstate="print"/>
            <a:srcRect/>
            <a:stretch>
              <a:fillRect/>
            </a:stretch>
          </p:blipFill>
          <p:spPr bwMode="auto">
            <a:xfrm>
              <a:off x="-301" y="192"/>
              <a:ext cx="790" cy="1014"/>
            </a:xfrm>
            <a:prstGeom prst="rect">
              <a:avLst/>
            </a:prstGeom>
            <a:noFill/>
            <a:ln w="9525">
              <a:noFill/>
              <a:miter lim="800000"/>
              <a:headEnd/>
              <a:tailEnd/>
            </a:ln>
          </p:spPr>
        </p:pic>
        <p:sp>
          <p:nvSpPr>
            <p:cNvPr id="7" name="Rectangle 5" descr="信纸"/>
            <p:cNvSpPr>
              <a:spLocks noChangeArrowheads="1"/>
            </p:cNvSpPr>
            <p:nvPr/>
          </p:nvSpPr>
          <p:spPr bwMode="auto">
            <a:xfrm>
              <a:off x="-157" y="417"/>
              <a:ext cx="526" cy="410"/>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251521" y="188403"/>
            <a:ext cx="1728192" cy="1296381"/>
            <a:chOff x="251521" y="188403"/>
            <a:chExt cx="1728192" cy="1296381"/>
          </a:xfrm>
        </p:grpSpPr>
        <p:pic>
          <p:nvPicPr>
            <p:cNvPr id="4" name="Picture 5" descr="练习1"/>
            <p:cNvPicPr>
              <a:picLocks noChangeAspect="1" noChangeArrowheads="1"/>
            </p:cNvPicPr>
            <p:nvPr/>
          </p:nvPicPr>
          <p:blipFill>
            <a:blip r:embed="rId2" cstate="print"/>
            <a:srcRect/>
            <a:stretch>
              <a:fillRect/>
            </a:stretch>
          </p:blipFill>
          <p:spPr bwMode="auto">
            <a:xfrm>
              <a:off x="251521" y="188403"/>
              <a:ext cx="1728192" cy="1296381"/>
            </a:xfrm>
            <a:prstGeom prst="rect">
              <a:avLst/>
            </a:prstGeom>
            <a:noFill/>
            <a:ln w="9525">
              <a:noFill/>
              <a:miter lim="800000"/>
              <a:headEnd/>
              <a:tailEnd/>
            </a:ln>
          </p:spPr>
        </p:pic>
        <p:sp>
          <p:nvSpPr>
            <p:cNvPr id="5" name="Rectangle 6" descr="信纸"/>
            <p:cNvSpPr>
              <a:spLocks noChangeArrowheads="1"/>
            </p:cNvSpPr>
            <p:nvPr/>
          </p:nvSpPr>
          <p:spPr bwMode="auto">
            <a:xfrm>
              <a:off x="467544" y="414161"/>
              <a:ext cx="1296144" cy="523220"/>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800" b="1" dirty="0" smtClean="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sp>
        <p:nvSpPr>
          <p:cNvPr id="9" name="内容占位符 2"/>
          <p:cNvSpPr txBox="1">
            <a:spLocks/>
          </p:cNvSpPr>
          <p:nvPr/>
        </p:nvSpPr>
        <p:spPr>
          <a:xfrm>
            <a:off x="395536" y="1916832"/>
            <a:ext cx="8363272" cy="3528392"/>
          </a:xfrm>
          <a:prstGeom prst="rect">
            <a:avLst/>
          </a:prstGeom>
        </p:spPr>
        <p:txBody>
          <a:bodyPr vert="horz">
            <a:normAutofit/>
          </a:bodyPr>
          <a:lstStyle/>
          <a:p>
            <a:pPr marL="274320" indent="-274320">
              <a:spcBef>
                <a:spcPts val="580"/>
              </a:spcBef>
              <a:buClr>
                <a:schemeClr val="accent1"/>
              </a:buClr>
              <a:buSzPct val="85000"/>
              <a:buFont typeface="Wingdings 2"/>
              <a:buChar char=""/>
              <a:defRPr/>
            </a:pPr>
            <a:r>
              <a:rPr lang="zh-CN" altLang="en-US" sz="2400" b="1" dirty="0" smtClean="0">
                <a:latin typeface="+mn-ea"/>
              </a:rPr>
              <a:t>“该夷兵船笨重，吃水深至数丈， 只能取胜外洋，破浪乘风是其长技。惟不与之在洋接仗，其技即无所施。至口内则运棹不灵，一遇水浅沙胶，万难转动，是以货船进口，亦必以重资请土人导引，而兵船更不待言矣。”</a:t>
            </a:r>
            <a:endParaRPr lang="en-US" altLang="zh-CN" sz="2400" b="1" dirty="0" smtClean="0">
              <a:latin typeface="+mn-ea"/>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“且夷兵除枪炮之外，击刺步伐俱非所娴，而腿足裹缠，结束严密，屈伸皆所不便，若至岸上更无能为，是其强非不可制也。”</a:t>
            </a:r>
            <a:endParaRPr kumimoji="0" lang="en-US" altLang="zh-CN" sz="2400" b="1" i="0" u="none" strike="noStrike" kern="1200" cap="none" spc="0" normalizeH="0" baseline="0" noProof="0" dirty="0" smtClean="0">
              <a:ln>
                <a:noFill/>
              </a:ln>
              <a:solidFill>
                <a:schemeClr val="tx1"/>
              </a:solidFill>
              <a:effectLst/>
              <a:uLnTx/>
              <a:uFillTx/>
              <a:latin typeface="+mn-ea"/>
              <a:ea typeface="+mn-ea"/>
              <a:cs typeface="+mn-cs"/>
            </a:endParaRPr>
          </a:p>
          <a:p>
            <a:pPr marL="274320" lvl="0" indent="-274320">
              <a:spcBef>
                <a:spcPts val="580"/>
              </a:spcBef>
              <a:buClr>
                <a:schemeClr val="accent1"/>
              </a:buClr>
              <a:buSzPct val="85000"/>
              <a:buFont typeface="Wingdings 2"/>
              <a:buChar char=""/>
            </a:pPr>
            <a:r>
              <a:rPr kumimoji="0" lang="en-US" altLang="zh-CN" sz="2000" b="1"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000" b="1" i="0" u="none" strike="noStrike" kern="1200" cap="none" spc="0" normalizeH="0" baseline="0" noProof="0" dirty="0" smtClean="0">
                <a:ln>
                  <a:noFill/>
                </a:ln>
                <a:solidFill>
                  <a:schemeClr val="tx1"/>
                </a:solidFill>
                <a:effectLst/>
                <a:uLnTx/>
                <a:uFillTx/>
                <a:latin typeface="+mn-ea"/>
                <a:ea typeface="+mn-ea"/>
                <a:cs typeface="+mn-cs"/>
              </a:rPr>
              <a:t>林则徐：</a:t>
            </a:r>
            <a:r>
              <a:rPr kumimoji="0" lang="en-US" altLang="zh-CN" sz="2000" b="1" i="0" u="none" strike="noStrike" kern="1200" cap="none" spc="0" normalizeH="0" baseline="0" noProof="0" dirty="0" smtClean="0">
                <a:ln>
                  <a:noFill/>
                </a:ln>
                <a:solidFill>
                  <a:schemeClr val="tx1"/>
                </a:solidFill>
                <a:effectLst/>
                <a:uLnTx/>
                <a:uFillTx/>
                <a:latin typeface="+mn-ea"/>
                <a:ea typeface="+mn-ea"/>
                <a:cs typeface="+mn-cs"/>
              </a:rPr>
              <a:t>《</a:t>
            </a:r>
            <a:r>
              <a:rPr kumimoji="0" lang="zh-CN" altLang="en-US" sz="2000" b="1" i="0" u="none" strike="noStrike" kern="1200" cap="none" spc="0" normalizeH="0" baseline="0" noProof="0" dirty="0" smtClean="0">
                <a:ln>
                  <a:noFill/>
                </a:ln>
                <a:solidFill>
                  <a:schemeClr val="tx1"/>
                </a:solidFill>
                <a:effectLst/>
                <a:uLnTx/>
                <a:uFillTx/>
                <a:latin typeface="+mn-ea"/>
                <a:ea typeface="+mn-ea"/>
                <a:cs typeface="+mn-cs"/>
              </a:rPr>
              <a:t>请严谕将英船新到烟土查明全缴片</a:t>
            </a:r>
            <a:r>
              <a:rPr kumimoji="0" lang="en-US" altLang="zh-CN" sz="2000" b="1" i="0" u="none" strike="noStrike" kern="1200" cap="none" spc="0" normalizeH="0" baseline="0" noProof="0" dirty="0" smtClean="0">
                <a:ln>
                  <a:noFill/>
                </a:ln>
                <a:solidFill>
                  <a:schemeClr val="tx1"/>
                </a:solidFill>
                <a:effectLst/>
                <a:uLnTx/>
                <a:uFillTx/>
                <a:latin typeface="+mn-ea"/>
                <a:ea typeface="+mn-ea"/>
                <a:cs typeface="+mn-cs"/>
              </a:rPr>
              <a:t>》</a:t>
            </a:r>
            <a:r>
              <a:rPr kumimoji="0" lang="zh-CN" altLang="en-US" sz="2000" b="1" i="0" u="none" strike="noStrike" kern="1200" cap="none" spc="0" normalizeH="0" baseline="0" noProof="0" dirty="0" smtClean="0">
                <a:ln>
                  <a:noFill/>
                </a:ln>
                <a:solidFill>
                  <a:schemeClr val="tx1"/>
                </a:solidFill>
                <a:effectLst/>
                <a:uLnTx/>
                <a:uFillTx/>
                <a:latin typeface="+mn-ea"/>
                <a:ea typeface="+mn-ea"/>
                <a:cs typeface="+mn-cs"/>
              </a:rPr>
              <a:t>，</a:t>
            </a:r>
            <a:r>
              <a:rPr kumimoji="0" lang="en-US" altLang="zh-CN" sz="2000" b="1" i="0" u="none" strike="noStrike" kern="1200" cap="none" spc="0" normalizeH="0" baseline="0" noProof="0" dirty="0" smtClean="0">
                <a:ln>
                  <a:noFill/>
                </a:ln>
                <a:solidFill>
                  <a:schemeClr val="tx1"/>
                </a:solidFill>
                <a:effectLst/>
                <a:uLnTx/>
                <a:uFillTx/>
                <a:latin typeface="+mn-ea"/>
                <a:ea typeface="+mn-ea"/>
                <a:cs typeface="+mn-cs"/>
              </a:rPr>
              <a:t>《</a:t>
            </a:r>
            <a:r>
              <a:rPr kumimoji="0" lang="zh-CN" altLang="en-US" sz="2000" b="1" i="0" u="none" strike="noStrike" kern="1200" cap="none" spc="0" normalizeH="0" baseline="0" noProof="0" dirty="0" smtClean="0">
                <a:ln>
                  <a:noFill/>
                </a:ln>
                <a:solidFill>
                  <a:schemeClr val="tx1"/>
                </a:solidFill>
                <a:effectLst/>
                <a:uLnTx/>
                <a:uFillTx/>
                <a:latin typeface="+mn-ea"/>
                <a:ea typeface="+mn-ea"/>
                <a:cs typeface="+mn-cs"/>
              </a:rPr>
              <a:t>林则徐全集</a:t>
            </a:r>
            <a:r>
              <a:rPr kumimoji="0" lang="en-US" altLang="zh-CN" sz="2000" b="1" i="0" u="none" strike="noStrike" kern="1200" cap="none" spc="0" normalizeH="0" baseline="0" noProof="0" dirty="0" smtClean="0">
                <a:ln>
                  <a:noFill/>
                </a:ln>
                <a:solidFill>
                  <a:schemeClr val="tx1"/>
                </a:solidFill>
                <a:effectLst/>
                <a:uLnTx/>
                <a:uFillTx/>
                <a:latin typeface="+mn-ea"/>
                <a:ea typeface="+mn-ea"/>
                <a:cs typeface="+mn-cs"/>
              </a:rPr>
              <a:t>》</a:t>
            </a:r>
            <a:r>
              <a:rPr kumimoji="0" lang="zh-CN" altLang="en-US" sz="2000" b="1" i="0" u="none" strike="noStrike" kern="1200" cap="none" spc="0" normalizeH="0" baseline="0" noProof="0" dirty="0" smtClean="0">
                <a:ln>
                  <a:noFill/>
                </a:ln>
                <a:solidFill>
                  <a:schemeClr val="tx1"/>
                </a:solidFill>
                <a:effectLst/>
                <a:uLnTx/>
                <a:uFillTx/>
                <a:latin typeface="+mn-ea"/>
                <a:ea typeface="+mn-ea"/>
                <a:cs typeface="+mn-cs"/>
              </a:rPr>
              <a:t>（第三册奏折），海峡文艺出版社</a:t>
            </a:r>
            <a:r>
              <a:rPr kumimoji="0" lang="en-US" altLang="zh-CN" sz="2000" b="1" i="0" u="none" strike="noStrike" kern="1200" cap="none" spc="0" normalizeH="0" baseline="0" noProof="0" dirty="0" smtClean="0">
                <a:ln>
                  <a:noFill/>
                </a:ln>
                <a:solidFill>
                  <a:schemeClr val="tx1"/>
                </a:solidFill>
                <a:effectLst/>
                <a:uLnTx/>
                <a:uFillTx/>
                <a:latin typeface="+mn-ea"/>
                <a:ea typeface="+mn-ea"/>
                <a:cs typeface="+mn-cs"/>
              </a:rPr>
              <a:t>2002</a:t>
            </a:r>
            <a:r>
              <a:rPr kumimoji="0" lang="zh-CN" altLang="en-US" sz="2000" b="1" i="0" u="none" strike="noStrike" kern="1200" cap="none" spc="0" normalizeH="0" baseline="0" noProof="0" dirty="0" smtClean="0">
                <a:ln>
                  <a:noFill/>
                </a:ln>
                <a:solidFill>
                  <a:schemeClr val="tx1"/>
                </a:solidFill>
                <a:effectLst/>
                <a:uLnTx/>
                <a:uFillTx/>
                <a:latin typeface="+mn-ea"/>
                <a:ea typeface="+mn-ea"/>
                <a:cs typeface="+mn-cs"/>
              </a:rPr>
              <a:t>年版，第</a:t>
            </a:r>
            <a:r>
              <a:rPr kumimoji="0" lang="en-US" altLang="zh-CN" sz="2000" b="1" i="0" u="none" strike="noStrike" kern="1200" cap="none" spc="0" normalizeH="0" baseline="0" noProof="0" dirty="0" smtClean="0">
                <a:ln>
                  <a:noFill/>
                </a:ln>
                <a:solidFill>
                  <a:schemeClr val="tx1"/>
                </a:solidFill>
                <a:effectLst/>
                <a:uLnTx/>
                <a:uFillTx/>
                <a:latin typeface="+mn-ea"/>
                <a:ea typeface="+mn-ea"/>
                <a:cs typeface="+mn-cs"/>
              </a:rPr>
              <a:t>186</a:t>
            </a:r>
            <a:r>
              <a:rPr kumimoji="0" lang="zh-CN" altLang="en-US" sz="2000" b="1" i="0" u="none" strike="noStrike" kern="1200" cap="none" spc="0" normalizeH="0" baseline="0" noProof="0" dirty="0" smtClean="0">
                <a:ln>
                  <a:noFill/>
                </a:ln>
                <a:solidFill>
                  <a:schemeClr val="tx1"/>
                </a:solidFill>
                <a:effectLst/>
                <a:uLnTx/>
                <a:uFillTx/>
                <a:latin typeface="+mn-ea"/>
                <a:ea typeface="+mn-ea"/>
                <a:cs typeface="+mn-cs"/>
              </a:rPr>
              <a:t>页</a:t>
            </a:r>
            <a:endParaRPr kumimoji="0" lang="zh-CN" altLang="en-US" sz="20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sz="quarter" idx="1"/>
          </p:nvPr>
        </p:nvSpPr>
        <p:spPr>
          <a:xfrm>
            <a:off x="251520" y="2276872"/>
            <a:ext cx="8511480" cy="3184376"/>
          </a:xfrm>
        </p:spPr>
        <p:txBody>
          <a:bodyPr>
            <a:normAutofit fontScale="92500" lnSpcReduction="10000"/>
          </a:bodyPr>
          <a:lstStyle/>
          <a:p>
            <a:r>
              <a:rPr lang="en-US" altLang="zh-CN" b="1" dirty="0" smtClean="0">
                <a:latin typeface="华文新魏" pitchFamily="2" charset="-122"/>
                <a:ea typeface="华文新魏" pitchFamily="2" charset="-122"/>
              </a:rPr>
              <a:t>1841</a:t>
            </a:r>
            <a:r>
              <a:rPr lang="zh-CN" altLang="en-US" b="1" dirty="0" smtClean="0">
                <a:latin typeface="华文新魏" pitchFamily="2" charset="-122"/>
                <a:ea typeface="华文新魏" pitchFamily="2" charset="-122"/>
              </a:rPr>
              <a:t>年正月，</a:t>
            </a:r>
            <a:r>
              <a:rPr lang="zh-CN" altLang="en-US" b="1" dirty="0" smtClean="0">
                <a:latin typeface="华文新魏" pitchFamily="2" charset="-122"/>
                <a:ea typeface="华文新魏" pitchFamily="2" charset="-122"/>
                <a:hlinkClick r:id="rId2"/>
              </a:rPr>
              <a:t>道光</a:t>
            </a:r>
            <a:r>
              <a:rPr lang="zh-CN" altLang="en-US" b="1" dirty="0" smtClean="0">
                <a:latin typeface="华文新魏" pitchFamily="2" charset="-122"/>
                <a:ea typeface="华文新魏" pitchFamily="2" charset="-122"/>
              </a:rPr>
              <a:t>帝下诏对英宣战，命杨芳和</a:t>
            </a:r>
            <a:r>
              <a:rPr lang="zh-CN" altLang="en-US" b="1" dirty="0" smtClean="0">
                <a:latin typeface="华文新魏" pitchFamily="2" charset="-122"/>
                <a:ea typeface="华文新魏" pitchFamily="2" charset="-122"/>
                <a:hlinkClick r:id="rId3"/>
              </a:rPr>
              <a:t>户部尚书</a:t>
            </a:r>
            <a:r>
              <a:rPr lang="zh-CN" altLang="en-US" b="1" dirty="0" smtClean="0">
                <a:latin typeface="华文新魏" pitchFamily="2" charset="-122"/>
                <a:ea typeface="华文新魏" pitchFamily="2" charset="-122"/>
                <a:hlinkClick r:id="rId4"/>
              </a:rPr>
              <a:t>隆文</a:t>
            </a:r>
            <a:r>
              <a:rPr lang="zh-CN" altLang="en-US" b="1" dirty="0" smtClean="0">
                <a:latin typeface="华文新魏" pitchFamily="2" charset="-122"/>
                <a:ea typeface="华文新魏" pitchFamily="2" charset="-122"/>
              </a:rPr>
              <a:t>为</a:t>
            </a:r>
            <a:r>
              <a:rPr lang="zh-CN" altLang="en-US" b="1" dirty="0" smtClean="0">
                <a:latin typeface="华文新魏" pitchFamily="2" charset="-122"/>
                <a:ea typeface="华文新魏" pitchFamily="2" charset="-122"/>
                <a:hlinkClick r:id="rId5"/>
              </a:rPr>
              <a:t>参赞大臣</a:t>
            </a:r>
            <a:r>
              <a:rPr lang="zh-CN" altLang="en-US" b="1" dirty="0" smtClean="0">
                <a:latin typeface="华文新魏" pitchFamily="2" charset="-122"/>
                <a:ea typeface="华文新魏" pitchFamily="2" charset="-122"/>
              </a:rPr>
              <a:t>，调兵开赴广州，抗击英军。杨认为英舰在波涛汹涌的海洋中行走如飞，且能用大炮击中目标，其中必有“邪术”，决定用污秽之物，“以邪治邪”。传令保甲收集妇女尿盆，放在木筏上，让载着尿盆的木筏冲着敌舰方向，结果招致清军惨败。</a:t>
            </a:r>
            <a:endParaRPr lang="en-US" altLang="zh-CN" b="1" dirty="0" smtClean="0">
              <a:latin typeface="华文新魏" pitchFamily="2" charset="-122"/>
              <a:ea typeface="华文新魏" pitchFamily="2" charset="-122"/>
            </a:endParaRPr>
          </a:p>
          <a:p>
            <a:r>
              <a:rPr lang="zh-CN" altLang="en-US" b="1" dirty="0" smtClean="0">
                <a:latin typeface="华文新魏" pitchFamily="2" charset="-122"/>
                <a:ea typeface="华文新魏" pitchFamily="2" charset="-122"/>
              </a:rPr>
              <a:t>“杨枝无力爱南风，参赞如何用此功，粪桶尚言施妙计，秽声传遍粤城中。芳名果勇愧封侯，捏奏欺君竟不羞。试看凤凰冈上战，一声炮响走回头。”</a:t>
            </a:r>
          </a:p>
          <a:p>
            <a:pPr eaLnBrk="1" hangingPunct="1"/>
            <a:endParaRPr lang="zh-CN" altLang="en-US" sz="2600" dirty="0" smtClean="0"/>
          </a:p>
        </p:txBody>
      </p:sp>
      <p:grpSp>
        <p:nvGrpSpPr>
          <p:cNvPr id="2" name="Group 4"/>
          <p:cNvGrpSpPr>
            <a:grpSpLocks/>
          </p:cNvGrpSpPr>
          <p:nvPr/>
        </p:nvGrpSpPr>
        <p:grpSpPr bwMode="auto">
          <a:xfrm>
            <a:off x="322773" y="332457"/>
            <a:ext cx="1800955" cy="1224335"/>
            <a:chOff x="-99" y="143"/>
            <a:chExt cx="1024" cy="1315"/>
          </a:xfrm>
        </p:grpSpPr>
        <p:pic>
          <p:nvPicPr>
            <p:cNvPr id="124934" name="Picture 5" descr="练习1"/>
            <p:cNvPicPr>
              <a:picLocks noChangeAspect="1" noChangeArrowheads="1"/>
            </p:cNvPicPr>
            <p:nvPr/>
          </p:nvPicPr>
          <p:blipFill>
            <a:blip r:embed="rId6" cstate="print"/>
            <a:srcRect/>
            <a:stretch>
              <a:fillRect/>
            </a:stretch>
          </p:blipFill>
          <p:spPr bwMode="auto">
            <a:xfrm>
              <a:off x="-99" y="143"/>
              <a:ext cx="1024" cy="1315"/>
            </a:xfrm>
            <a:prstGeom prst="rect">
              <a:avLst/>
            </a:prstGeom>
            <a:noFill/>
            <a:ln w="9525">
              <a:noFill/>
              <a:miter lim="800000"/>
              <a:headEnd/>
              <a:tailEnd/>
            </a:ln>
          </p:spPr>
        </p:pic>
        <p:sp>
          <p:nvSpPr>
            <p:cNvPr id="129030" name="Rectangle 6" descr="信纸"/>
            <p:cNvSpPr>
              <a:spLocks noChangeArrowheads="1"/>
            </p:cNvSpPr>
            <p:nvPr/>
          </p:nvSpPr>
          <p:spPr bwMode="auto">
            <a:xfrm>
              <a:off x="37" y="372"/>
              <a:ext cx="643" cy="434"/>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800" b="1" dirty="0" smtClean="0">
                  <a:solidFill>
                    <a:srgbClr val="800000"/>
                  </a:solidFill>
                  <a:latin typeface="华文新魏" pitchFamily="2" charset="-122"/>
                  <a:ea typeface="华文新魏" pitchFamily="2" charset="-122"/>
                </a:rPr>
                <a:t>案例</a:t>
              </a:r>
              <a:endParaRPr lang="zh-CN" altLang="en-US" sz="2800" b="1" dirty="0">
                <a:solidFill>
                  <a:srgbClr val="800000"/>
                </a:solidFill>
                <a:latin typeface="华文新魏" pitchFamily="2" charset="-122"/>
                <a:ea typeface="华文新魏" pitchFamily="2"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23528" y="231775"/>
            <a:ext cx="8136904" cy="1108993"/>
          </a:xfrm>
        </p:spPr>
        <p:txBody>
          <a:bodyPr/>
          <a:lstStyle/>
          <a:p>
            <a:pPr eaLnBrk="1" hangingPunct="1"/>
            <a:r>
              <a:rPr lang="zh-CN" altLang="en-US" sz="4400" b="1" dirty="0" smtClean="0">
                <a:solidFill>
                  <a:schemeClr val="tx1"/>
                </a:solidFill>
                <a:latin typeface="华文新魏" pitchFamily="2" charset="-122"/>
                <a:ea typeface="华文新魏" pitchFamily="2" charset="-122"/>
                <a:sym typeface="Arial" charset="0"/>
              </a:rPr>
              <a:t>②海兰泡惨案和</a:t>
            </a:r>
            <a:r>
              <a:rPr lang="zh-CN" altLang="en-US" sz="4400" b="1" dirty="0" smtClean="0">
                <a:solidFill>
                  <a:schemeClr val="tx1"/>
                </a:solidFill>
                <a:latin typeface="华文新魏" pitchFamily="2" charset="-122"/>
                <a:ea typeface="华文新魏" pitchFamily="2" charset="-122"/>
              </a:rPr>
              <a:t>江东64屯惨案</a:t>
            </a:r>
            <a:r>
              <a:rPr lang="zh-CN" altLang="en-US" sz="4400" dirty="0" smtClean="0">
                <a:solidFill>
                  <a:schemeClr val="tx1"/>
                </a:solidFill>
              </a:rPr>
              <a:t> </a:t>
            </a:r>
          </a:p>
        </p:txBody>
      </p:sp>
      <p:sp>
        <p:nvSpPr>
          <p:cNvPr id="22534" name="Rectangle 10"/>
          <p:cNvSpPr>
            <a:spLocks noGrp="1" noChangeArrowheads="1"/>
          </p:cNvSpPr>
          <p:nvPr>
            <p:ph sz="quarter" idx="1"/>
          </p:nvPr>
        </p:nvSpPr>
        <p:spPr>
          <a:xfrm>
            <a:off x="323528" y="1772816"/>
            <a:ext cx="5328592" cy="1152128"/>
          </a:xfrm>
        </p:spPr>
        <p:txBody>
          <a:bodyPr>
            <a:normAutofit fontScale="92500" lnSpcReduction="10000"/>
          </a:bodyPr>
          <a:lstStyle/>
          <a:p>
            <a:pPr eaLnBrk="1" hangingPunct="1"/>
            <a:r>
              <a:rPr lang="zh-CN" altLang="en-US" b="1" dirty="0" smtClean="0">
                <a:solidFill>
                  <a:schemeClr val="tx2"/>
                </a:solidFill>
                <a:latin typeface="华文新魏" pitchFamily="2" charset="-122"/>
                <a:ea typeface="华文新魏" pitchFamily="2" charset="-122"/>
              </a:rPr>
              <a:t>1900年7月，俄国入侵中国东北时，先后制造了海兰泡惨案和江东六十四屯惨案。</a:t>
            </a:r>
          </a:p>
        </p:txBody>
      </p:sp>
      <p:grpSp>
        <p:nvGrpSpPr>
          <p:cNvPr id="2" name="Group 3"/>
          <p:cNvGrpSpPr>
            <a:grpSpLocks/>
          </p:cNvGrpSpPr>
          <p:nvPr/>
        </p:nvGrpSpPr>
        <p:grpSpPr bwMode="auto">
          <a:xfrm>
            <a:off x="395536" y="3068960"/>
            <a:ext cx="4968552" cy="3304049"/>
            <a:chOff x="0" y="0"/>
            <a:chExt cx="3936" cy="2797"/>
          </a:xfrm>
        </p:grpSpPr>
        <p:grpSp>
          <p:nvGrpSpPr>
            <p:cNvPr id="3" name="Group 4"/>
            <p:cNvGrpSpPr>
              <a:grpSpLocks/>
            </p:cNvGrpSpPr>
            <p:nvPr/>
          </p:nvGrpSpPr>
          <p:grpSpPr bwMode="auto">
            <a:xfrm>
              <a:off x="0" y="0"/>
              <a:ext cx="3936" cy="2434"/>
              <a:chOff x="0" y="0"/>
              <a:chExt cx="3936" cy="2434"/>
            </a:xfrm>
          </p:grpSpPr>
          <p:sp>
            <p:nvSpPr>
              <p:cNvPr id="18437" name="Rectangle 5"/>
              <p:cNvSpPr>
                <a:spLocks noChangeArrowheads="1"/>
              </p:cNvSpPr>
              <p:nvPr/>
            </p:nvSpPr>
            <p:spPr bwMode="auto">
              <a:xfrm>
                <a:off x="0" y="0"/>
                <a:ext cx="3936" cy="2433"/>
              </a:xfrm>
              <a:prstGeom prst="rect">
                <a:avLst/>
              </a:prstGeom>
              <a:gradFill rotWithShape="0">
                <a:gsLst>
                  <a:gs pos="0">
                    <a:srgbClr val="FF9999"/>
                  </a:gs>
                  <a:gs pos="50000">
                    <a:srgbClr val="FFC1C1"/>
                  </a:gs>
                  <a:gs pos="100000">
                    <a:srgbClr val="FF9999"/>
                  </a:gs>
                </a:gsLst>
                <a:lin ang="2700000" scaled="1"/>
              </a:gradFill>
              <a:ln w="9525">
                <a:noFill/>
                <a:miter lim="800000"/>
                <a:headEnd/>
                <a:tailEnd/>
              </a:ln>
              <a:effectLst>
                <a:outerShdw dist="35921" dir="2700000" algn="ctr" rotWithShape="0">
                  <a:schemeClr val="tx1"/>
                </a:outerShdw>
              </a:effectLst>
            </p:spPr>
            <p:txBody>
              <a:bodyPr wrap="none" anchor="ctr"/>
              <a:lstStyle/>
              <a:p>
                <a:pPr>
                  <a:buFont typeface="Arial" pitchFamily="34" charset="0"/>
                  <a:buNone/>
                  <a:defRPr/>
                </a:pPr>
                <a:endParaRPr lang="zh-CN" altLang="en-US">
                  <a:latin typeface="Arial" pitchFamily="34" charset="0"/>
                </a:endParaRPr>
              </a:p>
            </p:txBody>
          </p:sp>
          <p:pic>
            <p:nvPicPr>
              <p:cNvPr id="22539" name="Picture 6" descr="杀义和团2"/>
              <p:cNvPicPr>
                <a:picLocks noChangeAspect="1" noChangeArrowheads="1"/>
              </p:cNvPicPr>
              <p:nvPr/>
            </p:nvPicPr>
            <p:blipFill>
              <a:blip r:embed="rId2" cstate="print">
                <a:lum bright="18000" contrast="18000"/>
              </a:blip>
              <a:srcRect/>
              <a:stretch>
                <a:fillRect/>
              </a:stretch>
            </p:blipFill>
            <p:spPr bwMode="auto">
              <a:xfrm>
                <a:off x="62" y="72"/>
                <a:ext cx="3813" cy="2307"/>
              </a:xfrm>
              <a:prstGeom prst="rect">
                <a:avLst/>
              </a:prstGeom>
              <a:noFill/>
              <a:ln w="9525">
                <a:noFill/>
                <a:miter lim="800000"/>
                <a:headEnd/>
                <a:tailEnd/>
              </a:ln>
            </p:spPr>
          </p:pic>
        </p:grpSp>
        <p:sp>
          <p:nvSpPr>
            <p:cNvPr id="22537" name="Text Box 7"/>
            <p:cNvSpPr txBox="1">
              <a:spLocks noChangeArrowheads="1"/>
            </p:cNvSpPr>
            <p:nvPr/>
          </p:nvSpPr>
          <p:spPr bwMode="auto">
            <a:xfrm>
              <a:off x="916" y="2484"/>
              <a:ext cx="2158" cy="313"/>
            </a:xfrm>
            <a:prstGeom prst="rect">
              <a:avLst/>
            </a:prstGeom>
            <a:noFill/>
            <a:ln w="9525">
              <a:noFill/>
              <a:miter lim="800000"/>
              <a:headEnd/>
              <a:tailEnd/>
            </a:ln>
          </p:spPr>
          <p:txBody>
            <a:bodyPr wrap="none" anchor="ctr">
              <a:spAutoFit/>
            </a:bodyPr>
            <a:lstStyle/>
            <a:p>
              <a:pPr algn="ctr">
                <a:spcBef>
                  <a:spcPct val="50000"/>
                </a:spcBef>
              </a:pPr>
              <a:r>
                <a:rPr lang="zh-CN" altLang="en-US" b="1" dirty="0">
                  <a:latin typeface="华文新魏" pitchFamily="2" charset="-122"/>
                  <a:ea typeface="华文新魏" pitchFamily="2" charset="-122"/>
                </a:rPr>
                <a:t>俄军正在砍杀中国老百姓</a:t>
              </a:r>
            </a:p>
          </p:txBody>
        </p:sp>
      </p:grpSp>
      <p:pic>
        <p:nvPicPr>
          <p:cNvPr id="22532" name="Picture 8" descr="20056619295011900"/>
          <p:cNvPicPr>
            <a:picLocks noChangeAspect="1" noChangeArrowheads="1"/>
          </p:cNvPicPr>
          <p:nvPr/>
        </p:nvPicPr>
        <p:blipFill>
          <a:blip r:embed="rId3" cstate="print"/>
          <a:srcRect/>
          <a:stretch>
            <a:fillRect/>
          </a:stretch>
        </p:blipFill>
        <p:spPr bwMode="auto">
          <a:xfrm>
            <a:off x="5724128" y="1844824"/>
            <a:ext cx="2998788" cy="3352800"/>
          </a:xfrm>
          <a:prstGeom prst="rect">
            <a:avLst/>
          </a:prstGeom>
          <a:noFill/>
          <a:ln w="9525">
            <a:noFill/>
            <a:miter lim="800000"/>
            <a:headEnd/>
            <a:tailEnd/>
          </a:ln>
        </p:spPr>
      </p:pic>
      <p:sp>
        <p:nvSpPr>
          <p:cNvPr id="22533" name="Text Box 9"/>
          <p:cNvSpPr txBox="1">
            <a:spLocks noChangeArrowheads="1"/>
          </p:cNvSpPr>
          <p:nvPr/>
        </p:nvSpPr>
        <p:spPr bwMode="auto">
          <a:xfrm>
            <a:off x="6084168" y="5445224"/>
            <a:ext cx="2733824" cy="646331"/>
          </a:xfrm>
          <a:prstGeom prst="rect">
            <a:avLst/>
          </a:prstGeom>
          <a:noFill/>
          <a:ln w="9525">
            <a:noFill/>
            <a:miter lim="800000"/>
            <a:headEnd/>
            <a:tailEnd/>
          </a:ln>
        </p:spPr>
        <p:txBody>
          <a:bodyPr wrap="square">
            <a:spAutoFit/>
          </a:bodyPr>
          <a:lstStyle/>
          <a:p>
            <a:r>
              <a:rPr lang="en-US" altLang="zh-CN" b="1" dirty="0">
                <a:ea typeface="宋体" charset="-122"/>
              </a:rPr>
              <a:t>《</a:t>
            </a:r>
            <a:r>
              <a:rPr lang="zh-CN" altLang="en-US" b="1" dirty="0">
                <a:ea typeface="宋体" charset="-122"/>
              </a:rPr>
              <a:t>中俄尼布楚条约</a:t>
            </a:r>
            <a:r>
              <a:rPr lang="en-US" altLang="zh-CN" b="1" dirty="0">
                <a:ea typeface="宋体" charset="-122"/>
              </a:rPr>
              <a:t>》</a:t>
            </a:r>
            <a:r>
              <a:rPr lang="zh-CN" altLang="en-US" b="1" dirty="0">
                <a:ea typeface="宋体" charset="-122"/>
              </a:rPr>
              <a:t>规定：</a:t>
            </a:r>
          </a:p>
          <a:p>
            <a:r>
              <a:rPr lang="en-US" altLang="zh-CN" b="1" dirty="0">
                <a:ea typeface="宋体" charset="-122"/>
              </a:rPr>
              <a:t>64</a:t>
            </a:r>
            <a:r>
              <a:rPr lang="zh-CN" altLang="en-US" b="1" dirty="0">
                <a:ea typeface="宋体" charset="-122"/>
              </a:rPr>
              <a:t>屯居民有永久居住权。</a:t>
            </a:r>
            <a:r>
              <a:rPr lang="zh-CN" altLang="en-US" dirty="0">
                <a:ea typeface="宋体" charset="-122"/>
              </a:rPr>
              <a:t>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700808"/>
            <a:ext cx="8136904" cy="3096344"/>
          </a:xfrm>
        </p:spPr>
        <p:txBody>
          <a:bodyPr>
            <a:normAutofit/>
          </a:bodyPr>
          <a:lstStyle/>
          <a:p>
            <a:r>
              <a:rPr lang="zh-CN" altLang="en-US" sz="2400" b="1" dirty="0" smtClean="0">
                <a:latin typeface="+mn-ea"/>
              </a:rPr>
              <a:t>鸦片战争结束后，道光询问参与</a:t>
            </a:r>
            <a:r>
              <a:rPr lang="en-US" altLang="zh-CN" sz="2400" b="1" dirty="0" smtClean="0">
                <a:latin typeface="+mn-ea"/>
              </a:rPr>
              <a:t>《</a:t>
            </a:r>
            <a:r>
              <a:rPr lang="zh-CN" altLang="en-US" sz="2400" b="1" dirty="0" smtClean="0">
                <a:latin typeface="+mn-ea"/>
              </a:rPr>
              <a:t>南京条约</a:t>
            </a:r>
            <a:r>
              <a:rPr lang="en-US" altLang="zh-CN" sz="2400" b="1" dirty="0" smtClean="0">
                <a:latin typeface="+mn-ea"/>
              </a:rPr>
              <a:t>》</a:t>
            </a:r>
            <a:r>
              <a:rPr lang="zh-CN" altLang="en-US" sz="2400" b="1" dirty="0" smtClean="0">
                <a:latin typeface="+mn-ea"/>
              </a:rPr>
              <a:t>谈判的耆英：“逆夷接仗之际，所带夷兵，何以能使有进无退？”耆英找到的一个原因是：“英夷武官四十以内不娶妻室，兵丁亦然，是以无所顾瞻，临敌争先。”道光批曰：“可恶之至。”真的是可恶，君臣两个探讨的结果竟然是英国人都是光棍，没有老婆，所以打起仗来不怕死！</a:t>
            </a:r>
            <a:endParaRPr lang="en-US" altLang="zh-CN" sz="2400" b="1" dirty="0" smtClean="0">
              <a:latin typeface="+mn-ea"/>
            </a:endParaRPr>
          </a:p>
          <a:p>
            <a:r>
              <a:rPr lang="en-US" altLang="zh-CN" sz="1800" b="1" dirty="0" smtClean="0">
                <a:latin typeface="+mn-ea"/>
              </a:rPr>
              <a:t>                           ----</a:t>
            </a:r>
            <a:r>
              <a:rPr lang="zh-CN" altLang="en-US" sz="1800" b="1" dirty="0" smtClean="0">
                <a:latin typeface="+mn-ea"/>
              </a:rPr>
              <a:t>端木赐香</a:t>
            </a:r>
            <a:r>
              <a:rPr lang="en-US" altLang="zh-CN" sz="1800" b="1" dirty="0" smtClean="0">
                <a:latin typeface="+mn-ea"/>
              </a:rPr>
              <a:t>《</a:t>
            </a:r>
            <a:r>
              <a:rPr lang="zh-CN" altLang="en-US" sz="1800" b="1" dirty="0" smtClean="0">
                <a:latin typeface="+mn-ea"/>
              </a:rPr>
              <a:t>那一次，我们挨打了</a:t>
            </a:r>
            <a:r>
              <a:rPr lang="en-US" altLang="zh-CN" sz="1800" b="1" dirty="0" smtClean="0">
                <a:latin typeface="+mn-ea"/>
              </a:rPr>
              <a:t>——</a:t>
            </a:r>
            <a:r>
              <a:rPr lang="zh-CN" altLang="en-US" sz="1800" b="1" dirty="0" smtClean="0">
                <a:latin typeface="+mn-ea"/>
              </a:rPr>
              <a:t>中英第一次鸦片战争全景解读</a:t>
            </a:r>
            <a:r>
              <a:rPr lang="en-US" altLang="zh-CN" sz="1800" b="1" dirty="0" smtClean="0">
                <a:latin typeface="+mn-ea"/>
              </a:rPr>
              <a:t>》</a:t>
            </a:r>
            <a:r>
              <a:rPr lang="zh-CN" altLang="en-US" sz="1800" b="1" dirty="0" smtClean="0">
                <a:latin typeface="+mn-ea"/>
              </a:rPr>
              <a:t>，山西人民出版社</a:t>
            </a:r>
            <a:r>
              <a:rPr lang="en-US" altLang="zh-CN" sz="1800" b="1" dirty="0" smtClean="0">
                <a:latin typeface="+mn-ea"/>
              </a:rPr>
              <a:t>2007</a:t>
            </a:r>
            <a:r>
              <a:rPr lang="zh-CN" altLang="en-US" sz="1800" b="1" dirty="0" smtClean="0">
                <a:latin typeface="+mn-ea"/>
              </a:rPr>
              <a:t>年版，第</a:t>
            </a:r>
            <a:r>
              <a:rPr lang="en-US" altLang="zh-CN" sz="1800" b="1" dirty="0" smtClean="0">
                <a:latin typeface="+mn-ea"/>
              </a:rPr>
              <a:t>2</a:t>
            </a:r>
            <a:r>
              <a:rPr lang="zh-CN" altLang="en-US" sz="1800" b="1" dirty="0" smtClean="0">
                <a:latin typeface="+mn-ea"/>
              </a:rPr>
              <a:t>页</a:t>
            </a:r>
          </a:p>
          <a:p>
            <a:endParaRPr lang="zh-CN" altLang="en-US" dirty="0"/>
          </a:p>
        </p:txBody>
      </p:sp>
      <p:grpSp>
        <p:nvGrpSpPr>
          <p:cNvPr id="4" name="组合 5"/>
          <p:cNvGrpSpPr/>
          <p:nvPr/>
        </p:nvGrpSpPr>
        <p:grpSpPr>
          <a:xfrm>
            <a:off x="251521" y="188403"/>
            <a:ext cx="1728192" cy="1296381"/>
            <a:chOff x="251521" y="188403"/>
            <a:chExt cx="1728192" cy="1296381"/>
          </a:xfrm>
        </p:grpSpPr>
        <p:pic>
          <p:nvPicPr>
            <p:cNvPr id="5" name="Picture 5" descr="练习1"/>
            <p:cNvPicPr>
              <a:picLocks noChangeAspect="1" noChangeArrowheads="1"/>
            </p:cNvPicPr>
            <p:nvPr/>
          </p:nvPicPr>
          <p:blipFill>
            <a:blip r:embed="rId2" cstate="print"/>
            <a:srcRect/>
            <a:stretch>
              <a:fillRect/>
            </a:stretch>
          </p:blipFill>
          <p:spPr bwMode="auto">
            <a:xfrm>
              <a:off x="251521" y="188403"/>
              <a:ext cx="1728192" cy="1296381"/>
            </a:xfrm>
            <a:prstGeom prst="rect">
              <a:avLst/>
            </a:prstGeom>
            <a:noFill/>
            <a:ln w="9525">
              <a:noFill/>
              <a:miter lim="800000"/>
              <a:headEnd/>
              <a:tailEnd/>
            </a:ln>
          </p:spPr>
        </p:pic>
        <p:sp>
          <p:nvSpPr>
            <p:cNvPr id="6" name="Rectangle 6" descr="信纸"/>
            <p:cNvSpPr>
              <a:spLocks noChangeArrowheads="1"/>
            </p:cNvSpPr>
            <p:nvPr/>
          </p:nvSpPr>
          <p:spPr bwMode="auto">
            <a:xfrm>
              <a:off x="467544" y="414161"/>
              <a:ext cx="1296144" cy="523220"/>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800" b="1" dirty="0" smtClean="0">
                  <a:solidFill>
                    <a:srgbClr val="800000"/>
                  </a:solidFill>
                  <a:effectLst>
                    <a:outerShdw blurRad="38100" dist="38100" dir="2700000" algn="tl">
                      <a:srgbClr val="C0C0C0"/>
                    </a:outerShdw>
                  </a:effectLst>
                  <a:latin typeface="隶书" pitchFamily="49" charset="-122"/>
                  <a:ea typeface="隶书" pitchFamily="49" charset="-122"/>
                </a:rPr>
                <a:t>材料</a:t>
              </a:r>
              <a:endPar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endParaRPr>
            </a:p>
          </p:txBody>
        </p:sp>
      </p:grpSp>
      <p:pic>
        <p:nvPicPr>
          <p:cNvPr id="266242" name="Picture 2" descr="https://gss2.bdstatic.com/-fo3dSag_xI4khGkpoWK1HF6hhy/baike/c0%3Dbaike72%2C5%2C5%2C72%2C24/sign=364fe5b3acc3793169658e7b8aaddc20/c75c10385343fbf2fcae8196b37eca8064388f80.jpg"/>
          <p:cNvPicPr>
            <a:picLocks noChangeAspect="1" noChangeArrowheads="1"/>
          </p:cNvPicPr>
          <p:nvPr/>
        </p:nvPicPr>
        <p:blipFill>
          <a:blip r:embed="rId3" cstate="print"/>
          <a:srcRect/>
          <a:stretch>
            <a:fillRect/>
          </a:stretch>
        </p:blipFill>
        <p:spPr bwMode="auto">
          <a:xfrm>
            <a:off x="7092280" y="4365104"/>
            <a:ext cx="1413520" cy="2183384"/>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title"/>
          </p:nvPr>
        </p:nvSpPr>
        <p:spPr>
          <a:xfrm>
            <a:off x="395536" y="260648"/>
            <a:ext cx="8568952" cy="1368152"/>
          </a:xfrm>
          <a:noFill/>
        </p:spPr>
        <p:txBody>
          <a:bodyPr>
            <a:noAutofit/>
          </a:bodyPr>
          <a:lstStyle/>
          <a:p>
            <a:pPr eaLnBrk="1" hangingPunct="1"/>
            <a:r>
              <a:rPr lang="zh-CN" altLang="en-US" b="1" dirty="0" smtClean="0"/>
              <a:t>（</a:t>
            </a:r>
            <a:r>
              <a:rPr lang="en-US" altLang="zh-CN" b="1" dirty="0" smtClean="0"/>
              <a:t>2</a:t>
            </a:r>
            <a:r>
              <a:rPr lang="zh-CN" altLang="en-US" b="1" dirty="0" smtClean="0"/>
              <a:t>）许多官员贪污腐化，不少将帅贪生怕死</a:t>
            </a:r>
          </a:p>
        </p:txBody>
      </p:sp>
      <p:sp>
        <p:nvSpPr>
          <p:cNvPr id="3" name="内容占位符 2"/>
          <p:cNvSpPr>
            <a:spLocks noGrp="1"/>
          </p:cNvSpPr>
          <p:nvPr>
            <p:ph sz="quarter" idx="1"/>
          </p:nvPr>
        </p:nvSpPr>
        <p:spPr>
          <a:xfrm>
            <a:off x="395536" y="3356992"/>
            <a:ext cx="8434184" cy="1512168"/>
          </a:xfrm>
        </p:spPr>
        <p:txBody>
          <a:bodyPr>
            <a:normAutofit lnSpcReduction="10000"/>
          </a:bodyPr>
          <a:lstStyle/>
          <a:p>
            <a:r>
              <a:rPr lang="zh-CN" altLang="en-US" sz="2400" b="1" dirty="0" smtClean="0">
                <a:latin typeface="+mn-ea"/>
              </a:rPr>
              <a:t>“仕途钻刺要精工，京信常通，碳敬常丰；莫谈时事逞英雄，一味圆融，一味谦恭。大臣经济在从容，莫显奇功，莫说精忠；万般人事在朦胧，议也毋庸，驳也毋庸。”</a:t>
            </a:r>
            <a:endParaRPr lang="en-US" altLang="zh-CN" sz="2400" b="1" dirty="0" smtClean="0">
              <a:latin typeface="+mn-ea"/>
            </a:endParaRPr>
          </a:p>
          <a:p>
            <a:r>
              <a:rPr lang="en-US" altLang="zh-CN" sz="2400" b="1" dirty="0" smtClean="0">
                <a:latin typeface="+mn-ea"/>
              </a:rPr>
              <a:t>                                              </a:t>
            </a:r>
            <a:r>
              <a:rPr lang="en-US" altLang="zh-CN" sz="1800" b="1" dirty="0" smtClean="0">
                <a:latin typeface="+mn-ea"/>
              </a:rPr>
              <a:t>----</a:t>
            </a:r>
            <a:r>
              <a:rPr lang="zh-CN" altLang="en-US" sz="1800" b="1" dirty="0" smtClean="0">
                <a:latin typeface="+mn-ea"/>
              </a:rPr>
              <a:t>李岳瑞（</a:t>
            </a:r>
            <a:r>
              <a:rPr lang="en-US" altLang="zh-CN" sz="1800" b="1" dirty="0" smtClean="0">
                <a:latin typeface="+mn-ea"/>
              </a:rPr>
              <a:t>1862--1927</a:t>
            </a:r>
            <a:r>
              <a:rPr lang="zh-CN" altLang="en-US" sz="1800" b="1" dirty="0" smtClean="0">
                <a:latin typeface="+mn-ea"/>
              </a:rPr>
              <a:t>）</a:t>
            </a:r>
            <a:r>
              <a:rPr lang="en-US" altLang="zh-CN" sz="1800" b="1" dirty="0" smtClean="0">
                <a:latin typeface="+mn-ea"/>
              </a:rPr>
              <a:t>《</a:t>
            </a:r>
            <a:r>
              <a:rPr lang="zh-CN" altLang="en-US" sz="1800" b="1" dirty="0" smtClean="0">
                <a:latin typeface="+mn-ea"/>
              </a:rPr>
              <a:t>一剪梅</a:t>
            </a:r>
            <a:r>
              <a:rPr lang="en-US" altLang="zh-CN" sz="1800" b="1" dirty="0" smtClean="0">
                <a:latin typeface="+mn-ea"/>
              </a:rPr>
              <a:t>》</a:t>
            </a:r>
          </a:p>
          <a:p>
            <a:pPr>
              <a:buNone/>
            </a:pPr>
            <a:endParaRPr lang="en-US" altLang="zh-CN" sz="2400" b="1" dirty="0" smtClean="0">
              <a:latin typeface="+mn-ea"/>
            </a:endParaRPr>
          </a:p>
        </p:txBody>
      </p:sp>
      <p:grpSp>
        <p:nvGrpSpPr>
          <p:cNvPr id="8" name="组合 7"/>
          <p:cNvGrpSpPr/>
          <p:nvPr/>
        </p:nvGrpSpPr>
        <p:grpSpPr>
          <a:xfrm>
            <a:off x="467544" y="1844824"/>
            <a:ext cx="1733694" cy="1440160"/>
            <a:chOff x="467544" y="1556792"/>
            <a:chExt cx="1733694" cy="1440160"/>
          </a:xfrm>
        </p:grpSpPr>
        <p:pic>
          <p:nvPicPr>
            <p:cNvPr id="5" name="Picture 5" descr="练习1"/>
            <p:cNvPicPr>
              <a:picLocks noChangeAspect="1" noChangeArrowheads="1"/>
            </p:cNvPicPr>
            <p:nvPr/>
          </p:nvPicPr>
          <p:blipFill>
            <a:blip r:embed="rId2" cstate="print"/>
            <a:srcRect/>
            <a:stretch>
              <a:fillRect/>
            </a:stretch>
          </p:blipFill>
          <p:spPr bwMode="auto">
            <a:xfrm>
              <a:off x="467544" y="1556792"/>
              <a:ext cx="1733694" cy="1440160"/>
            </a:xfrm>
            <a:prstGeom prst="rect">
              <a:avLst/>
            </a:prstGeom>
            <a:noFill/>
            <a:ln w="9525">
              <a:noFill/>
              <a:miter lim="800000"/>
              <a:headEnd/>
              <a:tailEnd/>
            </a:ln>
          </p:spPr>
        </p:pic>
        <p:sp>
          <p:nvSpPr>
            <p:cNvPr id="6" name="Rectangle 6" descr="信纸"/>
            <p:cNvSpPr>
              <a:spLocks noChangeArrowheads="1"/>
            </p:cNvSpPr>
            <p:nvPr/>
          </p:nvSpPr>
          <p:spPr bwMode="auto">
            <a:xfrm>
              <a:off x="683568" y="1916832"/>
              <a:ext cx="1080120" cy="461665"/>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
        <p:nvSpPr>
          <p:cNvPr id="9" name="内容占位符 2"/>
          <p:cNvSpPr txBox="1">
            <a:spLocks/>
          </p:cNvSpPr>
          <p:nvPr/>
        </p:nvSpPr>
        <p:spPr>
          <a:xfrm>
            <a:off x="323528" y="5013176"/>
            <a:ext cx="8496944" cy="1296144"/>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“大小京官</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莫不仰给于外官之别敬、炭敬、冰敬。其廉者有所择而受之</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不廉者百方罗致</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结拜师生兄弟以要之。 ”</a:t>
            </a: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rPr>
              <a:t>                                      </a:t>
            </a:r>
            <a:r>
              <a:rPr lang="en-US" altLang="zh-CN" b="1" dirty="0" smtClean="0">
                <a:latin typeface="+mn-ea"/>
              </a:rPr>
              <a:t>----</a:t>
            </a:r>
            <a:r>
              <a:rPr lang="zh-CN" altLang="en-US" b="1" dirty="0" smtClean="0">
                <a:latin typeface="+mn-ea"/>
              </a:rPr>
              <a:t>冯桂芬（</a:t>
            </a:r>
            <a:r>
              <a:rPr lang="en-US" altLang="zh-CN" b="1" dirty="0" smtClean="0">
                <a:latin typeface="+mn-ea"/>
              </a:rPr>
              <a:t>1809--1874)《</a:t>
            </a:r>
            <a:r>
              <a:rPr lang="zh-CN" altLang="en-US" b="1" dirty="0" smtClean="0">
                <a:latin typeface="+mn-ea"/>
              </a:rPr>
              <a:t>校邠庐抗议</a:t>
            </a:r>
            <a:r>
              <a:rPr lang="en-US" altLang="zh-CN" b="1" dirty="0" smtClean="0">
                <a:latin typeface="+mn-ea"/>
              </a:rPr>
              <a:t>·</a:t>
            </a:r>
            <a:r>
              <a:rPr lang="zh-CN" altLang="en-US" b="1" dirty="0" smtClean="0">
                <a:latin typeface="+mn-ea"/>
              </a:rPr>
              <a:t>厚养廉议</a:t>
            </a:r>
            <a:r>
              <a:rPr lang="en-US" altLang="zh-CN" b="1" dirty="0" smtClean="0">
                <a:latin typeface="+mn-ea"/>
              </a:rPr>
              <a:t>》</a:t>
            </a:r>
            <a:endParaRPr lang="zh-CN" altLang="en-US" b="1" dirty="0" smtClean="0">
              <a:latin typeface="+mn-ea"/>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sz="quarter" idx="1"/>
          </p:nvPr>
        </p:nvSpPr>
        <p:spPr>
          <a:xfrm>
            <a:off x="1547664" y="1196752"/>
            <a:ext cx="5040560" cy="1800200"/>
          </a:xfrm>
        </p:spPr>
        <p:txBody>
          <a:bodyPr>
            <a:normAutofit/>
          </a:bodyPr>
          <a:lstStyle/>
          <a:p>
            <a:pPr eaLnBrk="1" hangingPunct="1"/>
            <a:r>
              <a:rPr lang="zh-CN" altLang="en-US" sz="2400" b="1" dirty="0" smtClean="0">
                <a:latin typeface="华文新魏" pitchFamily="2" charset="-122"/>
                <a:ea typeface="华文新魏" pitchFamily="2" charset="-122"/>
              </a:rPr>
              <a:t>鸦片战争奕山被称为靖逆将军，最后在广州向侵略军交了白旗；他的兄弟奕经被称为扬威将军，最后在江浙也向侵略军交了白旗。</a:t>
            </a:r>
          </a:p>
        </p:txBody>
      </p:sp>
      <p:sp>
        <p:nvSpPr>
          <p:cNvPr id="125955" name="Rectangle 3"/>
          <p:cNvSpPr>
            <a:spLocks noChangeArrowheads="1"/>
          </p:cNvSpPr>
          <p:nvPr/>
        </p:nvSpPr>
        <p:spPr bwMode="auto">
          <a:xfrm>
            <a:off x="6948264" y="548680"/>
            <a:ext cx="1872208" cy="5760640"/>
          </a:xfrm>
          <a:prstGeom prst="rect">
            <a:avLst/>
          </a:prstGeom>
          <a:solidFill>
            <a:schemeClr val="bg1"/>
          </a:solidFill>
          <a:ln w="9525">
            <a:noFill/>
            <a:miter lim="800000"/>
            <a:headEnd/>
            <a:tailEnd/>
          </a:ln>
        </p:spPr>
        <p:txBody>
          <a:bodyPr vert="eaVert"/>
          <a:lstStyle/>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“靖不逆，威不扬，二将军难兄难弟；波未宁，海未定，一巡抚忧国忧民”，“红鬼、白鬼、黑鬼，俱是内鬼；将军、制军、抚军，总是逃军。”</a:t>
            </a:r>
          </a:p>
        </p:txBody>
      </p:sp>
      <p:grpSp>
        <p:nvGrpSpPr>
          <p:cNvPr id="7" name="组合 6"/>
          <p:cNvGrpSpPr/>
          <p:nvPr/>
        </p:nvGrpSpPr>
        <p:grpSpPr>
          <a:xfrm>
            <a:off x="179512" y="188640"/>
            <a:ext cx="1656184" cy="1224136"/>
            <a:chOff x="480827" y="332656"/>
            <a:chExt cx="2178615" cy="1655763"/>
          </a:xfrm>
        </p:grpSpPr>
        <p:pic>
          <p:nvPicPr>
            <p:cNvPr id="125959" name="Picture 5" descr="练习1"/>
            <p:cNvPicPr>
              <a:picLocks noChangeAspect="1" noChangeArrowheads="1"/>
            </p:cNvPicPr>
            <p:nvPr/>
          </p:nvPicPr>
          <p:blipFill>
            <a:blip r:embed="rId2" cstate="print"/>
            <a:srcRect/>
            <a:stretch>
              <a:fillRect/>
            </a:stretch>
          </p:blipFill>
          <p:spPr bwMode="auto">
            <a:xfrm>
              <a:off x="480827" y="332656"/>
              <a:ext cx="2178615" cy="1655763"/>
            </a:xfrm>
            <a:prstGeom prst="rect">
              <a:avLst/>
            </a:prstGeom>
            <a:noFill/>
            <a:ln w="9525">
              <a:noFill/>
              <a:miter lim="800000"/>
              <a:headEnd/>
              <a:tailEnd/>
            </a:ln>
          </p:spPr>
        </p:pic>
        <p:sp>
          <p:nvSpPr>
            <p:cNvPr id="130054" name="Rectangle 6" descr="信纸"/>
            <p:cNvSpPr>
              <a:spLocks noChangeArrowheads="1"/>
            </p:cNvSpPr>
            <p:nvPr/>
          </p:nvSpPr>
          <p:spPr bwMode="auto">
            <a:xfrm>
              <a:off x="899592" y="730543"/>
              <a:ext cx="1224136" cy="518764"/>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9" name="组合 8"/>
          <p:cNvGrpSpPr/>
          <p:nvPr/>
        </p:nvGrpSpPr>
        <p:grpSpPr>
          <a:xfrm>
            <a:off x="395536" y="3068960"/>
            <a:ext cx="2952861" cy="3589367"/>
            <a:chOff x="4788024" y="179778"/>
            <a:chExt cx="2265040" cy="3147644"/>
          </a:xfrm>
        </p:grpSpPr>
        <p:pic>
          <p:nvPicPr>
            <p:cNvPr id="306178" name="Picture 2" descr="https://timgsa.baidu.com/timg?image&amp;quality=80&amp;size=b9999_10000&amp;sec=1538547389540&amp;di=1fa02bfa5adc39994ffca67be2b61a35&amp;imgtype=0&amp;src=http%3A%2F%2Fe.hiphotos.baidu.com%2Fbaike%2Fpic%2Fitem%2F3812b31bb051f819eac2a16cd2b44aed2e73e735.jpg"/>
            <p:cNvPicPr>
              <a:picLocks noChangeAspect="1" noChangeArrowheads="1"/>
            </p:cNvPicPr>
            <p:nvPr/>
          </p:nvPicPr>
          <p:blipFill>
            <a:blip r:embed="rId3" cstate="print"/>
            <a:srcRect/>
            <a:stretch>
              <a:fillRect/>
            </a:stretch>
          </p:blipFill>
          <p:spPr bwMode="auto">
            <a:xfrm>
              <a:off x="4788024" y="179778"/>
              <a:ext cx="2265040" cy="2857500"/>
            </a:xfrm>
            <a:prstGeom prst="rect">
              <a:avLst/>
            </a:prstGeom>
            <a:noFill/>
          </p:spPr>
        </p:pic>
        <p:sp>
          <p:nvSpPr>
            <p:cNvPr id="8" name="矩形 7"/>
            <p:cNvSpPr/>
            <p:nvPr/>
          </p:nvSpPr>
          <p:spPr>
            <a:xfrm>
              <a:off x="4953729" y="3084512"/>
              <a:ext cx="1877987" cy="242910"/>
            </a:xfrm>
            <a:prstGeom prst="rect">
              <a:avLst/>
            </a:prstGeom>
          </p:spPr>
          <p:txBody>
            <a:bodyPr wrap="square">
              <a:spAutoFit/>
            </a:bodyPr>
            <a:lstStyle/>
            <a:p>
              <a:r>
                <a:rPr lang="zh-CN" altLang="en-US" sz="1200" b="1" dirty="0" smtClean="0"/>
                <a:t>爱新觉罗</a:t>
              </a:r>
              <a:r>
                <a:rPr lang="en-US" altLang="zh-CN" sz="1200" b="1" dirty="0" smtClean="0"/>
                <a:t>·</a:t>
              </a:r>
              <a:r>
                <a:rPr lang="zh-CN" altLang="en-US" sz="1200" b="1" dirty="0" smtClean="0"/>
                <a:t>奕山（</a:t>
              </a:r>
              <a:r>
                <a:rPr lang="en-US" altLang="zh-CN" sz="1200" b="1" dirty="0" smtClean="0"/>
                <a:t>1790--1878</a:t>
              </a:r>
              <a:r>
                <a:rPr lang="zh-CN" altLang="en-US" sz="1200" b="1" dirty="0" smtClean="0"/>
                <a:t>）</a:t>
              </a:r>
              <a:endParaRPr lang="zh-CN" altLang="en-US" sz="1200" b="1" dirty="0"/>
            </a:p>
          </p:txBody>
        </p:sp>
      </p:grpSp>
      <p:grpSp>
        <p:nvGrpSpPr>
          <p:cNvPr id="12" name="组合 11"/>
          <p:cNvGrpSpPr/>
          <p:nvPr/>
        </p:nvGrpSpPr>
        <p:grpSpPr>
          <a:xfrm>
            <a:off x="3851920" y="3140968"/>
            <a:ext cx="2785903" cy="3436908"/>
            <a:chOff x="4788024" y="3356992"/>
            <a:chExt cx="2284010" cy="3211130"/>
          </a:xfrm>
        </p:grpSpPr>
        <p:sp>
          <p:nvSpPr>
            <p:cNvPr id="10" name="矩形 9"/>
            <p:cNvSpPr/>
            <p:nvPr/>
          </p:nvSpPr>
          <p:spPr>
            <a:xfrm>
              <a:off x="4965131" y="6309320"/>
              <a:ext cx="1948169" cy="258802"/>
            </a:xfrm>
            <a:prstGeom prst="rect">
              <a:avLst/>
            </a:prstGeom>
          </p:spPr>
          <p:txBody>
            <a:bodyPr wrap="square">
              <a:spAutoFit/>
            </a:bodyPr>
            <a:lstStyle/>
            <a:p>
              <a:r>
                <a:rPr lang="zh-CN" altLang="en-US" sz="1200" b="1" dirty="0" smtClean="0"/>
                <a:t>爱新觉罗</a:t>
              </a:r>
              <a:r>
                <a:rPr lang="en-US" altLang="zh-CN" sz="1200" b="1" dirty="0" smtClean="0"/>
                <a:t>·</a:t>
              </a:r>
              <a:r>
                <a:rPr lang="zh-CN" altLang="en-US" sz="1200" b="1" dirty="0" smtClean="0"/>
                <a:t>奕经（</a:t>
              </a:r>
              <a:r>
                <a:rPr lang="en-US" altLang="zh-CN" sz="1200" b="1" dirty="0" smtClean="0"/>
                <a:t>1791--1853</a:t>
              </a:r>
              <a:r>
                <a:rPr lang="zh-CN" altLang="en-US" sz="1200" b="1" dirty="0" smtClean="0"/>
                <a:t>）</a:t>
              </a:r>
            </a:p>
          </p:txBody>
        </p:sp>
        <p:pic>
          <p:nvPicPr>
            <p:cNvPr id="306180" name="Picture 4" descr="http://s14.sinaimg.cn/large/001kNbM3zy76tg22sfH8d&amp;690"/>
            <p:cNvPicPr>
              <a:picLocks noChangeAspect="1" noChangeArrowheads="1"/>
            </p:cNvPicPr>
            <p:nvPr/>
          </p:nvPicPr>
          <p:blipFill>
            <a:blip r:embed="rId4" cstate="print"/>
            <a:srcRect/>
            <a:stretch>
              <a:fillRect/>
            </a:stretch>
          </p:blipFill>
          <p:spPr bwMode="auto">
            <a:xfrm>
              <a:off x="4788024" y="3356992"/>
              <a:ext cx="2284010" cy="2916783"/>
            </a:xfrm>
            <a:prstGeom prst="rect">
              <a:avLst/>
            </a:prstGeom>
            <a:noFill/>
          </p:spPr>
        </p:pic>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sz="quarter" idx="1"/>
          </p:nvPr>
        </p:nvSpPr>
        <p:spPr>
          <a:xfrm>
            <a:off x="899592" y="4005064"/>
            <a:ext cx="1598240" cy="533400"/>
          </a:xfrm>
        </p:spPr>
        <p:txBody>
          <a:bodyPr>
            <a:normAutofit fontScale="77500" lnSpcReduction="20000"/>
          </a:bodyPr>
          <a:lstStyle/>
          <a:p>
            <a:pPr eaLnBrk="1" hangingPunct="1">
              <a:buFont typeface="Wingdings" pitchFamily="2" charset="2"/>
              <a:buNone/>
            </a:pPr>
            <a:r>
              <a:rPr lang="en-US" altLang="zh-CN" sz="2400" b="1" dirty="0" smtClean="0"/>
              <a:t>4</a:t>
            </a:r>
            <a:r>
              <a:rPr lang="zh-CN" altLang="en-US" sz="2400" b="1" dirty="0" smtClean="0"/>
              <a:t>万两∕每天</a:t>
            </a:r>
          </a:p>
        </p:txBody>
      </p:sp>
      <p:sp>
        <p:nvSpPr>
          <p:cNvPr id="126980" name="AutoShape 4"/>
          <p:cNvSpPr>
            <a:spLocks/>
          </p:cNvSpPr>
          <p:nvPr/>
        </p:nvSpPr>
        <p:spPr bwMode="auto">
          <a:xfrm>
            <a:off x="2483768" y="2852936"/>
            <a:ext cx="381000" cy="2819400"/>
          </a:xfrm>
          <a:prstGeom prst="leftBrace">
            <a:avLst>
              <a:gd name="adj1" fmla="val 61667"/>
              <a:gd name="adj2" fmla="val 50000"/>
            </a:avLst>
          </a:prstGeom>
          <a:noFill/>
          <a:ln w="9525">
            <a:solidFill>
              <a:schemeClr val="tx1"/>
            </a:solidFill>
            <a:round/>
            <a:headEnd/>
            <a:tailEnd/>
          </a:ln>
        </p:spPr>
        <p:txBody>
          <a:bodyPr wrap="none" anchor="ctr"/>
          <a:lstStyle/>
          <a:p>
            <a:endParaRPr lang="zh-CN" altLang="en-US"/>
          </a:p>
        </p:txBody>
      </p:sp>
      <p:sp>
        <p:nvSpPr>
          <p:cNvPr id="126981" name="Rectangle 5"/>
          <p:cNvSpPr>
            <a:spLocks noChangeArrowheads="1"/>
          </p:cNvSpPr>
          <p:nvPr/>
        </p:nvSpPr>
        <p:spPr bwMode="auto">
          <a:xfrm>
            <a:off x="2771800" y="2852936"/>
            <a:ext cx="3633192" cy="990600"/>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None/>
            </a:pPr>
            <a:r>
              <a:rPr lang="zh-CN" altLang="en-US" sz="2400" b="1" dirty="0">
                <a:latin typeface="华文新魏" pitchFamily="2" charset="-122"/>
                <a:ea typeface="华文新魏" pitchFamily="2" charset="-122"/>
              </a:rPr>
              <a:t>半月费用   </a:t>
            </a:r>
            <a:r>
              <a:rPr lang="en-US" altLang="zh-CN" sz="2400" b="1" dirty="0">
                <a:latin typeface="华文新魏" pitchFamily="2" charset="-122"/>
                <a:ea typeface="华文新魏" pitchFamily="2" charset="-122"/>
              </a:rPr>
              <a:t>60</a:t>
            </a:r>
            <a:r>
              <a:rPr lang="zh-CN" altLang="en-US" sz="2400" b="1" dirty="0">
                <a:latin typeface="华文新魏" pitchFamily="2" charset="-122"/>
                <a:ea typeface="华文新魏" pitchFamily="2" charset="-122"/>
              </a:rPr>
              <a:t>万    </a:t>
            </a:r>
            <a:r>
              <a:rPr lang="zh-CN" altLang="en-US" sz="2400" b="1" dirty="0" smtClean="0">
                <a:latin typeface="华文新魏" pitchFamily="2" charset="-122"/>
                <a:ea typeface="华文新魏" pitchFamily="2" charset="-122"/>
              </a:rPr>
              <a:t>“吉野”</a:t>
            </a:r>
            <a:r>
              <a:rPr lang="zh-CN" altLang="en-US" sz="2400" b="1" dirty="0">
                <a:latin typeface="华文新魏" pitchFamily="2" charset="-122"/>
                <a:ea typeface="华文新魏" pitchFamily="2" charset="-122"/>
              </a:rPr>
              <a:t>号</a:t>
            </a:r>
          </a:p>
        </p:txBody>
      </p:sp>
      <p:sp>
        <p:nvSpPr>
          <p:cNvPr id="126982" name="Rectangle 6"/>
          <p:cNvSpPr>
            <a:spLocks noChangeArrowheads="1"/>
          </p:cNvSpPr>
          <p:nvPr/>
        </p:nvSpPr>
        <p:spPr bwMode="auto">
          <a:xfrm>
            <a:off x="2771800" y="4149080"/>
            <a:ext cx="6019800" cy="457200"/>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None/>
            </a:pPr>
            <a:r>
              <a:rPr lang="zh-CN" altLang="en-US" sz="2400" b="1" dirty="0">
                <a:latin typeface="华文新魏" pitchFamily="2" charset="-122"/>
                <a:ea typeface="华文新魏" pitchFamily="2" charset="-122"/>
              </a:rPr>
              <a:t>两月费用   </a:t>
            </a:r>
            <a:r>
              <a:rPr lang="en-US" altLang="zh-CN" sz="2400" b="1" dirty="0">
                <a:latin typeface="华文新魏" pitchFamily="2" charset="-122"/>
                <a:ea typeface="华文新魏" pitchFamily="2" charset="-122"/>
              </a:rPr>
              <a:t>240</a:t>
            </a:r>
            <a:r>
              <a:rPr lang="zh-CN" altLang="en-US" sz="2400" b="1" dirty="0">
                <a:latin typeface="华文新魏" pitchFamily="2" charset="-122"/>
                <a:ea typeface="华文新魏" pitchFamily="2" charset="-122"/>
              </a:rPr>
              <a:t>万     </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艘超级主力舰艇</a:t>
            </a:r>
          </a:p>
        </p:txBody>
      </p:sp>
      <p:sp>
        <p:nvSpPr>
          <p:cNvPr id="126983" name="Rectangle 7"/>
          <p:cNvSpPr>
            <a:spLocks noChangeArrowheads="1"/>
          </p:cNvSpPr>
          <p:nvPr/>
        </p:nvSpPr>
        <p:spPr bwMode="auto">
          <a:xfrm>
            <a:off x="2667000" y="5181600"/>
            <a:ext cx="2514600" cy="457200"/>
          </a:xfrm>
          <a:prstGeom prst="rect">
            <a:avLst/>
          </a:prstGeom>
          <a:noFill/>
          <a:ln w="9525">
            <a:noFill/>
            <a:miter lim="800000"/>
            <a:headEnd/>
            <a:tailEnd/>
          </a:ln>
        </p:spPr>
        <p:txBody>
          <a:bodyPr/>
          <a:lstStyle/>
          <a:p>
            <a:pPr marL="342900" indent="-342900">
              <a:spcBef>
                <a:spcPct val="20000"/>
              </a:spcBef>
              <a:buClr>
                <a:schemeClr val="accent1"/>
              </a:buClr>
              <a:buSzPct val="65000"/>
            </a:pPr>
            <a:r>
              <a:rPr lang="zh-CN" altLang="en-US" sz="2400" b="1" dirty="0">
                <a:latin typeface="华文新魏" pitchFamily="2" charset="-122"/>
                <a:ea typeface="华文新魏" pitchFamily="2" charset="-122"/>
              </a:rPr>
              <a:t>一年费用 1440万</a:t>
            </a:r>
          </a:p>
        </p:txBody>
      </p:sp>
      <p:sp>
        <p:nvSpPr>
          <p:cNvPr id="126984" name="Rectangle 8"/>
          <p:cNvSpPr>
            <a:spLocks noChangeArrowheads="1"/>
          </p:cNvSpPr>
          <p:nvPr/>
        </p:nvSpPr>
        <p:spPr bwMode="auto">
          <a:xfrm>
            <a:off x="5257800" y="4724400"/>
            <a:ext cx="3346648" cy="1371600"/>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None/>
            </a:pPr>
            <a:r>
              <a:rPr lang="en-US" altLang="zh-CN" sz="2400" b="1" dirty="0">
                <a:latin typeface="华文新魏" pitchFamily="2" charset="-122"/>
                <a:ea typeface="华文新魏" pitchFamily="2" charset="-122"/>
              </a:rPr>
              <a:t>6</a:t>
            </a:r>
            <a:r>
              <a:rPr lang="zh-CN" altLang="en-US" sz="2400" b="1" dirty="0">
                <a:latin typeface="华文新魏" pitchFamily="2" charset="-122"/>
                <a:ea typeface="华文新魏" pitchFamily="2" charset="-122"/>
              </a:rPr>
              <a:t>艘超级主力舰艇，至</a:t>
            </a:r>
          </a:p>
          <a:p>
            <a:pPr marL="342900" indent="-342900">
              <a:spcBef>
                <a:spcPct val="20000"/>
              </a:spcBef>
              <a:buClr>
                <a:schemeClr val="accent1"/>
              </a:buClr>
              <a:buSzPct val="65000"/>
              <a:buFont typeface="Wingdings" pitchFamily="2" charset="2"/>
              <a:buNone/>
            </a:pPr>
            <a:r>
              <a:rPr lang="zh-CN" altLang="en-US" sz="2400" b="1" dirty="0">
                <a:latin typeface="华文新魏" pitchFamily="2" charset="-122"/>
                <a:ea typeface="华文新魏" pitchFamily="2" charset="-122"/>
              </a:rPr>
              <a:t>少可以装备一支高居世</a:t>
            </a:r>
          </a:p>
          <a:p>
            <a:pPr marL="342900" indent="-342900">
              <a:spcBef>
                <a:spcPct val="20000"/>
              </a:spcBef>
              <a:buClr>
                <a:schemeClr val="accent1"/>
              </a:buClr>
              <a:buSzPct val="65000"/>
              <a:buFont typeface="Wingdings" pitchFamily="2" charset="2"/>
              <a:buNone/>
            </a:pPr>
            <a:r>
              <a:rPr lang="zh-CN" altLang="en-US" sz="2400" b="1" dirty="0">
                <a:latin typeface="华文新魏" pitchFamily="2" charset="-122"/>
                <a:ea typeface="华文新魏" pitchFamily="2" charset="-122"/>
              </a:rPr>
              <a:t>界</a:t>
            </a:r>
            <a:r>
              <a:rPr lang="en-US" altLang="zh-CN" sz="2400" b="1" dirty="0">
                <a:latin typeface="华文新魏" pitchFamily="2" charset="-122"/>
                <a:ea typeface="华文新魏" pitchFamily="2" charset="-122"/>
              </a:rPr>
              <a:t>6</a:t>
            </a: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7</a:t>
            </a:r>
            <a:r>
              <a:rPr lang="zh-CN" altLang="en-US" sz="2400" b="1" dirty="0">
                <a:latin typeface="华文新魏" pitchFamily="2" charset="-122"/>
                <a:ea typeface="华文新魏" pitchFamily="2" charset="-122"/>
              </a:rPr>
              <a:t>位的海军</a:t>
            </a:r>
          </a:p>
        </p:txBody>
      </p:sp>
      <p:sp>
        <p:nvSpPr>
          <p:cNvPr id="126985" name="Text Box 9"/>
          <p:cNvSpPr txBox="1">
            <a:spLocks noChangeArrowheads="1"/>
          </p:cNvSpPr>
          <p:nvPr/>
        </p:nvSpPr>
        <p:spPr bwMode="auto">
          <a:xfrm>
            <a:off x="179512" y="1628800"/>
            <a:ext cx="4038600" cy="617538"/>
          </a:xfrm>
          <a:prstGeom prst="rect">
            <a:avLst/>
          </a:prstGeom>
          <a:noFill/>
          <a:ln w="38100" cap="rnd">
            <a:solidFill>
              <a:srgbClr val="008000"/>
            </a:solidFill>
            <a:prstDash val="sysDot"/>
            <a:miter lim="800000"/>
            <a:headEnd/>
            <a:tailEnd/>
          </a:ln>
        </p:spPr>
        <p:txBody>
          <a:bodyPr>
            <a:spAutoFit/>
          </a:bodyPr>
          <a:lstStyle/>
          <a:p>
            <a:pPr>
              <a:spcBef>
                <a:spcPct val="50000"/>
              </a:spcBef>
            </a:pPr>
            <a:r>
              <a:rPr lang="zh-CN" altLang="en-US" sz="3200" b="1">
                <a:solidFill>
                  <a:schemeClr val="tx2"/>
                </a:solidFill>
              </a:rPr>
              <a:t>慈禧太后的奢侈生活</a:t>
            </a:r>
          </a:p>
        </p:txBody>
      </p:sp>
      <p:grpSp>
        <p:nvGrpSpPr>
          <p:cNvPr id="13" name="组合 12"/>
          <p:cNvGrpSpPr/>
          <p:nvPr/>
        </p:nvGrpSpPr>
        <p:grpSpPr>
          <a:xfrm>
            <a:off x="6529388" y="1052736"/>
            <a:ext cx="2614612" cy="3155831"/>
            <a:chOff x="6376988" y="838200"/>
            <a:chExt cx="2614612" cy="3155831"/>
          </a:xfrm>
        </p:grpSpPr>
        <p:pic>
          <p:nvPicPr>
            <p:cNvPr id="126986" name="Picture 10" descr="6_100816122800_1"/>
            <p:cNvPicPr>
              <a:picLocks noChangeAspect="1" noChangeArrowheads="1"/>
            </p:cNvPicPr>
            <p:nvPr/>
          </p:nvPicPr>
          <p:blipFill>
            <a:blip r:embed="rId2" cstate="print"/>
            <a:srcRect/>
            <a:stretch>
              <a:fillRect/>
            </a:stretch>
          </p:blipFill>
          <p:spPr bwMode="auto">
            <a:xfrm>
              <a:off x="6376988" y="838200"/>
              <a:ext cx="2614612" cy="2805113"/>
            </a:xfrm>
            <a:prstGeom prst="rect">
              <a:avLst/>
            </a:prstGeom>
            <a:noFill/>
            <a:ln w="9525">
              <a:noFill/>
              <a:miter lim="800000"/>
              <a:headEnd/>
              <a:tailEnd/>
            </a:ln>
          </p:spPr>
        </p:pic>
        <p:sp>
          <p:nvSpPr>
            <p:cNvPr id="126987" name="Rectangle 11"/>
            <p:cNvSpPr>
              <a:spLocks noChangeArrowheads="1"/>
            </p:cNvSpPr>
            <p:nvPr/>
          </p:nvSpPr>
          <p:spPr bwMode="auto">
            <a:xfrm>
              <a:off x="7092280" y="3717032"/>
              <a:ext cx="1588897" cy="276999"/>
            </a:xfrm>
            <a:prstGeom prst="rect">
              <a:avLst/>
            </a:prstGeom>
            <a:noFill/>
            <a:ln w="9525">
              <a:noFill/>
              <a:miter lim="800000"/>
              <a:headEnd/>
              <a:tailEnd/>
            </a:ln>
          </p:spPr>
          <p:txBody>
            <a:bodyPr wrap="none" anchor="ctr">
              <a:spAutoFit/>
            </a:bodyPr>
            <a:lstStyle/>
            <a:p>
              <a:r>
                <a:rPr lang="zh-CN" altLang="en-US" sz="1200" b="1" dirty="0">
                  <a:latin typeface="华文新魏" pitchFamily="2" charset="-122"/>
                </a:rPr>
                <a:t>慈禧（</a:t>
              </a:r>
              <a:r>
                <a:rPr lang="en-US" altLang="zh-CN" sz="1200" b="1" dirty="0">
                  <a:latin typeface="华文新魏" pitchFamily="2" charset="-122"/>
                </a:rPr>
                <a:t>1835--1908</a:t>
              </a:r>
              <a:r>
                <a:rPr lang="zh-CN" altLang="en-US" sz="1200" b="1" dirty="0">
                  <a:latin typeface="华文新魏" pitchFamily="2" charset="-122"/>
                </a:rPr>
                <a:t>） </a:t>
              </a:r>
            </a:p>
          </p:txBody>
        </p:sp>
      </p:grpSp>
      <p:sp>
        <p:nvSpPr>
          <p:cNvPr id="14" name="标题 1"/>
          <p:cNvSpPr>
            <a:spLocks noGrp="1"/>
          </p:cNvSpPr>
          <p:nvPr>
            <p:ph type="title"/>
          </p:nvPr>
        </p:nvSpPr>
        <p:spPr>
          <a:xfrm>
            <a:off x="179512" y="0"/>
            <a:ext cx="8568952" cy="1368152"/>
          </a:xfrm>
        </p:spPr>
        <p:txBody>
          <a:bodyPr>
            <a:normAutofit/>
          </a:bodyPr>
          <a:lstStyle/>
          <a:p>
            <a:r>
              <a:rPr lang="zh-CN" altLang="en-US" b="1" dirty="0" smtClean="0">
                <a:solidFill>
                  <a:schemeClr val="tx1"/>
                </a:solidFill>
                <a:cs typeface="+mn-ea"/>
                <a:sym typeface="+mn-lt"/>
              </a:rPr>
              <a:t>（</a:t>
            </a:r>
            <a:r>
              <a:rPr lang="en-US" altLang="zh-CN" b="1" dirty="0" smtClean="0">
                <a:solidFill>
                  <a:schemeClr val="tx1"/>
                </a:solidFill>
                <a:cs typeface="+mn-ea"/>
                <a:sym typeface="+mn-lt"/>
              </a:rPr>
              <a:t>3</a:t>
            </a:r>
            <a:r>
              <a:rPr lang="zh-CN" altLang="en-US" b="1" dirty="0" smtClean="0">
                <a:solidFill>
                  <a:schemeClr val="tx1"/>
                </a:solidFill>
                <a:cs typeface="+mn-ea"/>
                <a:sym typeface="+mn-lt"/>
              </a:rPr>
              <a:t>）为了自身的私利，不惜出卖国家和民族的利益</a:t>
            </a:r>
            <a:r>
              <a:rPr lang="zh-CN" altLang="en-US" dirty="0" smtClean="0">
                <a:solidFill>
                  <a:schemeClr val="tx1"/>
                </a:solidFill>
                <a:cs typeface="+mn-ea"/>
                <a:sym typeface="+mn-lt"/>
              </a:rPr>
              <a:t>。</a:t>
            </a:r>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6" name="Text Box 4"/>
          <p:cNvSpPr txBox="1">
            <a:spLocks noChangeArrowheads="1"/>
          </p:cNvSpPr>
          <p:nvPr/>
        </p:nvSpPr>
        <p:spPr bwMode="auto">
          <a:xfrm>
            <a:off x="685800" y="533400"/>
            <a:ext cx="5486400" cy="511175"/>
          </a:xfrm>
          <a:prstGeom prst="rect">
            <a:avLst/>
          </a:prstGeom>
          <a:noFill/>
          <a:ln w="38100" cap="rnd">
            <a:solidFill>
              <a:srgbClr val="008000"/>
            </a:solidFill>
            <a:prstDash val="sysDot"/>
            <a:miter lim="800000"/>
            <a:headEnd/>
            <a:tailEnd/>
          </a:ln>
          <a:effectLst/>
        </p:spPr>
        <p:txBody>
          <a:bodyPr>
            <a:spAutoFit/>
          </a:bodyPr>
          <a:lstStyle/>
          <a:p>
            <a:pPr>
              <a:spcBef>
                <a:spcPct val="50000"/>
              </a:spcBef>
            </a:pPr>
            <a:r>
              <a:rPr lang="zh-CN" altLang="en-US" sz="2500" b="1">
                <a:solidFill>
                  <a:schemeClr val="tx2"/>
                </a:solidFill>
                <a:latin typeface="华文新魏" pitchFamily="2" charset="-122"/>
                <a:ea typeface="华文新魏" pitchFamily="2" charset="-122"/>
              </a:rPr>
              <a:t>大肆修建颐和园花费：</a:t>
            </a:r>
            <a:r>
              <a:rPr lang="en-US" altLang="zh-CN" sz="2500" b="1">
                <a:solidFill>
                  <a:schemeClr val="tx2"/>
                </a:solidFill>
                <a:latin typeface="华文新魏" pitchFamily="2" charset="-122"/>
                <a:ea typeface="华文新魏" pitchFamily="2" charset="-122"/>
              </a:rPr>
              <a:t>1098</a:t>
            </a:r>
            <a:r>
              <a:rPr lang="zh-CN" altLang="en-US" sz="2500" b="1">
                <a:solidFill>
                  <a:schemeClr val="tx2"/>
                </a:solidFill>
                <a:latin typeface="华文新魏" pitchFamily="2" charset="-122"/>
                <a:ea typeface="华文新魏" pitchFamily="2" charset="-122"/>
              </a:rPr>
              <a:t>万两白银</a:t>
            </a:r>
            <a:r>
              <a:rPr lang="zh-CN" altLang="en-US" sz="2500" b="1">
                <a:solidFill>
                  <a:srgbClr val="000000"/>
                </a:solidFill>
                <a:latin typeface="华文新魏" pitchFamily="2" charset="-122"/>
                <a:ea typeface="华文新魏" pitchFamily="2" charset="-122"/>
              </a:rPr>
              <a:t> </a:t>
            </a:r>
          </a:p>
        </p:txBody>
      </p:sp>
      <p:grpSp>
        <p:nvGrpSpPr>
          <p:cNvPr id="10" name="组合 9"/>
          <p:cNvGrpSpPr/>
          <p:nvPr/>
        </p:nvGrpSpPr>
        <p:grpSpPr>
          <a:xfrm>
            <a:off x="755576" y="5013176"/>
            <a:ext cx="6624736" cy="830997"/>
            <a:chOff x="755576" y="5013176"/>
            <a:chExt cx="6624736" cy="830997"/>
          </a:xfrm>
        </p:grpSpPr>
        <p:sp>
          <p:nvSpPr>
            <p:cNvPr id="387075" name="Text Box 3"/>
            <p:cNvSpPr txBox="1">
              <a:spLocks noChangeArrowheads="1"/>
            </p:cNvSpPr>
            <p:nvPr/>
          </p:nvSpPr>
          <p:spPr bwMode="auto">
            <a:xfrm>
              <a:off x="755576" y="5013176"/>
              <a:ext cx="1296143" cy="830997"/>
            </a:xfrm>
            <a:prstGeom prst="rect">
              <a:avLst/>
            </a:prstGeom>
            <a:noFill/>
            <a:ln w="9525">
              <a:noFill/>
              <a:miter lim="800000"/>
              <a:headEnd/>
              <a:tailEnd/>
            </a:ln>
            <a:effectLst/>
          </p:spPr>
          <p:txBody>
            <a:bodyPr wrap="square">
              <a:spAutoFit/>
            </a:bodyPr>
            <a:lstStyle/>
            <a:p>
              <a:pPr>
                <a:spcBef>
                  <a:spcPct val="50000"/>
                </a:spcBef>
              </a:pPr>
              <a:r>
                <a:rPr lang="en-US" altLang="zh-CN" sz="2400" b="1" dirty="0">
                  <a:latin typeface="华文新魏" pitchFamily="2" charset="-122"/>
                  <a:ea typeface="华文新魏" pitchFamily="2" charset="-122"/>
                </a:rPr>
                <a:t>1098</a:t>
              </a:r>
              <a:r>
                <a:rPr lang="zh-CN" altLang="en-US" sz="2400" b="1" dirty="0">
                  <a:latin typeface="华文新魏" pitchFamily="2" charset="-122"/>
                  <a:ea typeface="华文新魏" pitchFamily="2" charset="-122"/>
                </a:rPr>
                <a:t>万两白银    </a:t>
              </a:r>
            </a:p>
          </p:txBody>
        </p:sp>
        <p:sp>
          <p:nvSpPr>
            <p:cNvPr id="387078" name="Text Box 6"/>
            <p:cNvSpPr txBox="1">
              <a:spLocks noChangeArrowheads="1"/>
            </p:cNvSpPr>
            <p:nvPr/>
          </p:nvSpPr>
          <p:spPr bwMode="auto">
            <a:xfrm>
              <a:off x="6588224" y="5229200"/>
              <a:ext cx="792088" cy="461665"/>
            </a:xfrm>
            <a:prstGeom prst="rect">
              <a:avLst/>
            </a:prstGeom>
            <a:noFill/>
            <a:ln w="9525">
              <a:noFill/>
              <a:miter lim="800000"/>
              <a:headEnd/>
              <a:tailEnd/>
            </a:ln>
            <a:effectLst/>
          </p:spPr>
          <p:txBody>
            <a:bodyPr wrap="square">
              <a:spAutoFit/>
            </a:bodyPr>
            <a:lstStyle/>
            <a:p>
              <a:pPr>
                <a:spcBef>
                  <a:spcPct val="50000"/>
                </a:spcBef>
              </a:pPr>
              <a:r>
                <a:rPr lang="en-US" altLang="zh-CN" sz="2400" b="1" dirty="0">
                  <a:latin typeface="华文新魏" pitchFamily="2" charset="-122"/>
                  <a:ea typeface="华文新魏" pitchFamily="2" charset="-122"/>
                </a:rPr>
                <a:t>18</a:t>
              </a:r>
              <a:r>
                <a:rPr lang="zh-CN" altLang="en-US" sz="2400" b="1" dirty="0">
                  <a:latin typeface="华文新魏" pitchFamily="2" charset="-122"/>
                  <a:ea typeface="华文新魏" pitchFamily="2" charset="-122"/>
                </a:rPr>
                <a:t>艘</a:t>
              </a:r>
            </a:p>
          </p:txBody>
        </p:sp>
        <p:sp>
          <p:nvSpPr>
            <p:cNvPr id="387080" name="Text Box 8"/>
            <p:cNvSpPr txBox="1">
              <a:spLocks noChangeArrowheads="1"/>
            </p:cNvSpPr>
            <p:nvPr/>
          </p:nvSpPr>
          <p:spPr bwMode="auto">
            <a:xfrm>
              <a:off x="2514601" y="5181600"/>
              <a:ext cx="3497560" cy="461665"/>
            </a:xfrm>
            <a:prstGeom prst="rect">
              <a:avLst/>
            </a:prstGeom>
            <a:noFill/>
            <a:ln w="9525">
              <a:noFill/>
              <a:miter lim="800000"/>
              <a:headEnd/>
              <a:tailEnd/>
            </a:ln>
            <a:effectLst/>
          </p:spPr>
          <p:txBody>
            <a:bodyPr wrap="square">
              <a:spAutoFit/>
            </a:bodyPr>
            <a:lstStyle/>
            <a:p>
              <a:pPr>
                <a:spcBef>
                  <a:spcPct val="50000"/>
                </a:spcBef>
              </a:pPr>
              <a:r>
                <a:rPr lang="en-US" altLang="zh-CN" sz="2400" b="1" dirty="0">
                  <a:latin typeface="华文新魏" pitchFamily="2" charset="-122"/>
                  <a:ea typeface="华文新魏" pitchFamily="2" charset="-122"/>
                </a:rPr>
                <a:t>60</a:t>
              </a:r>
              <a:r>
                <a:rPr lang="zh-CN" altLang="en-US" sz="2400" b="1" dirty="0">
                  <a:latin typeface="华文新魏" pitchFamily="2" charset="-122"/>
                  <a:ea typeface="华文新魏" pitchFamily="2" charset="-122"/>
                </a:rPr>
                <a:t>万两</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艘吉野级巡洋舰 </a:t>
              </a:r>
            </a:p>
          </p:txBody>
        </p:sp>
        <p:sp>
          <p:nvSpPr>
            <p:cNvPr id="387081" name="Text Box 9"/>
            <p:cNvSpPr txBox="1">
              <a:spLocks noChangeArrowheads="1"/>
            </p:cNvSpPr>
            <p:nvPr/>
          </p:nvSpPr>
          <p:spPr bwMode="auto">
            <a:xfrm>
              <a:off x="6012160" y="5157192"/>
              <a:ext cx="504825" cy="519113"/>
            </a:xfrm>
            <a:prstGeom prst="rect">
              <a:avLst/>
            </a:prstGeom>
            <a:noFill/>
            <a:ln w="9525">
              <a:noFill/>
              <a:miter lim="800000"/>
              <a:headEnd/>
              <a:tailEnd/>
            </a:ln>
            <a:effectLst/>
          </p:spPr>
          <p:txBody>
            <a:bodyPr>
              <a:spAutoFit/>
            </a:bodyPr>
            <a:lstStyle/>
            <a:p>
              <a:pPr>
                <a:spcBef>
                  <a:spcPct val="50000"/>
                </a:spcBef>
              </a:pPr>
              <a:r>
                <a:rPr lang="en-US" altLang="zh-CN" sz="2800" b="1" dirty="0">
                  <a:solidFill>
                    <a:srgbClr val="000000"/>
                  </a:solidFill>
                  <a:latin typeface="楷体_GB2312" pitchFamily="49" charset="-122"/>
                  <a:ea typeface="楷体_GB2312" pitchFamily="49" charset="-122"/>
                </a:rPr>
                <a:t>=</a:t>
              </a:r>
              <a:endParaRPr lang="en-US" altLang="zh-CN" sz="2400" b="1" dirty="0">
                <a:latin typeface="华文新魏" pitchFamily="2" charset="-122"/>
                <a:ea typeface="华文新魏" pitchFamily="2" charset="-122"/>
              </a:endParaRPr>
            </a:p>
          </p:txBody>
        </p:sp>
        <p:sp>
          <p:nvSpPr>
            <p:cNvPr id="387082" name="Text Box 10"/>
            <p:cNvSpPr txBox="1">
              <a:spLocks noChangeArrowheads="1"/>
            </p:cNvSpPr>
            <p:nvPr/>
          </p:nvSpPr>
          <p:spPr bwMode="auto">
            <a:xfrm>
              <a:off x="2057400" y="5181600"/>
              <a:ext cx="498376" cy="579438"/>
            </a:xfrm>
            <a:prstGeom prst="rect">
              <a:avLst/>
            </a:prstGeom>
            <a:noFill/>
            <a:ln w="9525">
              <a:noFill/>
              <a:miter lim="800000"/>
              <a:headEnd/>
              <a:tailEnd/>
            </a:ln>
            <a:effectLst/>
          </p:spPr>
          <p:txBody>
            <a:bodyPr wrap="square">
              <a:spAutoFit/>
            </a:bodyPr>
            <a:lstStyle/>
            <a:p>
              <a:pPr>
                <a:spcBef>
                  <a:spcPct val="50000"/>
                </a:spcBef>
              </a:pPr>
              <a:r>
                <a:rPr lang="en-US" altLang="zh-CN" sz="3200" b="1" dirty="0">
                  <a:solidFill>
                    <a:srgbClr val="000000"/>
                  </a:solidFill>
                  <a:latin typeface="Verdana" pitchFamily="34" charset="0"/>
                </a:rPr>
                <a:t>÷</a:t>
              </a:r>
            </a:p>
          </p:txBody>
        </p:sp>
      </p:grpSp>
      <p:pic>
        <p:nvPicPr>
          <p:cNvPr id="387084" name="Picture 12" descr="4742084_230943014683_2"/>
          <p:cNvPicPr>
            <a:picLocks noChangeAspect="1" noChangeArrowheads="1"/>
          </p:cNvPicPr>
          <p:nvPr/>
        </p:nvPicPr>
        <p:blipFill>
          <a:blip r:embed="rId2" cstate="print"/>
          <a:srcRect/>
          <a:stretch>
            <a:fillRect/>
          </a:stretch>
        </p:blipFill>
        <p:spPr bwMode="auto">
          <a:xfrm>
            <a:off x="304800" y="1295400"/>
            <a:ext cx="4343400" cy="2897188"/>
          </a:xfrm>
          <a:prstGeom prst="rect">
            <a:avLst/>
          </a:prstGeom>
          <a:noFill/>
        </p:spPr>
      </p:pic>
      <p:pic>
        <p:nvPicPr>
          <p:cNvPr id="387086" name="Picture 14" descr="11a"/>
          <p:cNvPicPr>
            <a:picLocks noChangeAspect="1" noChangeArrowheads="1"/>
          </p:cNvPicPr>
          <p:nvPr/>
        </p:nvPicPr>
        <p:blipFill>
          <a:blip r:embed="rId3" cstate="print"/>
          <a:srcRect/>
          <a:stretch>
            <a:fillRect/>
          </a:stretch>
        </p:blipFill>
        <p:spPr bwMode="auto">
          <a:xfrm>
            <a:off x="4038600" y="1752600"/>
            <a:ext cx="4476750" cy="3228975"/>
          </a:xfrm>
          <a:prstGeom prst="rect">
            <a:avLst/>
          </a:prstGeom>
          <a:noFill/>
        </p:spPr>
      </p:pic>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5076056" y="908720"/>
            <a:ext cx="3592445" cy="4111550"/>
          </a:xfrm>
          <a:prstGeom prst="rect">
            <a:avLst/>
          </a:prstGeom>
        </p:spPr>
      </p:pic>
      <p:sp>
        <p:nvSpPr>
          <p:cNvPr id="129027" name="Text Box 3"/>
          <p:cNvSpPr txBox="1">
            <a:spLocks noChangeArrowheads="1"/>
          </p:cNvSpPr>
          <p:nvPr/>
        </p:nvSpPr>
        <p:spPr bwMode="auto">
          <a:xfrm>
            <a:off x="971550" y="3789363"/>
            <a:ext cx="2447925" cy="366712"/>
          </a:xfrm>
          <a:prstGeom prst="rect">
            <a:avLst/>
          </a:prstGeom>
          <a:noFill/>
          <a:ln w="9525">
            <a:noFill/>
            <a:miter lim="800000"/>
            <a:headEnd/>
            <a:tailEnd/>
          </a:ln>
        </p:spPr>
        <p:txBody>
          <a:bodyPr>
            <a:spAutoFit/>
          </a:bodyPr>
          <a:lstStyle/>
          <a:p>
            <a:pPr>
              <a:spcBef>
                <a:spcPct val="50000"/>
              </a:spcBef>
            </a:pPr>
            <a:endParaRPr lang="zh-CN" altLang="en-US">
              <a:ea typeface="宋体" charset="-122"/>
            </a:endParaRPr>
          </a:p>
        </p:txBody>
      </p:sp>
      <p:sp>
        <p:nvSpPr>
          <p:cNvPr id="133124" name="Text Box 4"/>
          <p:cNvSpPr txBox="1">
            <a:spLocks noChangeArrowheads="1"/>
          </p:cNvSpPr>
          <p:nvPr/>
        </p:nvSpPr>
        <p:spPr bwMode="auto">
          <a:xfrm>
            <a:off x="395536" y="332656"/>
            <a:ext cx="3888432" cy="584775"/>
          </a:xfrm>
          <a:prstGeom prst="rect">
            <a:avLst/>
          </a:prstGeom>
          <a:noFill/>
          <a:ln w="9525">
            <a:noFill/>
            <a:miter lim="800000"/>
            <a:headEnd/>
            <a:tailEnd/>
          </a:ln>
          <a:effectLst/>
        </p:spPr>
        <p:txBody>
          <a:bodyPr wrap="square">
            <a:spAutoFit/>
          </a:bodyPr>
          <a:lstStyle/>
          <a:p>
            <a:pPr>
              <a:spcBef>
                <a:spcPct val="50000"/>
              </a:spcBef>
              <a:buFont typeface="Arial" pitchFamily="34" charset="0"/>
              <a:buNone/>
              <a:defRPr/>
            </a:pPr>
            <a:r>
              <a:rPr lang="zh-CN" altLang="en-US" sz="3200" b="1" dirty="0">
                <a:solidFill>
                  <a:srgbClr val="003300"/>
                </a:solidFill>
                <a:effectLst>
                  <a:outerShdw blurRad="38100" dist="38100" dir="2700000" algn="tl">
                    <a:srgbClr val="C0C0C0"/>
                  </a:outerShdw>
                </a:effectLst>
                <a:latin typeface="华文新魏" pitchFamily="2" charset="-122"/>
                <a:ea typeface="华文新魏" pitchFamily="2" charset="-122"/>
              </a:rPr>
              <a:t>祝寿置国难不顾</a:t>
            </a:r>
          </a:p>
        </p:txBody>
      </p:sp>
      <p:sp>
        <p:nvSpPr>
          <p:cNvPr id="129029" name="AutoShape 5"/>
          <p:cNvSpPr>
            <a:spLocks noChangeArrowheads="1"/>
          </p:cNvSpPr>
          <p:nvPr/>
        </p:nvSpPr>
        <p:spPr bwMode="auto">
          <a:xfrm>
            <a:off x="683568" y="2348880"/>
            <a:ext cx="2971800" cy="2514600"/>
          </a:xfrm>
          <a:prstGeom prst="cloudCallout">
            <a:avLst>
              <a:gd name="adj1" fmla="val 147025"/>
              <a:gd name="adj2" fmla="val -42195"/>
            </a:avLst>
          </a:prstGeom>
          <a:solidFill>
            <a:schemeClr val="bg1"/>
          </a:solidFill>
          <a:ln w="9525">
            <a:solidFill>
              <a:schemeClr val="tx1"/>
            </a:solidFill>
            <a:round/>
            <a:headEnd/>
            <a:tailEnd/>
          </a:ln>
        </p:spPr>
        <p:txBody>
          <a:bodyPr anchor="ctr"/>
          <a:lstStyle/>
          <a:p>
            <a:r>
              <a:rPr lang="zh-CN" altLang="en-US" sz="2400" b="1" dirty="0">
                <a:latin typeface="华文新魏" pitchFamily="2" charset="-122"/>
                <a:ea typeface="华文新魏" pitchFamily="2" charset="-122"/>
              </a:rPr>
              <a:t>今日令我不欢者，吾亦将令彼终生不欢</a:t>
            </a:r>
            <a:r>
              <a:rPr lang="en-US" altLang="zh-CN" b="1" dirty="0">
                <a:latin typeface="华文新魏" pitchFamily="2" charset="-122"/>
                <a:ea typeface="华文新魏" pitchFamily="2" charset="-122"/>
              </a:rPr>
              <a:t>……</a:t>
            </a:r>
            <a:endParaRPr lang="en-US" altLang="zh-CN" sz="2400" b="1" dirty="0">
              <a:latin typeface="华文新魏" pitchFamily="2" charset="-122"/>
              <a:ea typeface="华文新魏" pitchFamily="2" charset="-122"/>
            </a:endParaRPr>
          </a:p>
          <a:p>
            <a:pPr algn="ctr"/>
            <a:endParaRPr lang="zh-CN" altLang="en-US" sz="2400" dirty="0">
              <a:ea typeface="宋体" charset="-122"/>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srcRect/>
          <a:stretch>
            <a:fillRect/>
          </a:stretch>
        </p:blipFill>
        <p:spPr bwMode="auto">
          <a:xfrm>
            <a:off x="395536" y="116632"/>
            <a:ext cx="8424936" cy="4536504"/>
          </a:xfrm>
          <a:prstGeom prst="rect">
            <a:avLst/>
          </a:prstGeom>
          <a:noFill/>
          <a:ln w="9525">
            <a:noFill/>
            <a:miter lim="800000"/>
            <a:headEnd/>
            <a:tailEnd/>
          </a:ln>
        </p:spPr>
      </p:pic>
      <p:sp>
        <p:nvSpPr>
          <p:cNvPr id="5" name="内容占位符 6"/>
          <p:cNvSpPr>
            <a:spLocks noGrp="1"/>
          </p:cNvSpPr>
          <p:nvPr>
            <p:ph sz="quarter" idx="1"/>
          </p:nvPr>
        </p:nvSpPr>
        <p:spPr>
          <a:xfrm>
            <a:off x="1331640" y="4941168"/>
            <a:ext cx="5976664" cy="1366664"/>
          </a:xfrm>
        </p:spPr>
        <p:txBody>
          <a:bodyPr>
            <a:normAutofit lnSpcReduction="10000"/>
          </a:bodyPr>
          <a:lstStyle/>
          <a:p>
            <a:r>
              <a:rPr lang="zh-CN" altLang="en-US" b="1" dirty="0" smtClean="0"/>
              <a:t>上联：万寿无疆  普天同庆</a:t>
            </a:r>
            <a:endParaRPr lang="en-US" altLang="zh-CN" b="1" dirty="0" smtClean="0"/>
          </a:p>
          <a:p>
            <a:r>
              <a:rPr lang="zh-CN" altLang="en-US" b="1" dirty="0" smtClean="0"/>
              <a:t>下联：三军败绩  割地求和</a:t>
            </a:r>
            <a:endParaRPr lang="en-US" altLang="zh-CN" b="1" dirty="0" smtClean="0"/>
          </a:p>
          <a:p>
            <a:r>
              <a:rPr lang="zh-CN" altLang="en-US" b="1" dirty="0" smtClean="0"/>
              <a:t>横批</a:t>
            </a:r>
            <a:r>
              <a:rPr lang="en-US" altLang="zh-CN" b="1" dirty="0" smtClean="0"/>
              <a:t>:</a:t>
            </a:r>
            <a:r>
              <a:rPr lang="zh-CN" altLang="en-US" b="1" dirty="0" smtClean="0"/>
              <a:t>国难当头</a:t>
            </a:r>
            <a:r>
              <a:rPr lang="en-US" altLang="zh-CN" b="1" dirty="0" smtClean="0"/>
              <a:t>,</a:t>
            </a:r>
            <a:r>
              <a:rPr lang="zh-CN" altLang="en-US" b="1" dirty="0" smtClean="0"/>
              <a:t>慈禧做“万寿盛典”。</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372200" y="764704"/>
            <a:ext cx="2088232" cy="3013303"/>
            <a:chOff x="6372200" y="764704"/>
            <a:chExt cx="2088232" cy="3013303"/>
          </a:xfrm>
        </p:grpSpPr>
        <p:sp>
          <p:nvSpPr>
            <p:cNvPr id="5" name="矩形 4"/>
            <p:cNvSpPr/>
            <p:nvPr/>
          </p:nvSpPr>
          <p:spPr>
            <a:xfrm>
              <a:off x="6660232" y="3501008"/>
              <a:ext cx="1701107" cy="276999"/>
            </a:xfrm>
            <a:prstGeom prst="rect">
              <a:avLst/>
            </a:prstGeom>
          </p:spPr>
          <p:txBody>
            <a:bodyPr wrap="none">
              <a:spAutoFit/>
            </a:bodyPr>
            <a:lstStyle/>
            <a:p>
              <a:r>
                <a:rPr lang="zh-CN" altLang="en-US" sz="1200" b="1" dirty="0" smtClean="0"/>
                <a:t>章炳麟（</a:t>
              </a:r>
              <a:r>
                <a:rPr lang="en-US" altLang="zh-CN" sz="1200" b="1" dirty="0" smtClean="0"/>
                <a:t>1869--1936</a:t>
              </a:r>
              <a:r>
                <a:rPr lang="zh-CN" altLang="en-US" sz="1200" b="1" dirty="0" smtClean="0"/>
                <a:t>）</a:t>
              </a:r>
              <a:endParaRPr lang="zh-CN" altLang="en-US" sz="1200" dirty="0"/>
            </a:p>
          </p:txBody>
        </p:sp>
        <p:pic>
          <p:nvPicPr>
            <p:cNvPr id="293890" name="Picture 2" descr="http://cimg2.163.com/cnews/2006/6/28/20060628093915480b2.jpg"/>
            <p:cNvPicPr>
              <a:picLocks noChangeAspect="1" noChangeArrowheads="1"/>
            </p:cNvPicPr>
            <p:nvPr/>
          </p:nvPicPr>
          <p:blipFill>
            <a:blip r:embed="rId2" cstate="print"/>
            <a:srcRect/>
            <a:stretch>
              <a:fillRect/>
            </a:stretch>
          </p:blipFill>
          <p:spPr bwMode="auto">
            <a:xfrm>
              <a:off x="6372200" y="764704"/>
              <a:ext cx="2088232" cy="2657476"/>
            </a:xfrm>
            <a:prstGeom prst="rect">
              <a:avLst/>
            </a:prstGeom>
            <a:noFill/>
          </p:spPr>
        </p:pic>
      </p:grpSp>
      <p:sp>
        <p:nvSpPr>
          <p:cNvPr id="7" name="云形标注 6"/>
          <p:cNvSpPr/>
          <p:nvPr/>
        </p:nvSpPr>
        <p:spPr>
          <a:xfrm>
            <a:off x="323528" y="2132856"/>
            <a:ext cx="4752528" cy="3960440"/>
          </a:xfrm>
          <a:prstGeom prst="cloudCallout">
            <a:avLst>
              <a:gd name="adj1" fmla="val 90568"/>
              <a:gd name="adj2" fmla="val -581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zh-CN" altLang="en-US" sz="2400" b="1" dirty="0" smtClean="0">
                <a:solidFill>
                  <a:schemeClr val="tx2">
                    <a:lumMod val="75000"/>
                  </a:schemeClr>
                </a:solidFill>
              </a:rPr>
              <a:t>今日到南苑，明日到北海，何日再到古长安？叹黎民膏血全枯，只为一人歌庆有。五十割琉球，六十割台湾，七十又割东三省。痛赤县邦圻（</a:t>
            </a:r>
            <a:r>
              <a:rPr lang="en-US" altLang="zh-CN" sz="2400" b="1" dirty="0" err="1" smtClean="0">
                <a:solidFill>
                  <a:schemeClr val="tx2">
                    <a:lumMod val="75000"/>
                  </a:schemeClr>
                </a:solidFill>
              </a:rPr>
              <a:t>qí</a:t>
            </a:r>
            <a:r>
              <a:rPr lang="zh-CN" altLang="en-US" sz="2400" b="1" dirty="0" smtClean="0">
                <a:solidFill>
                  <a:schemeClr val="tx2">
                    <a:lumMod val="75000"/>
                  </a:schemeClr>
                </a:solidFill>
              </a:rPr>
              <a:t>）益蹙（</a:t>
            </a:r>
            <a:r>
              <a:rPr lang="en-US" altLang="zh-CN" sz="2400" dirty="0" smtClean="0"/>
              <a:t>  </a:t>
            </a:r>
            <a:r>
              <a:rPr lang="en-US" altLang="zh-CN" sz="2400" b="1" dirty="0" err="1" smtClean="0">
                <a:solidFill>
                  <a:schemeClr val="tx2">
                    <a:lumMod val="75000"/>
                  </a:schemeClr>
                </a:solidFill>
              </a:rPr>
              <a:t>cù</a:t>
            </a:r>
            <a:r>
              <a:rPr lang="en-US" altLang="zh-CN" sz="2400" dirty="0" smtClean="0"/>
              <a:t> </a:t>
            </a:r>
            <a:r>
              <a:rPr lang="zh-CN" altLang="en-US" sz="2400" b="1" dirty="0" smtClean="0">
                <a:solidFill>
                  <a:schemeClr val="tx2">
                    <a:lumMod val="75000"/>
                  </a:schemeClr>
                </a:solidFill>
              </a:rPr>
              <a:t>），每逢万寿祝疆无。</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type="title"/>
          </p:nvPr>
        </p:nvSpPr>
        <p:spPr>
          <a:xfrm>
            <a:off x="0" y="304800"/>
            <a:ext cx="8686800" cy="1017588"/>
          </a:xfrm>
          <a:noFill/>
        </p:spPr>
        <p:txBody>
          <a:bodyPr>
            <a:normAutofit/>
          </a:bodyPr>
          <a:lstStyle/>
          <a:p>
            <a:pPr eaLnBrk="1" hangingPunct="1"/>
            <a:r>
              <a:rPr lang="zh-CN" altLang="en-US" sz="3800" b="1" dirty="0" smtClean="0"/>
              <a:t>（</a:t>
            </a:r>
            <a:r>
              <a:rPr lang="en-US" altLang="zh-CN" sz="3800" b="1" dirty="0" smtClean="0"/>
              <a:t>4</a:t>
            </a:r>
            <a:r>
              <a:rPr lang="zh-CN" altLang="en-US" sz="3800" b="1" dirty="0" smtClean="0"/>
              <a:t>）</a:t>
            </a:r>
            <a:r>
              <a:rPr lang="zh-CN" altLang="en-US" sz="3800" b="1" dirty="0" smtClean="0">
                <a:latin typeface="Arial" charset="0"/>
              </a:rPr>
              <a:t>“</a:t>
            </a:r>
            <a:r>
              <a:rPr lang="zh-CN" altLang="en-US" sz="3800" b="1" dirty="0" smtClean="0"/>
              <a:t>防民甚于防寇</a:t>
            </a:r>
            <a:r>
              <a:rPr lang="zh-CN" altLang="en-US" sz="3800" b="1" dirty="0" smtClean="0">
                <a:latin typeface="Arial" charset="0"/>
              </a:rPr>
              <a:t>”</a:t>
            </a:r>
            <a:r>
              <a:rPr lang="zh-CN" altLang="en-US" sz="3800" b="1" dirty="0" smtClean="0"/>
              <a:t>的错误指导思想</a:t>
            </a:r>
          </a:p>
        </p:txBody>
      </p:sp>
      <p:sp>
        <p:nvSpPr>
          <p:cNvPr id="130050" name="Rectangle 2"/>
          <p:cNvSpPr>
            <a:spLocks noGrp="1" noChangeArrowheads="1"/>
          </p:cNvSpPr>
          <p:nvPr>
            <p:ph sz="quarter" idx="1"/>
          </p:nvPr>
        </p:nvSpPr>
        <p:spPr>
          <a:xfrm>
            <a:off x="395536" y="3356992"/>
            <a:ext cx="8439472" cy="1872208"/>
          </a:xfrm>
          <a:solidFill>
            <a:schemeClr val="bg1"/>
          </a:solidFill>
        </p:spPr>
        <p:txBody>
          <a:bodyPr>
            <a:normAutofit/>
          </a:bodyPr>
          <a:lstStyle/>
          <a:p>
            <a:pPr eaLnBrk="1" hangingPunct="1">
              <a:lnSpc>
                <a:spcPct val="90000"/>
              </a:lnSpc>
            </a:pPr>
            <a:r>
              <a:rPr lang="en-US" altLang="zh-CN" sz="2400" b="1" dirty="0" smtClean="0"/>
              <a:t>1860</a:t>
            </a:r>
            <a:r>
              <a:rPr lang="zh-CN" altLang="en-US" sz="2400" b="1" dirty="0" smtClean="0"/>
              <a:t>年，奕䜣 、文祥、桂良上</a:t>
            </a:r>
            <a:r>
              <a:rPr lang="en-US" altLang="zh-CN" sz="2400" b="1" dirty="0" smtClean="0"/>
              <a:t>《</a:t>
            </a:r>
            <a:r>
              <a:rPr lang="zh-CN" altLang="en-US" sz="2400" b="1" dirty="0" smtClean="0"/>
              <a:t>通筹夷务全局酌拟章程六条折</a:t>
            </a:r>
            <a:r>
              <a:rPr lang="en-US" altLang="zh-CN" sz="2400" b="1" dirty="0" smtClean="0"/>
              <a:t>》</a:t>
            </a:r>
            <a:r>
              <a:rPr lang="zh-CN" altLang="en-US" sz="2400" b="1" dirty="0" smtClean="0"/>
              <a:t>，分析了各列强国特点，认为太平天国和捻军是心腹之患，英、俄是肢体之患，应以灭内患为先，然后对付俄国和英国。清政府把列强只当作“肢体之患”，认为“可以信义笼络”，因此不惜出卖国家民族利益以讨列强欢心。</a:t>
            </a:r>
          </a:p>
        </p:txBody>
      </p:sp>
      <p:grpSp>
        <p:nvGrpSpPr>
          <p:cNvPr id="7" name="组合 6"/>
          <p:cNvGrpSpPr/>
          <p:nvPr/>
        </p:nvGrpSpPr>
        <p:grpSpPr>
          <a:xfrm>
            <a:off x="323529" y="1484784"/>
            <a:ext cx="1944216" cy="1655763"/>
            <a:chOff x="323529" y="1484784"/>
            <a:chExt cx="1944216" cy="1655763"/>
          </a:xfrm>
        </p:grpSpPr>
        <p:pic>
          <p:nvPicPr>
            <p:cNvPr id="130054" name="Picture 5" descr="练习1"/>
            <p:cNvPicPr>
              <a:picLocks noChangeAspect="1" noChangeArrowheads="1"/>
            </p:cNvPicPr>
            <p:nvPr/>
          </p:nvPicPr>
          <p:blipFill>
            <a:blip r:embed="rId2" cstate="print"/>
            <a:srcRect/>
            <a:stretch>
              <a:fillRect/>
            </a:stretch>
          </p:blipFill>
          <p:spPr bwMode="auto">
            <a:xfrm>
              <a:off x="323529" y="1484784"/>
              <a:ext cx="1944216" cy="1655763"/>
            </a:xfrm>
            <a:prstGeom prst="rect">
              <a:avLst/>
            </a:prstGeom>
            <a:noFill/>
            <a:ln w="9525">
              <a:noFill/>
              <a:miter lim="800000"/>
              <a:headEnd/>
              <a:tailEnd/>
            </a:ln>
          </p:spPr>
        </p:pic>
        <p:sp>
          <p:nvSpPr>
            <p:cNvPr id="134150" name="Rectangle 6" descr="信纸"/>
            <p:cNvSpPr>
              <a:spLocks noChangeArrowheads="1"/>
            </p:cNvSpPr>
            <p:nvPr/>
          </p:nvSpPr>
          <p:spPr bwMode="auto">
            <a:xfrm>
              <a:off x="683568" y="1916832"/>
              <a:ext cx="1080120" cy="518764"/>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图片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476375" y="2924175"/>
            <a:ext cx="6429375" cy="3370263"/>
          </a:xfrm>
          <a:prstGeom prst="rect">
            <a:avLst/>
          </a:prstGeom>
          <a:noFill/>
          <a:ln w="9525">
            <a:noFill/>
            <a:miter lim="800000"/>
            <a:headEnd/>
            <a:tailEnd/>
          </a:ln>
        </p:spPr>
      </p:pic>
      <p:sp>
        <p:nvSpPr>
          <p:cNvPr id="53253" name="文本框 1"/>
          <p:cNvSpPr txBox="1">
            <a:spLocks noChangeArrowheads="1"/>
          </p:cNvSpPr>
          <p:nvPr/>
        </p:nvSpPr>
        <p:spPr bwMode="auto">
          <a:xfrm>
            <a:off x="467544" y="1782763"/>
            <a:ext cx="8065269" cy="9787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defRPr/>
            </a:pPr>
            <a:r>
              <a:rPr lang="zh-CN" altLang="en-US" sz="2400" dirty="0" smtClean="0">
                <a:solidFill>
                  <a:schemeClr val="tx1"/>
                </a:solidFill>
                <a:latin typeface="+mn-lt"/>
                <a:ea typeface="+mn-ea"/>
                <a:cs typeface="+mn-ea"/>
                <a:sym typeface="+mn-lt"/>
              </a:rPr>
              <a:t>近代中国反侵略战争失败的另一重要原因是国家综合实力特别是经济技术和作战能力的落后。</a:t>
            </a:r>
            <a:endParaRPr lang="zh-CN" altLang="en-US" sz="2400" dirty="0">
              <a:solidFill>
                <a:schemeClr val="tx1"/>
              </a:solidFill>
              <a:latin typeface="+mn-lt"/>
              <a:ea typeface="+mn-ea"/>
              <a:cs typeface="+mn-ea"/>
              <a:sym typeface="+mn-lt"/>
            </a:endParaRPr>
          </a:p>
        </p:txBody>
      </p:sp>
      <p:sp>
        <p:nvSpPr>
          <p:cNvPr id="8" name="Text Box 3"/>
          <p:cNvSpPr txBox="1">
            <a:spLocks noChangeArrowheads="1"/>
          </p:cNvSpPr>
          <p:nvPr/>
        </p:nvSpPr>
        <p:spPr bwMode="auto">
          <a:xfrm>
            <a:off x="323528" y="260648"/>
            <a:ext cx="8640688" cy="769441"/>
          </a:xfrm>
          <a:prstGeom prst="rect">
            <a:avLst/>
          </a:prstGeom>
          <a:solidFill>
            <a:srgbClr val="FFFFFF"/>
          </a:solidFill>
          <a:ln w="9525">
            <a:noFill/>
            <a:miter lim="800000"/>
            <a:headEnd/>
            <a:tailEnd/>
          </a:ln>
        </p:spPr>
        <p:txBody>
          <a:bodyPr wrap="square">
            <a:spAutoFit/>
          </a:bodyPr>
          <a:lstStyle/>
          <a:p>
            <a:pPr eaLnBrk="0" hangingPunct="0">
              <a:spcBef>
                <a:spcPct val="50000"/>
              </a:spcBef>
            </a:pPr>
            <a:r>
              <a:rPr lang="en-US" altLang="zh-CN" sz="4400" b="1" dirty="0">
                <a:latin typeface="Times New Roman" pitchFamily="18" charset="0"/>
              </a:rPr>
              <a:t>2</a:t>
            </a:r>
            <a:r>
              <a:rPr lang="zh-CN" altLang="en-US" sz="4400" b="1" dirty="0" smtClean="0">
                <a:latin typeface="Times New Roman" pitchFamily="18" charset="0"/>
              </a:rPr>
              <a:t>、经济</a:t>
            </a:r>
            <a:r>
              <a:rPr lang="zh-CN" altLang="en-US" sz="4400" b="1" dirty="0">
                <a:latin typeface="Times New Roman" pitchFamily="18" charset="0"/>
              </a:rPr>
              <a:t>技术的落后</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sz="quarter" idx="1"/>
          </p:nvPr>
        </p:nvSpPr>
        <p:spPr>
          <a:xfrm>
            <a:off x="323528" y="1981200"/>
            <a:ext cx="8640960" cy="2887960"/>
          </a:xfrm>
          <a:solidFill>
            <a:schemeClr val="bg1"/>
          </a:solidFill>
        </p:spPr>
        <p:txBody>
          <a:bodyPr>
            <a:normAutofit/>
          </a:bodyPr>
          <a:lstStyle/>
          <a:p>
            <a:pPr eaLnBrk="1" hangingPunct="1"/>
            <a:r>
              <a:rPr lang="en-US" altLang="zh-CN" sz="2400" b="1" dirty="0" smtClean="0">
                <a:latin typeface="华文新魏" pitchFamily="2" charset="-122"/>
                <a:ea typeface="华文新魏" pitchFamily="2" charset="-122"/>
              </a:rPr>
              <a:t>1900</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7</a:t>
            </a:r>
            <a:r>
              <a:rPr lang="zh-CN" altLang="en-US" sz="2400" b="1" dirty="0" smtClean="0">
                <a:latin typeface="华文新魏" pitchFamily="2" charset="-122"/>
                <a:ea typeface="华文新魏" pitchFamily="2" charset="-122"/>
              </a:rPr>
              <a:t>月</a:t>
            </a:r>
            <a:r>
              <a:rPr lang="en-US" altLang="zh-CN" sz="2400" b="1" dirty="0" smtClean="0">
                <a:latin typeface="华文新魏" pitchFamily="2" charset="-122"/>
                <a:ea typeface="华文新魏" pitchFamily="2" charset="-122"/>
              </a:rPr>
              <a:t>15</a:t>
            </a:r>
            <a:r>
              <a:rPr lang="zh-CN" altLang="en-US" sz="2400" b="1" dirty="0" smtClean="0">
                <a:latin typeface="华文新魏" pitchFamily="2" charset="-122"/>
                <a:ea typeface="华文新魏" pitchFamily="2" charset="-122"/>
              </a:rPr>
              <a:t>日，中国瑷珲</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今黑龙江爱辉</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驻军阻止俄轮前进，阿穆尔省当局以此为借口，下令搜捕海兰泡华侨，于</a:t>
            </a:r>
            <a:r>
              <a:rPr lang="en-US" altLang="zh-CN" sz="2400" b="1" dirty="0" smtClean="0">
                <a:latin typeface="华文新魏" pitchFamily="2" charset="-122"/>
                <a:ea typeface="华文新魏" pitchFamily="2" charset="-122"/>
              </a:rPr>
              <a:t>17</a:t>
            </a:r>
            <a:r>
              <a:rPr lang="zh-CN" altLang="en-US" sz="2400" b="1" dirty="0" smtClean="0">
                <a:latin typeface="华文新魏" pitchFamily="2" charset="-122"/>
                <a:ea typeface="华文新魏" pitchFamily="2" charset="-122"/>
              </a:rPr>
              <a:t>日至</a:t>
            </a:r>
            <a:r>
              <a:rPr lang="en-US" altLang="zh-CN" sz="2400" b="1" dirty="0" smtClean="0">
                <a:latin typeface="华文新魏" pitchFamily="2" charset="-122"/>
                <a:ea typeface="华文新魏" pitchFamily="2" charset="-122"/>
              </a:rPr>
              <a:t>21</a:t>
            </a:r>
            <a:r>
              <a:rPr lang="zh-CN" altLang="en-US" sz="2400" b="1" dirty="0" smtClean="0">
                <a:latin typeface="华文新魏" pitchFamily="2" charset="-122"/>
                <a:ea typeface="华文新魏" pitchFamily="2" charset="-122"/>
              </a:rPr>
              <a:t>日将被捕者分四批屠杀和淹死在黑龙江中，殉难者五千余人（一说六七千人）。同时，俄兵侵入江东六十四屯，恣意烧杀，将中国居民赶出家园，凡未及过江者被</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一同逼入江中</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浮尸蔽江者数日</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死者七千多人</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。六十四屯的土地被沙俄霸占，中国居民的财产损失达三百余万两白银。 </a:t>
            </a:r>
          </a:p>
        </p:txBody>
      </p:sp>
      <p:grpSp>
        <p:nvGrpSpPr>
          <p:cNvPr id="6" name="组合 5"/>
          <p:cNvGrpSpPr/>
          <p:nvPr/>
        </p:nvGrpSpPr>
        <p:grpSpPr>
          <a:xfrm>
            <a:off x="539552" y="476672"/>
            <a:ext cx="1728192" cy="1216136"/>
            <a:chOff x="539552" y="476672"/>
            <a:chExt cx="1728192" cy="1216136"/>
          </a:xfrm>
        </p:grpSpPr>
        <p:pic>
          <p:nvPicPr>
            <p:cNvPr id="23557" name="Picture 4" descr="练习1"/>
            <p:cNvPicPr>
              <a:picLocks noChangeAspect="1" noChangeArrowheads="1"/>
            </p:cNvPicPr>
            <p:nvPr/>
          </p:nvPicPr>
          <p:blipFill>
            <a:blip r:embed="rId2" cstate="print"/>
            <a:srcRect/>
            <a:stretch>
              <a:fillRect/>
            </a:stretch>
          </p:blipFill>
          <p:spPr bwMode="auto">
            <a:xfrm>
              <a:off x="539552" y="476672"/>
              <a:ext cx="1728192" cy="1216136"/>
            </a:xfrm>
            <a:prstGeom prst="rect">
              <a:avLst/>
            </a:prstGeom>
            <a:noFill/>
            <a:ln w="9525">
              <a:noFill/>
              <a:miter lim="800000"/>
              <a:headEnd/>
              <a:tailEnd/>
            </a:ln>
          </p:spPr>
        </p:pic>
        <p:sp>
          <p:nvSpPr>
            <p:cNvPr id="19461" name="Rectangle 5" descr="信纸"/>
            <p:cNvSpPr>
              <a:spLocks noChangeArrowheads="1"/>
            </p:cNvSpPr>
            <p:nvPr/>
          </p:nvSpPr>
          <p:spPr bwMode="auto">
            <a:xfrm>
              <a:off x="755576" y="620688"/>
              <a:ext cx="1086026" cy="547261"/>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YPZZ115"/>
          <p:cNvPicPr>
            <a:picLocks noChangeAspect="1" noChangeArrowheads="1"/>
          </p:cNvPicPr>
          <p:nvPr/>
        </p:nvPicPr>
        <p:blipFill>
          <a:blip r:embed="rId2" cstate="print"/>
          <a:srcRect/>
          <a:stretch>
            <a:fillRect/>
          </a:stretch>
        </p:blipFill>
        <p:spPr bwMode="auto">
          <a:xfrm>
            <a:off x="2339752" y="1052736"/>
            <a:ext cx="3200400" cy="1993900"/>
          </a:xfrm>
          <a:prstGeom prst="rect">
            <a:avLst/>
          </a:prstGeom>
          <a:noFill/>
          <a:ln w="9525">
            <a:noFill/>
            <a:miter lim="800000"/>
            <a:headEnd/>
            <a:tailEnd/>
          </a:ln>
        </p:spPr>
      </p:pic>
      <p:grpSp>
        <p:nvGrpSpPr>
          <p:cNvPr id="2" name="Group 4"/>
          <p:cNvGrpSpPr>
            <a:grpSpLocks/>
          </p:cNvGrpSpPr>
          <p:nvPr/>
        </p:nvGrpSpPr>
        <p:grpSpPr bwMode="auto">
          <a:xfrm>
            <a:off x="395536" y="2852936"/>
            <a:ext cx="2590800" cy="1544638"/>
            <a:chOff x="0" y="0"/>
            <a:chExt cx="2314" cy="1093"/>
          </a:xfrm>
        </p:grpSpPr>
        <p:pic>
          <p:nvPicPr>
            <p:cNvPr id="132113" name="Picture 5" descr="铁血网提醒您：点击查看大图">
              <a:hlinkClick r:id="rId3"/>
            </p:cNvPr>
            <p:cNvPicPr>
              <a:picLocks noChangeAspect="1" noChangeArrowheads="1"/>
            </p:cNvPicPr>
            <p:nvPr/>
          </p:nvPicPr>
          <p:blipFill>
            <a:blip r:embed="rId4" cstate="print"/>
            <a:srcRect/>
            <a:stretch>
              <a:fillRect/>
            </a:stretch>
          </p:blipFill>
          <p:spPr bwMode="auto">
            <a:xfrm>
              <a:off x="0" y="0"/>
              <a:ext cx="2314" cy="784"/>
            </a:xfrm>
            <a:prstGeom prst="rect">
              <a:avLst/>
            </a:prstGeom>
            <a:noFill/>
            <a:ln w="9525">
              <a:noFill/>
              <a:miter lim="800000"/>
              <a:headEnd/>
              <a:tailEnd/>
            </a:ln>
          </p:spPr>
        </p:pic>
        <p:sp>
          <p:nvSpPr>
            <p:cNvPr id="132114" name="Text Box 6"/>
            <p:cNvSpPr txBox="1">
              <a:spLocks noChangeArrowheads="1"/>
            </p:cNvSpPr>
            <p:nvPr/>
          </p:nvSpPr>
          <p:spPr bwMode="auto">
            <a:xfrm>
              <a:off x="45" y="726"/>
              <a:ext cx="2178" cy="367"/>
            </a:xfrm>
            <a:prstGeom prst="rect">
              <a:avLst/>
            </a:prstGeom>
            <a:noFill/>
            <a:ln w="9525">
              <a:noFill/>
              <a:miter lim="800000"/>
              <a:headEnd/>
              <a:tailEnd/>
            </a:ln>
          </p:spPr>
          <p:txBody>
            <a:bodyPr>
              <a:spAutoFit/>
            </a:bodyPr>
            <a:lstStyle/>
            <a:p>
              <a:pPr algn="ctr" eaLnBrk="0" hangingPunct="0">
                <a:spcBef>
                  <a:spcPct val="50000"/>
                </a:spcBef>
              </a:pPr>
              <a:r>
                <a:rPr lang="zh-CN" altLang="en-US" b="1" dirty="0">
                  <a:solidFill>
                    <a:schemeClr val="tx2"/>
                  </a:solidFill>
                  <a:latin typeface="华文新魏" pitchFamily="2" charset="-122"/>
                  <a:ea typeface="华文新魏" pitchFamily="2" charset="-122"/>
                </a:rPr>
                <a:t>英军所用的火枪</a:t>
              </a:r>
              <a:r>
                <a:rPr lang="zh-CN" altLang="en-US" sz="2800" b="1" dirty="0">
                  <a:solidFill>
                    <a:srgbClr val="FF3300"/>
                  </a:solidFill>
                  <a:latin typeface="华文新魏" pitchFamily="2" charset="-122"/>
                  <a:ea typeface="华文新魏" pitchFamily="2" charset="-122"/>
                </a:rPr>
                <a:t> </a:t>
              </a:r>
            </a:p>
          </p:txBody>
        </p:sp>
      </p:grpSp>
      <p:sp>
        <p:nvSpPr>
          <p:cNvPr id="132101" name="Rectangle 7"/>
          <p:cNvSpPr>
            <a:spLocks noChangeArrowheads="1"/>
          </p:cNvSpPr>
          <p:nvPr/>
        </p:nvSpPr>
        <p:spPr bwMode="auto">
          <a:xfrm>
            <a:off x="467544" y="332656"/>
            <a:ext cx="8280920" cy="1080120"/>
          </a:xfrm>
          <a:prstGeom prst="rect">
            <a:avLst/>
          </a:prstGeom>
          <a:noFill/>
          <a:ln w="9525">
            <a:noFill/>
            <a:miter lim="800000"/>
            <a:headEnd/>
            <a:tailEnd/>
          </a:ln>
        </p:spPr>
        <p:txBody>
          <a:bodyPr/>
          <a:lstStyle/>
          <a:p>
            <a:pPr>
              <a:buFontTx/>
              <a:buNone/>
            </a:pPr>
            <a:r>
              <a:rPr lang="zh-CN" altLang="en-US" sz="4400" b="1" dirty="0">
                <a:latin typeface="Times New Roman" pitchFamily="18" charset="0"/>
              </a:rPr>
              <a:t>（</a:t>
            </a:r>
            <a:r>
              <a:rPr lang="en-US" altLang="zh-CN" sz="4400" b="1" dirty="0">
                <a:latin typeface="Times New Roman" pitchFamily="18" charset="0"/>
              </a:rPr>
              <a:t>1</a:t>
            </a:r>
            <a:r>
              <a:rPr lang="zh-CN" altLang="en-US" sz="4400" b="1" dirty="0">
                <a:latin typeface="Times New Roman" pitchFamily="18" charset="0"/>
              </a:rPr>
              <a:t>）武 器 装 备 落 后</a:t>
            </a:r>
          </a:p>
        </p:txBody>
      </p:sp>
      <p:grpSp>
        <p:nvGrpSpPr>
          <p:cNvPr id="3" name="Group 8"/>
          <p:cNvGrpSpPr>
            <a:grpSpLocks/>
          </p:cNvGrpSpPr>
          <p:nvPr/>
        </p:nvGrpSpPr>
        <p:grpSpPr bwMode="auto">
          <a:xfrm>
            <a:off x="611560" y="4509120"/>
            <a:ext cx="3727450" cy="2232248"/>
            <a:chOff x="0" y="0"/>
            <a:chExt cx="2348" cy="1466"/>
          </a:xfrm>
        </p:grpSpPr>
        <p:pic>
          <p:nvPicPr>
            <p:cNvPr id="132111" name="Picture 9" descr="铁血网提醒您：点击查看大图">
              <a:hlinkClick r:id="rId5"/>
            </p:cNvPr>
            <p:cNvPicPr>
              <a:picLocks noChangeAspect="1" noChangeArrowheads="1"/>
            </p:cNvPicPr>
            <p:nvPr/>
          </p:nvPicPr>
          <p:blipFill>
            <a:blip r:embed="rId6" cstate="print"/>
            <a:srcRect/>
            <a:stretch>
              <a:fillRect/>
            </a:stretch>
          </p:blipFill>
          <p:spPr bwMode="auto">
            <a:xfrm>
              <a:off x="0" y="0"/>
              <a:ext cx="2087" cy="1466"/>
            </a:xfrm>
            <a:prstGeom prst="rect">
              <a:avLst/>
            </a:prstGeom>
            <a:noFill/>
            <a:ln w="9525">
              <a:noFill/>
              <a:miter lim="800000"/>
              <a:headEnd/>
              <a:tailEnd/>
            </a:ln>
          </p:spPr>
        </p:pic>
        <p:sp>
          <p:nvSpPr>
            <p:cNvPr id="132112" name="Text Box 10"/>
            <p:cNvSpPr txBox="1">
              <a:spLocks noChangeArrowheads="1"/>
            </p:cNvSpPr>
            <p:nvPr/>
          </p:nvSpPr>
          <p:spPr bwMode="auto">
            <a:xfrm>
              <a:off x="2057" y="45"/>
              <a:ext cx="291" cy="1406"/>
            </a:xfrm>
            <a:prstGeom prst="rect">
              <a:avLst/>
            </a:prstGeom>
            <a:noFill/>
            <a:ln w="9525">
              <a:noFill/>
              <a:miter lim="800000"/>
              <a:headEnd/>
              <a:tailEnd/>
            </a:ln>
          </p:spPr>
          <p:txBody>
            <a:bodyPr vert="eaVert">
              <a:spAutoFit/>
            </a:bodyPr>
            <a:lstStyle/>
            <a:p>
              <a:pPr algn="ctr" eaLnBrk="0" hangingPunct="0">
                <a:spcBef>
                  <a:spcPct val="50000"/>
                </a:spcBef>
              </a:pPr>
              <a:r>
                <a:rPr lang="zh-CN" altLang="en-US" b="1" dirty="0">
                  <a:solidFill>
                    <a:schemeClr val="tx2"/>
                  </a:solidFill>
                  <a:latin typeface="华文新魏" pitchFamily="2" charset="-122"/>
                  <a:ea typeface="华文新魏" pitchFamily="2" charset="-122"/>
                </a:rPr>
                <a:t>英  军  战  舰</a:t>
              </a:r>
            </a:p>
          </p:txBody>
        </p:sp>
      </p:grpSp>
      <p:pic>
        <p:nvPicPr>
          <p:cNvPr id="132103" name="Picture 11" descr="YPZZ040"/>
          <p:cNvPicPr>
            <a:picLocks noChangeAspect="1" noChangeArrowheads="1"/>
          </p:cNvPicPr>
          <p:nvPr/>
        </p:nvPicPr>
        <p:blipFill>
          <a:blip r:embed="rId7" cstate="print"/>
          <a:srcRect/>
          <a:stretch>
            <a:fillRect/>
          </a:stretch>
        </p:blipFill>
        <p:spPr bwMode="auto">
          <a:xfrm>
            <a:off x="6516216" y="116632"/>
            <a:ext cx="2209800" cy="2895600"/>
          </a:xfrm>
          <a:prstGeom prst="rect">
            <a:avLst/>
          </a:prstGeom>
          <a:noFill/>
          <a:ln w="9525">
            <a:noFill/>
            <a:miter lim="800000"/>
            <a:headEnd/>
            <a:tailEnd/>
          </a:ln>
        </p:spPr>
      </p:pic>
      <p:grpSp>
        <p:nvGrpSpPr>
          <p:cNvPr id="4" name="Group 12"/>
          <p:cNvGrpSpPr>
            <a:grpSpLocks/>
          </p:cNvGrpSpPr>
          <p:nvPr/>
        </p:nvGrpSpPr>
        <p:grpSpPr bwMode="auto">
          <a:xfrm>
            <a:off x="5652120" y="2708920"/>
            <a:ext cx="2847975" cy="1593850"/>
            <a:chOff x="0" y="0"/>
            <a:chExt cx="2178" cy="1004"/>
          </a:xfrm>
        </p:grpSpPr>
        <p:pic>
          <p:nvPicPr>
            <p:cNvPr id="132109" name="Picture 13" descr="铁血网提醒您：点击查看大图">
              <a:hlinkClick r:id="rId8"/>
            </p:cNvPr>
            <p:cNvPicPr>
              <a:picLocks noChangeAspect="1" noChangeArrowheads="1"/>
            </p:cNvPicPr>
            <p:nvPr/>
          </p:nvPicPr>
          <p:blipFill>
            <a:blip r:embed="rId9" cstate="print"/>
            <a:srcRect/>
            <a:stretch>
              <a:fillRect/>
            </a:stretch>
          </p:blipFill>
          <p:spPr bwMode="auto">
            <a:xfrm>
              <a:off x="0" y="0"/>
              <a:ext cx="2178" cy="845"/>
            </a:xfrm>
            <a:prstGeom prst="rect">
              <a:avLst/>
            </a:prstGeom>
            <a:noFill/>
            <a:ln w="9525">
              <a:noFill/>
              <a:miter lim="800000"/>
              <a:headEnd/>
              <a:tailEnd/>
            </a:ln>
          </p:spPr>
        </p:pic>
        <p:sp>
          <p:nvSpPr>
            <p:cNvPr id="132110" name="Text Box 14"/>
            <p:cNvSpPr txBox="1">
              <a:spLocks noChangeArrowheads="1"/>
            </p:cNvSpPr>
            <p:nvPr/>
          </p:nvSpPr>
          <p:spPr bwMode="auto">
            <a:xfrm>
              <a:off x="91" y="771"/>
              <a:ext cx="1974" cy="233"/>
            </a:xfrm>
            <a:prstGeom prst="rect">
              <a:avLst/>
            </a:prstGeom>
            <a:noFill/>
            <a:ln w="9525">
              <a:noFill/>
              <a:miter lim="800000"/>
              <a:headEnd/>
              <a:tailEnd/>
            </a:ln>
          </p:spPr>
          <p:txBody>
            <a:bodyPr>
              <a:spAutoFit/>
            </a:bodyPr>
            <a:lstStyle/>
            <a:p>
              <a:pPr algn="ctr" eaLnBrk="0" hangingPunct="0">
                <a:spcBef>
                  <a:spcPct val="50000"/>
                </a:spcBef>
              </a:pPr>
              <a:r>
                <a:rPr lang="zh-CN" altLang="en-US" b="1" dirty="0">
                  <a:solidFill>
                    <a:schemeClr val="tx2"/>
                  </a:solidFill>
                  <a:latin typeface="华文新魏" pitchFamily="2" charset="-122"/>
                  <a:ea typeface="华文新魏" pitchFamily="2" charset="-122"/>
                </a:rPr>
                <a:t>清军所用的子母鸟铳 </a:t>
              </a:r>
            </a:p>
          </p:txBody>
        </p:sp>
      </p:grpSp>
      <p:grpSp>
        <p:nvGrpSpPr>
          <p:cNvPr id="5" name="Group 15"/>
          <p:cNvGrpSpPr>
            <a:grpSpLocks/>
          </p:cNvGrpSpPr>
          <p:nvPr/>
        </p:nvGrpSpPr>
        <p:grpSpPr bwMode="auto">
          <a:xfrm>
            <a:off x="4932040" y="4293096"/>
            <a:ext cx="3748088" cy="2454771"/>
            <a:chOff x="171" y="0"/>
            <a:chExt cx="2361" cy="1450"/>
          </a:xfrm>
        </p:grpSpPr>
        <p:pic>
          <p:nvPicPr>
            <p:cNvPr id="132107" name="Picture 16" descr="铁血网提醒您：点击查看大图">
              <a:hlinkClick r:id="rId10"/>
            </p:cNvPr>
            <p:cNvPicPr>
              <a:picLocks noChangeAspect="1" noChangeArrowheads="1"/>
            </p:cNvPicPr>
            <p:nvPr/>
          </p:nvPicPr>
          <p:blipFill>
            <a:blip r:embed="rId11" cstate="print"/>
            <a:srcRect/>
            <a:stretch>
              <a:fillRect/>
            </a:stretch>
          </p:blipFill>
          <p:spPr bwMode="auto">
            <a:xfrm>
              <a:off x="445" y="0"/>
              <a:ext cx="2087" cy="1450"/>
            </a:xfrm>
            <a:prstGeom prst="rect">
              <a:avLst/>
            </a:prstGeom>
            <a:noFill/>
            <a:ln w="9525">
              <a:noFill/>
              <a:miter lim="800000"/>
              <a:headEnd/>
              <a:tailEnd/>
            </a:ln>
          </p:spPr>
        </p:pic>
        <p:sp>
          <p:nvSpPr>
            <p:cNvPr id="132108" name="Text Box 17"/>
            <p:cNvSpPr txBox="1">
              <a:spLocks noChangeArrowheads="1"/>
            </p:cNvSpPr>
            <p:nvPr/>
          </p:nvSpPr>
          <p:spPr bwMode="auto">
            <a:xfrm>
              <a:off x="171" y="181"/>
              <a:ext cx="291" cy="1268"/>
            </a:xfrm>
            <a:prstGeom prst="rect">
              <a:avLst/>
            </a:prstGeom>
            <a:noFill/>
            <a:ln w="9525">
              <a:noFill/>
              <a:miter lim="800000"/>
              <a:headEnd/>
              <a:tailEnd/>
            </a:ln>
          </p:spPr>
          <p:txBody>
            <a:bodyPr vert="eaVert" wrap="square">
              <a:spAutoFit/>
            </a:bodyPr>
            <a:lstStyle/>
            <a:p>
              <a:pPr algn="ctr" eaLnBrk="0" hangingPunct="0">
                <a:spcBef>
                  <a:spcPct val="50000"/>
                </a:spcBef>
              </a:pPr>
              <a:r>
                <a:rPr lang="zh-CN" altLang="en-US" b="1" dirty="0">
                  <a:solidFill>
                    <a:schemeClr val="tx2"/>
                  </a:solidFill>
                  <a:latin typeface="华文新魏" pitchFamily="2" charset="-122"/>
                  <a:ea typeface="华文新魏" pitchFamily="2" charset="-122"/>
                </a:rPr>
                <a:t>清  军  舰  艇</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Bottom)">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sz="quarter" idx="1"/>
          </p:nvPr>
        </p:nvSpPr>
        <p:spPr>
          <a:xfrm>
            <a:off x="395536" y="4509120"/>
            <a:ext cx="8367464" cy="1177925"/>
          </a:xfrm>
        </p:spPr>
        <p:txBody>
          <a:bodyPr>
            <a:normAutofit/>
          </a:bodyPr>
          <a:lstStyle/>
          <a:p>
            <a:pPr eaLnBrk="1" hangingPunct="1">
              <a:lnSpc>
                <a:spcPct val="80000"/>
              </a:lnSpc>
              <a:defRPr/>
            </a:pPr>
            <a:r>
              <a:rPr lang="zh-CN" altLang="en-US" sz="2400" b="1" dirty="0" smtClean="0">
                <a:latin typeface="+mn-ea"/>
              </a:rPr>
              <a:t>“我确信有些炮对炮手们要比对他们所瞄准的敌方更加危及生命”。</a:t>
            </a:r>
          </a:p>
          <a:p>
            <a:pPr eaLnBrk="1" hangingPunct="1">
              <a:lnSpc>
                <a:spcPct val="80000"/>
              </a:lnSpc>
              <a:buFont typeface="Wingdings" pitchFamily="2" charset="2"/>
              <a:buNone/>
              <a:defRPr/>
            </a:pPr>
            <a:r>
              <a:rPr lang="zh-CN" altLang="en-US" sz="2400" b="1" dirty="0" smtClean="0">
                <a:latin typeface="+mn-ea"/>
              </a:rPr>
              <a:t>                               </a:t>
            </a:r>
            <a:r>
              <a:rPr lang="en-US" altLang="zh-CN" sz="2400" b="1" dirty="0" smtClean="0">
                <a:latin typeface="+mn-ea"/>
              </a:rPr>
              <a:t>----</a:t>
            </a:r>
            <a:r>
              <a:rPr lang="zh-CN" altLang="en-US" sz="2400" b="1" dirty="0" smtClean="0">
                <a:latin typeface="+mn-ea"/>
              </a:rPr>
              <a:t>郭士立</a:t>
            </a:r>
            <a:endParaRPr lang="zh-CN" altLang="en-US" sz="2400" dirty="0" smtClean="0">
              <a:latin typeface="+mn-ea"/>
            </a:endParaRPr>
          </a:p>
        </p:txBody>
      </p:sp>
      <p:pic>
        <p:nvPicPr>
          <p:cNvPr id="133123" name="Picture 3" descr="07"/>
          <p:cNvPicPr>
            <a:picLocks noChangeAspect="1" noChangeArrowheads="1"/>
          </p:cNvPicPr>
          <p:nvPr/>
        </p:nvPicPr>
        <p:blipFill>
          <a:blip r:embed="rId2" cstate="print"/>
          <a:srcRect t="21407" b="27928"/>
          <a:stretch>
            <a:fillRect/>
          </a:stretch>
        </p:blipFill>
        <p:spPr bwMode="auto">
          <a:xfrm>
            <a:off x="395536" y="1484784"/>
            <a:ext cx="4746653" cy="2339380"/>
          </a:xfrm>
          <a:prstGeom prst="rect">
            <a:avLst/>
          </a:prstGeom>
          <a:noFill/>
          <a:ln w="9525">
            <a:noFill/>
            <a:miter lim="800000"/>
            <a:headEnd/>
            <a:tailEnd/>
          </a:ln>
        </p:spPr>
      </p:pic>
      <p:sp>
        <p:nvSpPr>
          <p:cNvPr id="136196" name="Rectangle 4"/>
          <p:cNvSpPr>
            <a:spLocks noChangeArrowheads="1"/>
          </p:cNvSpPr>
          <p:nvPr/>
        </p:nvSpPr>
        <p:spPr bwMode="auto">
          <a:xfrm>
            <a:off x="323528" y="548680"/>
            <a:ext cx="4515980" cy="461665"/>
          </a:xfrm>
          <a:prstGeom prst="rect">
            <a:avLst/>
          </a:prstGeom>
          <a:noFill/>
          <a:ln w="9525">
            <a:noFill/>
            <a:miter lim="800000"/>
            <a:headEnd/>
            <a:tailEnd/>
          </a:ln>
          <a:effectLst/>
        </p:spPr>
        <p:txBody>
          <a:bodyPr wrap="none">
            <a:spAutoFit/>
          </a:bodyPr>
          <a:lstStyle/>
          <a:p>
            <a:pPr>
              <a:spcBef>
                <a:spcPct val="50000"/>
              </a:spcBef>
              <a:buFont typeface="Arial" pitchFamily="34" charset="0"/>
              <a:buNone/>
              <a:defRPr/>
            </a:pPr>
            <a:r>
              <a:rPr lang="zh-CN" altLang="en-US" sz="2400" b="1" dirty="0">
                <a:effectLst>
                  <a:outerShdw blurRad="38100" dist="38100" dir="2700000" algn="tl">
                    <a:srgbClr val="C0C0C0"/>
                  </a:outerShdw>
                </a:effectLst>
                <a:latin typeface="华文新魏" pitchFamily="2" charset="-122"/>
                <a:ea typeface="华文新魏" pitchFamily="2" charset="-122"/>
              </a:rPr>
              <a:t>鸦片战争中清军使用的竹制武器</a:t>
            </a:r>
          </a:p>
        </p:txBody>
      </p:sp>
      <p:pic>
        <p:nvPicPr>
          <p:cNvPr id="133125" name="Picture 5" descr="220px-Karl_Gutzlaff">
            <a:hlinkClick r:id="rId3"/>
          </p:cNvPr>
          <p:cNvPicPr>
            <a:picLocks noChangeAspect="1" noChangeArrowheads="1"/>
          </p:cNvPicPr>
          <p:nvPr/>
        </p:nvPicPr>
        <p:blipFill>
          <a:blip r:embed="rId4" cstate="print"/>
          <a:srcRect/>
          <a:stretch>
            <a:fillRect/>
          </a:stretch>
        </p:blipFill>
        <p:spPr bwMode="auto">
          <a:xfrm>
            <a:off x="6156176" y="620688"/>
            <a:ext cx="2304256" cy="3276600"/>
          </a:xfrm>
          <a:prstGeom prst="rect">
            <a:avLst/>
          </a:prstGeom>
          <a:noFill/>
          <a:ln w="9525">
            <a:noFill/>
            <a:miter lim="800000"/>
            <a:headEnd/>
            <a:tailEnd/>
          </a:ln>
        </p:spPr>
      </p:pic>
      <p:sp>
        <p:nvSpPr>
          <p:cNvPr id="136198" name="Rectangle 6"/>
          <p:cNvSpPr>
            <a:spLocks noChangeArrowheads="1"/>
          </p:cNvSpPr>
          <p:nvPr/>
        </p:nvSpPr>
        <p:spPr bwMode="auto">
          <a:xfrm>
            <a:off x="6019800" y="3962400"/>
            <a:ext cx="2565400" cy="311150"/>
          </a:xfrm>
          <a:prstGeom prst="rect">
            <a:avLst/>
          </a:prstGeom>
          <a:noFill/>
          <a:ln w="9525">
            <a:noFill/>
            <a:miter lim="800000"/>
            <a:headEnd/>
            <a:tailEnd/>
          </a:ln>
          <a:effectLst/>
        </p:spPr>
        <p:txBody>
          <a:bodyPr wrap="none">
            <a:spAutoFit/>
          </a:bodyPr>
          <a:lstStyle/>
          <a:p>
            <a:pPr>
              <a:lnSpc>
                <a:spcPct val="80000"/>
              </a:lnSpc>
              <a:spcBef>
                <a:spcPct val="20000"/>
              </a:spcBef>
              <a:buClr>
                <a:schemeClr val="accent1"/>
              </a:buClr>
              <a:buSzPct val="65000"/>
              <a:buFont typeface="Wingdings" pitchFamily="2" charset="2"/>
              <a:buNone/>
              <a:defRPr/>
            </a:pPr>
            <a:r>
              <a:rPr lang="zh-CN" altLang="en-US" b="1">
                <a:effectLst>
                  <a:outerShdw blurRad="38100" dist="38100" dir="2700000" algn="tl">
                    <a:srgbClr val="C0C0C0"/>
                  </a:outerShdw>
                </a:effectLst>
                <a:latin typeface="Arial" pitchFamily="34" charset="0"/>
                <a:ea typeface="宋体" pitchFamily="2" charset="-122"/>
              </a:rPr>
              <a:t>郭士立（</a:t>
            </a:r>
            <a:r>
              <a:rPr lang="en-US" altLang="zh-CN" b="1">
                <a:effectLst>
                  <a:outerShdw blurRad="38100" dist="38100" dir="2700000" algn="tl">
                    <a:srgbClr val="C0C0C0"/>
                  </a:outerShdw>
                </a:effectLst>
                <a:latin typeface="Arial" pitchFamily="34" charset="0"/>
                <a:ea typeface="宋体" pitchFamily="2" charset="-122"/>
              </a:rPr>
              <a:t>1803--1851</a:t>
            </a:r>
            <a:r>
              <a:rPr lang="en-US" altLang="zh-CN">
                <a:latin typeface="Arial" pitchFamily="34" charset="0"/>
                <a:ea typeface="宋体" pitchFamily="2" charset="-122"/>
              </a:rPr>
              <a:t> </a:t>
            </a:r>
            <a:r>
              <a:rPr lang="zh-CN" altLang="en-US">
                <a:latin typeface="Arial" pitchFamily="34" charset="0"/>
                <a:ea typeface="宋体" pitchFamily="2" charset="-122"/>
              </a:rPr>
              <a:t>）</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79512" y="116632"/>
            <a:ext cx="4097696" cy="3459842"/>
            <a:chOff x="179512" y="116632"/>
            <a:chExt cx="4097696" cy="3459842"/>
          </a:xfrm>
        </p:grpSpPr>
        <p:pic>
          <p:nvPicPr>
            <p:cNvPr id="137218" name="Picture 2" descr="这个是同时期中国的威远将军大炮,还是比较笨重"/>
            <p:cNvPicPr>
              <a:picLocks noChangeAspect="1" noChangeArrowheads="1"/>
            </p:cNvPicPr>
            <p:nvPr/>
          </p:nvPicPr>
          <p:blipFill>
            <a:blip r:embed="rId2" cstate="print"/>
            <a:srcRect l="5162" b="3511"/>
            <a:stretch>
              <a:fillRect/>
            </a:stretch>
          </p:blipFill>
          <p:spPr bwMode="auto">
            <a:xfrm>
              <a:off x="683568" y="116632"/>
              <a:ext cx="2895600" cy="2960688"/>
            </a:xfrm>
            <a:prstGeom prst="rect">
              <a:avLst/>
            </a:prstGeom>
            <a:noFill/>
            <a:ln w="9525">
              <a:noFill/>
              <a:miter lim="800000"/>
              <a:headEnd/>
              <a:tailEnd/>
            </a:ln>
          </p:spPr>
        </p:pic>
        <p:sp>
          <p:nvSpPr>
            <p:cNvPr id="137219" name="Text Box 3"/>
            <p:cNvSpPr txBox="1">
              <a:spLocks noChangeArrowheads="1"/>
            </p:cNvSpPr>
            <p:nvPr/>
          </p:nvSpPr>
          <p:spPr bwMode="auto">
            <a:xfrm>
              <a:off x="179512" y="2991699"/>
              <a:ext cx="4097696" cy="584775"/>
            </a:xfrm>
            <a:prstGeom prst="rect">
              <a:avLst/>
            </a:prstGeom>
            <a:solidFill>
              <a:schemeClr val="bg1"/>
            </a:solidFill>
            <a:ln w="9525">
              <a:noFill/>
              <a:miter lim="800000"/>
              <a:headEnd/>
              <a:tailEnd/>
            </a:ln>
          </p:spPr>
          <p:txBody>
            <a:bodyPr wrap="square">
              <a:spAutoFit/>
            </a:bodyPr>
            <a:lstStyle/>
            <a:p>
              <a:pPr algn="ctr">
                <a:spcBef>
                  <a:spcPct val="50000"/>
                </a:spcBef>
              </a:pPr>
              <a:r>
                <a:rPr lang="zh-CN" altLang="en-US" sz="1600" b="1" dirty="0">
                  <a:latin typeface="华文新魏" pitchFamily="2" charset="-122"/>
                  <a:ea typeface="华文新魏" pitchFamily="2" charset="-122"/>
                </a:rPr>
                <a:t>当时中国的威远将军大炮。比较笨重，没有</a:t>
              </a:r>
              <a:r>
                <a:rPr lang="en-US" altLang="zh-CN" sz="1600" b="1" dirty="0">
                  <a:latin typeface="华文新魏" pitchFamily="2" charset="-122"/>
                  <a:ea typeface="华文新魏" pitchFamily="2" charset="-122"/>
                </a:rPr>
                <a:t>5</a:t>
              </a:r>
              <a:r>
                <a:rPr lang="zh-CN" altLang="en-US" sz="1600" b="1" dirty="0">
                  <a:latin typeface="华文新魏" pitchFamily="2" charset="-122"/>
                  <a:ea typeface="华文新魏" pitchFamily="2" charset="-122"/>
                </a:rPr>
                <a:t>个人可能推不动，并且轮小</a:t>
              </a:r>
              <a:r>
                <a:rPr lang="en-US" altLang="zh-CN" sz="1600" b="1" dirty="0">
                  <a:latin typeface="华文新魏" pitchFamily="2" charset="-122"/>
                  <a:ea typeface="华文新魏" pitchFamily="2" charset="-122"/>
                </a:rPr>
                <a:t>,</a:t>
              </a:r>
              <a:r>
                <a:rPr lang="zh-CN" altLang="en-US" sz="1600" b="1" dirty="0">
                  <a:latin typeface="华文新魏" pitchFamily="2" charset="-122"/>
                  <a:ea typeface="华文新魏" pitchFamily="2" charset="-122"/>
                </a:rPr>
                <a:t>越障碍困难。</a:t>
              </a:r>
            </a:p>
          </p:txBody>
        </p:sp>
      </p:grpSp>
      <p:grpSp>
        <p:nvGrpSpPr>
          <p:cNvPr id="13" name="组合 12"/>
          <p:cNvGrpSpPr/>
          <p:nvPr/>
        </p:nvGrpSpPr>
        <p:grpSpPr>
          <a:xfrm>
            <a:off x="4843150" y="3505200"/>
            <a:ext cx="4072250" cy="2338388"/>
            <a:chOff x="4843150" y="3505200"/>
            <a:chExt cx="4072250" cy="2338388"/>
          </a:xfrm>
        </p:grpSpPr>
        <p:pic>
          <p:nvPicPr>
            <p:cNvPr id="134148" name="Picture 4" descr="classifieds_listings_clip_image002_0004"/>
            <p:cNvPicPr>
              <a:picLocks noChangeAspect="1" noChangeArrowheads="1"/>
            </p:cNvPicPr>
            <p:nvPr/>
          </p:nvPicPr>
          <p:blipFill>
            <a:blip r:embed="rId3" cstate="print"/>
            <a:srcRect/>
            <a:stretch>
              <a:fillRect/>
            </a:stretch>
          </p:blipFill>
          <p:spPr bwMode="auto">
            <a:xfrm>
              <a:off x="5257800" y="3505200"/>
              <a:ext cx="3657600" cy="2338388"/>
            </a:xfrm>
            <a:prstGeom prst="rect">
              <a:avLst/>
            </a:prstGeom>
            <a:noFill/>
            <a:ln w="9525">
              <a:noFill/>
              <a:miter lim="800000"/>
              <a:headEnd/>
              <a:tailEnd/>
            </a:ln>
          </p:spPr>
        </p:pic>
        <p:sp>
          <p:nvSpPr>
            <p:cNvPr id="134149" name="Text Box 5"/>
            <p:cNvSpPr txBox="1">
              <a:spLocks noChangeArrowheads="1"/>
            </p:cNvSpPr>
            <p:nvPr/>
          </p:nvSpPr>
          <p:spPr bwMode="auto">
            <a:xfrm>
              <a:off x="4843150" y="3717032"/>
              <a:ext cx="492443" cy="1800200"/>
            </a:xfrm>
            <a:prstGeom prst="rect">
              <a:avLst/>
            </a:prstGeom>
            <a:noFill/>
            <a:ln w="9525">
              <a:noFill/>
              <a:miter lim="800000"/>
              <a:headEnd/>
              <a:tailEnd/>
            </a:ln>
          </p:spPr>
          <p:txBody>
            <a:bodyPr vert="eaVert" wrap="square">
              <a:spAutoFit/>
            </a:bodyPr>
            <a:lstStyle/>
            <a:p>
              <a:pPr>
                <a:spcBef>
                  <a:spcPct val="50000"/>
                </a:spcBef>
              </a:pPr>
              <a:r>
                <a:rPr lang="zh-CN" altLang="en-US" sz="2000" b="1" dirty="0">
                  <a:latin typeface="华文新魏" pitchFamily="2" charset="-122"/>
                  <a:ea typeface="华文新魏" pitchFamily="2" charset="-122"/>
                </a:rPr>
                <a:t>英国的野战炮</a:t>
              </a:r>
            </a:p>
          </p:txBody>
        </p:sp>
      </p:grpSp>
      <p:grpSp>
        <p:nvGrpSpPr>
          <p:cNvPr id="10" name="组合 9"/>
          <p:cNvGrpSpPr/>
          <p:nvPr/>
        </p:nvGrpSpPr>
        <p:grpSpPr>
          <a:xfrm>
            <a:off x="4860032" y="404664"/>
            <a:ext cx="4016545" cy="2524125"/>
            <a:chOff x="4860032" y="404664"/>
            <a:chExt cx="4016545" cy="2524125"/>
          </a:xfrm>
        </p:grpSpPr>
        <p:pic>
          <p:nvPicPr>
            <p:cNvPr id="134150" name="Picture 6" descr="这个是中国的神威大将军,明显比英国的更重了许多,没有十几个人伺侯不了这个家伙"/>
            <p:cNvPicPr>
              <a:picLocks noChangeAspect="1" noChangeArrowheads="1"/>
            </p:cNvPicPr>
            <p:nvPr/>
          </p:nvPicPr>
          <p:blipFill>
            <a:blip r:embed="rId4" cstate="print"/>
            <a:srcRect l="16711" t="10985" r="10321" b="5524"/>
            <a:stretch>
              <a:fillRect/>
            </a:stretch>
          </p:blipFill>
          <p:spPr bwMode="auto">
            <a:xfrm>
              <a:off x="4860032" y="404664"/>
              <a:ext cx="3133725" cy="2524125"/>
            </a:xfrm>
            <a:prstGeom prst="rect">
              <a:avLst/>
            </a:prstGeom>
            <a:noFill/>
            <a:ln w="9525">
              <a:noFill/>
              <a:miter lim="800000"/>
              <a:headEnd/>
              <a:tailEnd/>
            </a:ln>
          </p:spPr>
        </p:pic>
        <p:sp>
          <p:nvSpPr>
            <p:cNvPr id="134151" name="Text Box 7"/>
            <p:cNvSpPr txBox="1">
              <a:spLocks noChangeArrowheads="1"/>
            </p:cNvSpPr>
            <p:nvPr/>
          </p:nvSpPr>
          <p:spPr bwMode="auto">
            <a:xfrm>
              <a:off x="8028384" y="548680"/>
              <a:ext cx="848193" cy="2308324"/>
            </a:xfrm>
            <a:prstGeom prst="rect">
              <a:avLst/>
            </a:prstGeom>
            <a:noFill/>
            <a:ln w="9525">
              <a:noFill/>
              <a:miter lim="800000"/>
              <a:headEnd/>
              <a:tailEnd/>
            </a:ln>
          </p:spPr>
          <p:txBody>
            <a:bodyPr wrap="square">
              <a:spAutoFit/>
            </a:bodyPr>
            <a:lstStyle/>
            <a:p>
              <a:pPr>
                <a:spcBef>
                  <a:spcPct val="50000"/>
                </a:spcBef>
              </a:pPr>
              <a:r>
                <a:rPr lang="zh-CN" altLang="en-US" sz="1600" b="1" dirty="0">
                  <a:latin typeface="华文新魏" pitchFamily="2" charset="-122"/>
                  <a:ea typeface="华文新魏" pitchFamily="2" charset="-122"/>
                </a:rPr>
                <a:t>这个是中国的神威大将军，没有十几个人伺侯不了这个家伙。</a:t>
              </a:r>
            </a:p>
          </p:txBody>
        </p:sp>
      </p:grpSp>
      <p:grpSp>
        <p:nvGrpSpPr>
          <p:cNvPr id="12" name="组合 11"/>
          <p:cNvGrpSpPr/>
          <p:nvPr/>
        </p:nvGrpSpPr>
        <p:grpSpPr>
          <a:xfrm>
            <a:off x="539552" y="3861048"/>
            <a:ext cx="3833192" cy="2714818"/>
            <a:chOff x="539552" y="3861048"/>
            <a:chExt cx="3833192" cy="2714818"/>
          </a:xfrm>
        </p:grpSpPr>
        <p:pic>
          <p:nvPicPr>
            <p:cNvPr id="134152" name="Picture 8" descr="这个是清朝最厉害的永固大将军,可是在野战中是不是可以推动我看有问题,就是可以推动,开几炮也陷泥里面了,所以,基本上等于没用"/>
            <p:cNvPicPr>
              <a:picLocks noChangeAspect="1" noChangeArrowheads="1"/>
            </p:cNvPicPr>
            <p:nvPr/>
          </p:nvPicPr>
          <p:blipFill>
            <a:blip r:embed="rId5" cstate="print"/>
            <a:srcRect/>
            <a:stretch>
              <a:fillRect/>
            </a:stretch>
          </p:blipFill>
          <p:spPr bwMode="auto">
            <a:xfrm>
              <a:off x="539552" y="3861048"/>
              <a:ext cx="3833192" cy="2414588"/>
            </a:xfrm>
            <a:prstGeom prst="rect">
              <a:avLst/>
            </a:prstGeom>
            <a:noFill/>
            <a:ln w="9525">
              <a:noFill/>
              <a:miter lim="800000"/>
              <a:headEnd/>
              <a:tailEnd/>
            </a:ln>
          </p:spPr>
        </p:pic>
        <p:sp>
          <p:nvSpPr>
            <p:cNvPr id="134153" name="Text Box 9"/>
            <p:cNvSpPr txBox="1">
              <a:spLocks noChangeArrowheads="1"/>
            </p:cNvSpPr>
            <p:nvPr/>
          </p:nvSpPr>
          <p:spPr bwMode="auto">
            <a:xfrm>
              <a:off x="1043608" y="6237312"/>
              <a:ext cx="2880320" cy="338554"/>
            </a:xfrm>
            <a:prstGeom prst="rect">
              <a:avLst/>
            </a:prstGeom>
            <a:noFill/>
            <a:ln w="9525">
              <a:noFill/>
              <a:miter lim="800000"/>
              <a:headEnd/>
              <a:tailEnd/>
            </a:ln>
          </p:spPr>
          <p:txBody>
            <a:bodyPr wrap="square">
              <a:spAutoFit/>
            </a:bodyPr>
            <a:lstStyle/>
            <a:p>
              <a:pPr algn="ctr">
                <a:spcBef>
                  <a:spcPct val="50000"/>
                </a:spcBef>
              </a:pPr>
              <a:r>
                <a:rPr lang="zh-CN" altLang="en-US" sz="1600" b="1" dirty="0" smtClean="0">
                  <a:latin typeface="华文新魏" pitchFamily="2" charset="-122"/>
                  <a:ea typeface="华文新魏" pitchFamily="2" charset="-122"/>
                </a:rPr>
                <a:t>清朝</a:t>
              </a:r>
              <a:r>
                <a:rPr lang="zh-CN" altLang="en-US" sz="1600" b="1" dirty="0">
                  <a:latin typeface="华文新魏" pitchFamily="2" charset="-122"/>
                  <a:ea typeface="华文新魏" pitchFamily="2" charset="-122"/>
                </a:rPr>
                <a:t>最厉害的永固大将军炮</a:t>
              </a:r>
            </a:p>
          </p:txBody>
        </p:sp>
      </p:gr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sz="quarter" idx="1"/>
          </p:nvPr>
        </p:nvSpPr>
        <p:spPr>
          <a:xfrm>
            <a:off x="395536" y="2057400"/>
            <a:ext cx="8291264" cy="2667744"/>
          </a:xfrm>
          <a:solidFill>
            <a:schemeClr val="bg1"/>
          </a:solidFill>
        </p:spPr>
        <p:txBody>
          <a:bodyPr>
            <a:normAutofit/>
          </a:bodyPr>
          <a:lstStyle/>
          <a:p>
            <a:pPr eaLnBrk="1" hangingPunct="1">
              <a:lnSpc>
                <a:spcPct val="90000"/>
              </a:lnSpc>
            </a:pP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彼之大炮，远及十里内外，若我炮不能及，彼炮先已及我，是器不良也。彼之放炮，若内地之放排枪，连声不断，我放一炮后，须转展移时，再放一炮，是技不熟也。</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而</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内地将弁</a:t>
            </a:r>
            <a:r>
              <a:rPr lang="zh-CN" altLang="en-US" sz="2400" b="1" dirty="0" smtClean="0">
                <a:solidFill>
                  <a:srgbClr val="FF0000"/>
                </a:solidFill>
                <a:latin typeface="华文新魏" pitchFamily="2" charset="-122"/>
                <a:ea typeface="华文新魏" pitchFamily="2" charset="-122"/>
              </a:rPr>
              <a:t>(bi</a:t>
            </a:r>
            <a:r>
              <a:rPr lang="en-US" altLang="zh-CN" sz="2400" b="1" dirty="0" smtClean="0">
                <a:solidFill>
                  <a:srgbClr val="FF0000"/>
                </a:solidFill>
              </a:rPr>
              <a:t>à</a:t>
            </a:r>
            <a:r>
              <a:rPr lang="zh-CN" altLang="en-US" sz="2400" b="1" dirty="0" smtClean="0">
                <a:solidFill>
                  <a:srgbClr val="FF0000"/>
                </a:solidFill>
                <a:latin typeface="华文新魏" pitchFamily="2" charset="-122"/>
                <a:ea typeface="华文新魏" pitchFamily="2" charset="-122"/>
              </a:rPr>
              <a:t>n)</a:t>
            </a:r>
            <a:r>
              <a:rPr lang="zh-CN" altLang="en-US" sz="2400" b="1" dirty="0" smtClean="0">
                <a:latin typeface="华文新魏" pitchFamily="2" charset="-122"/>
                <a:ea typeface="华文新魏" pitchFamily="2" charset="-122"/>
              </a:rPr>
              <a:t>兵丁，虽不乏列戎行之人，而皆见面接杖，似此相距十里八里，彼此不见面而接杖者，未之前闻，故所谋往往向左。</a:t>
            </a:r>
            <a:r>
              <a:rPr lang="zh-CN" altLang="en-US" sz="2400" b="1" dirty="0" smtClean="0">
                <a:ea typeface="华文新魏" pitchFamily="2" charset="-122"/>
              </a:rPr>
              <a:t>”</a:t>
            </a:r>
            <a:endParaRPr lang="zh-CN" altLang="en-US" sz="2400" b="1" dirty="0" smtClean="0">
              <a:latin typeface="华文新魏" pitchFamily="2" charset="-122"/>
              <a:ea typeface="华文新魏" pitchFamily="2" charset="-122"/>
            </a:endParaRPr>
          </a:p>
          <a:p>
            <a:pPr eaLnBrk="1" hangingPunct="1">
              <a:lnSpc>
                <a:spcPct val="90000"/>
              </a:lnSpc>
            </a:pPr>
            <a:r>
              <a:rPr lang="zh-CN" altLang="en-US" sz="2000" b="1" dirty="0" smtClean="0">
                <a:latin typeface="+mn-ea"/>
              </a:rPr>
              <a:t>                                                         </a:t>
            </a:r>
            <a:r>
              <a:rPr lang="en-US" altLang="zh-CN" sz="2000" b="1" dirty="0" smtClean="0">
                <a:latin typeface="+mn-ea"/>
              </a:rPr>
              <a:t>----</a:t>
            </a:r>
            <a:r>
              <a:rPr lang="zh-CN" altLang="en-US" sz="2000" b="1" dirty="0" smtClean="0">
                <a:latin typeface="+mn-ea"/>
              </a:rPr>
              <a:t>林则徐（1785--1850 ）</a:t>
            </a:r>
          </a:p>
        </p:txBody>
      </p:sp>
      <p:grpSp>
        <p:nvGrpSpPr>
          <p:cNvPr id="6" name="组合 5"/>
          <p:cNvGrpSpPr/>
          <p:nvPr/>
        </p:nvGrpSpPr>
        <p:grpSpPr>
          <a:xfrm>
            <a:off x="179512" y="260649"/>
            <a:ext cx="1872208" cy="1422892"/>
            <a:chOff x="179512" y="260649"/>
            <a:chExt cx="1872208" cy="1422892"/>
          </a:xfrm>
        </p:grpSpPr>
        <p:pic>
          <p:nvPicPr>
            <p:cNvPr id="135173" name="Picture 4" descr="练习1"/>
            <p:cNvPicPr>
              <a:picLocks noChangeAspect="1" noChangeArrowheads="1"/>
            </p:cNvPicPr>
            <p:nvPr/>
          </p:nvPicPr>
          <p:blipFill>
            <a:blip r:embed="rId2" cstate="print"/>
            <a:srcRect/>
            <a:stretch>
              <a:fillRect/>
            </a:stretch>
          </p:blipFill>
          <p:spPr bwMode="auto">
            <a:xfrm>
              <a:off x="179512" y="260649"/>
              <a:ext cx="1872208" cy="1422892"/>
            </a:xfrm>
            <a:prstGeom prst="rect">
              <a:avLst/>
            </a:prstGeom>
            <a:noFill/>
            <a:ln w="9525">
              <a:noFill/>
              <a:miter lim="800000"/>
              <a:headEnd/>
              <a:tailEnd/>
            </a:ln>
          </p:spPr>
        </p:pic>
        <p:sp>
          <p:nvSpPr>
            <p:cNvPr id="138245" name="Rectangle 5" descr="信纸"/>
            <p:cNvSpPr>
              <a:spLocks noChangeArrowheads="1"/>
            </p:cNvSpPr>
            <p:nvPr/>
          </p:nvSpPr>
          <p:spPr bwMode="auto">
            <a:xfrm>
              <a:off x="395536" y="548680"/>
              <a:ext cx="1223343" cy="518764"/>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Text Box 3"/>
          <p:cNvSpPr>
            <a:spLocks noGrp="1" noChangeArrowheads="1"/>
          </p:cNvSpPr>
          <p:nvPr>
            <p:ph type="title"/>
          </p:nvPr>
        </p:nvSpPr>
        <p:spPr>
          <a:xfrm>
            <a:off x="251520" y="188640"/>
            <a:ext cx="7930128" cy="1143000"/>
          </a:xfrm>
          <a:solidFill>
            <a:srgbClr val="FFFFFF"/>
          </a:solidFill>
          <a:ln w="28575">
            <a:solidFill>
              <a:srgbClr val="FFFFFF"/>
            </a:solidFill>
          </a:ln>
        </p:spPr>
        <p:txBody>
          <a:bodyPr/>
          <a:lstStyle/>
          <a:p>
            <a:pPr>
              <a:lnSpc>
                <a:spcPct val="130000"/>
              </a:lnSpc>
              <a:spcBef>
                <a:spcPct val="50000"/>
              </a:spcBef>
            </a:pPr>
            <a:r>
              <a:rPr lang="zh-CN" altLang="en-US" dirty="0" smtClean="0"/>
              <a:t> </a:t>
            </a:r>
            <a:r>
              <a:rPr lang="zh-CN" altLang="en-US" b="1" dirty="0" smtClean="0"/>
              <a:t>（</a:t>
            </a:r>
            <a:r>
              <a:rPr lang="en-US" altLang="zh-CN" b="1" dirty="0" smtClean="0"/>
              <a:t>2</a:t>
            </a:r>
            <a:r>
              <a:rPr lang="zh-CN" altLang="en-US" b="1" dirty="0" smtClean="0"/>
              <a:t>）军队素质极差</a:t>
            </a:r>
            <a:r>
              <a:rPr lang="zh-CN" altLang="en-US" dirty="0" smtClean="0"/>
              <a:t> </a:t>
            </a:r>
          </a:p>
        </p:txBody>
      </p:sp>
      <p:sp>
        <p:nvSpPr>
          <p:cNvPr id="136194" name="Rectangle 2"/>
          <p:cNvSpPr>
            <a:spLocks noGrp="1" noChangeArrowheads="1"/>
          </p:cNvSpPr>
          <p:nvPr>
            <p:ph sz="quarter" idx="1"/>
          </p:nvPr>
        </p:nvSpPr>
        <p:spPr>
          <a:xfrm>
            <a:off x="395536" y="2132856"/>
            <a:ext cx="8367464" cy="3672408"/>
          </a:xfrm>
          <a:solidFill>
            <a:schemeClr val="bg1"/>
          </a:solidFill>
        </p:spPr>
        <p:txBody>
          <a:bodyPr>
            <a:normAutofit/>
          </a:bodyPr>
          <a:lstStyle/>
          <a:p>
            <a:r>
              <a:rPr lang="zh-CN" altLang="en-US" sz="2400" b="1" dirty="0" smtClean="0">
                <a:latin typeface="华文新魏" pitchFamily="2" charset="-122"/>
                <a:ea typeface="华文新魏" pitchFamily="2" charset="-122"/>
              </a:rPr>
              <a:t>“人不知战，名之为兵，实则市人，无纪律，无赏罚，见贼即走。”</a:t>
            </a:r>
          </a:p>
          <a:p>
            <a:r>
              <a:rPr lang="zh-CN" altLang="en-US" sz="2400" b="1" dirty="0" smtClean="0">
                <a:latin typeface="华文新魏" pitchFamily="2" charset="-122"/>
                <a:ea typeface="华文新魏" pitchFamily="2" charset="-122"/>
              </a:rPr>
              <a:t>                  </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退密斋文集</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（徐继畲，</a:t>
            </a:r>
            <a:r>
              <a:rPr lang="en-US" altLang="zh-CN" sz="1800" b="1" dirty="0" err="1" smtClean="0">
                <a:effectLst>
                  <a:outerShdw blurRad="38100" dist="38100" dir="2700000" algn="tl">
                    <a:srgbClr val="C0C0C0"/>
                  </a:outerShdw>
                </a:effectLst>
                <a:latin typeface="+mn-ea"/>
              </a:rPr>
              <a:t>yú</a:t>
            </a:r>
            <a:r>
              <a:rPr lang="zh-CN" altLang="en-US" sz="1800" b="1" dirty="0" smtClean="0">
                <a:latin typeface="华文新魏" pitchFamily="2" charset="-122"/>
                <a:ea typeface="华文新魏" pitchFamily="2" charset="-122"/>
              </a:rPr>
              <a:t>），</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鸦片战争资料</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第二册，第</a:t>
            </a:r>
            <a:r>
              <a:rPr lang="en-US" altLang="zh-CN" sz="1800" b="1" dirty="0" smtClean="0">
                <a:latin typeface="华文新魏" pitchFamily="2" charset="-122"/>
                <a:ea typeface="华文新魏" pitchFamily="2" charset="-122"/>
              </a:rPr>
              <a:t>597</a:t>
            </a:r>
            <a:r>
              <a:rPr lang="zh-CN" altLang="en-US" sz="1800" b="1" dirty="0" smtClean="0">
                <a:latin typeface="华文新魏" pitchFamily="2" charset="-122"/>
                <a:ea typeface="华文新魏" pitchFamily="2" charset="-122"/>
              </a:rPr>
              <a:t>页。</a:t>
            </a:r>
          </a:p>
          <a:p>
            <a:pPr eaLnBrk="1" hangingPunct="1"/>
            <a:r>
              <a:rPr lang="zh-CN" altLang="en-US" sz="2400" b="1" dirty="0" smtClean="0">
                <a:latin typeface="华文新魏" pitchFamily="2" charset="-122"/>
                <a:ea typeface="华文新魏" pitchFamily="2" charset="-122"/>
              </a:rPr>
              <a:t>“奉调之初，沿途劫夺，</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抵粤以后，喧呶纷扰，兵将不相见，遇避难百姓，指为汉奸，攘取财物。校场中互相格斗，日有积尸。”</a:t>
            </a:r>
          </a:p>
          <a:p>
            <a:pPr>
              <a:buNone/>
            </a:pPr>
            <a:r>
              <a:rPr lang="zh-CN" altLang="en-US" sz="1800" b="1" dirty="0" smtClean="0">
                <a:latin typeface="华文新魏" pitchFamily="2" charset="-122"/>
                <a:ea typeface="华文新魏" pitchFamily="2" charset="-122"/>
              </a:rPr>
              <a:t>                        </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金壶七墨</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（黄钧宰），</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鸦片战争资料</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第二册，第</a:t>
            </a:r>
            <a:r>
              <a:rPr lang="en-US" altLang="zh-CN" sz="1800" b="1" dirty="0" smtClean="0">
                <a:latin typeface="华文新魏" pitchFamily="2" charset="-122"/>
                <a:ea typeface="华文新魏" pitchFamily="2" charset="-122"/>
              </a:rPr>
              <a:t>615</a:t>
            </a:r>
            <a:r>
              <a:rPr lang="zh-CN" altLang="en-US" sz="1800" b="1" dirty="0" smtClean="0">
                <a:latin typeface="华文新魏" pitchFamily="2" charset="-122"/>
                <a:ea typeface="华文新魏" pitchFamily="2" charset="-122"/>
              </a:rPr>
              <a:t>页。</a:t>
            </a:r>
          </a:p>
        </p:txBody>
      </p:sp>
      <p:grpSp>
        <p:nvGrpSpPr>
          <p:cNvPr id="7" name="组合 6"/>
          <p:cNvGrpSpPr/>
          <p:nvPr/>
        </p:nvGrpSpPr>
        <p:grpSpPr>
          <a:xfrm>
            <a:off x="6660232" y="404664"/>
            <a:ext cx="1746567" cy="1583755"/>
            <a:chOff x="6228184" y="332656"/>
            <a:chExt cx="2178615" cy="1655763"/>
          </a:xfrm>
        </p:grpSpPr>
        <p:pic>
          <p:nvPicPr>
            <p:cNvPr id="136198" name="Picture 5" descr="练习1"/>
            <p:cNvPicPr>
              <a:picLocks noChangeAspect="1" noChangeArrowheads="1"/>
            </p:cNvPicPr>
            <p:nvPr/>
          </p:nvPicPr>
          <p:blipFill>
            <a:blip r:embed="rId2" cstate="print"/>
            <a:srcRect/>
            <a:stretch>
              <a:fillRect/>
            </a:stretch>
          </p:blipFill>
          <p:spPr bwMode="auto">
            <a:xfrm>
              <a:off x="6228184" y="332656"/>
              <a:ext cx="2178615" cy="1655763"/>
            </a:xfrm>
            <a:prstGeom prst="rect">
              <a:avLst/>
            </a:prstGeom>
            <a:noFill/>
            <a:ln w="9525">
              <a:noFill/>
              <a:miter lim="800000"/>
              <a:headEnd/>
              <a:tailEnd/>
            </a:ln>
          </p:spPr>
        </p:pic>
        <p:sp>
          <p:nvSpPr>
            <p:cNvPr id="139270" name="Rectangle 6" descr="信纸"/>
            <p:cNvSpPr>
              <a:spLocks noChangeArrowheads="1"/>
            </p:cNvSpPr>
            <p:nvPr/>
          </p:nvSpPr>
          <p:spPr bwMode="auto">
            <a:xfrm>
              <a:off x="6660232" y="764704"/>
              <a:ext cx="1296144" cy="518764"/>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animBg="1"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sz="quarter" idx="1"/>
          </p:nvPr>
        </p:nvSpPr>
        <p:spPr>
          <a:xfrm>
            <a:off x="539552" y="2492896"/>
            <a:ext cx="4061792" cy="3276600"/>
          </a:xfrm>
        </p:spPr>
        <p:txBody>
          <a:bodyPr>
            <a:normAutofit/>
          </a:bodyPr>
          <a:lstStyle/>
          <a:p>
            <a:pPr eaLnBrk="1" hangingPunct="1"/>
            <a:r>
              <a:rPr lang="zh-CN" altLang="en-US" sz="2800" b="1" dirty="0" smtClean="0">
                <a:latin typeface="华文新魏" pitchFamily="2" charset="-122"/>
                <a:ea typeface="华文新魏" pitchFamily="2" charset="-122"/>
              </a:rPr>
              <a:t>“今日之兵</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或册多虚具</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或粮多冒领</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或老弱滥充</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或训练不勤</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或约束不严</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凡此诸弊</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悉为兵蠹。”         </a:t>
            </a:r>
          </a:p>
          <a:p>
            <a:pPr eaLnBrk="1" hangingPunct="1">
              <a:buFont typeface="Wingdings" pitchFamily="2" charset="2"/>
              <a:buNone/>
            </a:pPr>
            <a:r>
              <a:rPr lang="zh-CN" altLang="en-US" sz="2800" b="1" dirty="0" smtClean="0">
                <a:latin typeface="华文新魏" pitchFamily="2" charset="-122"/>
                <a:ea typeface="华文新魏" pitchFamily="2" charset="-122"/>
              </a:rPr>
              <a:t>             </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黄爵滋</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综核名实疏</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道光十四年四月初</a:t>
            </a:r>
            <a:endParaRPr lang="zh-CN" altLang="en-US" sz="2000" dirty="0" smtClean="0">
              <a:latin typeface="华文新魏" pitchFamily="2" charset="-122"/>
              <a:ea typeface="华文新魏" pitchFamily="2" charset="-122"/>
            </a:endParaRPr>
          </a:p>
        </p:txBody>
      </p:sp>
      <p:pic>
        <p:nvPicPr>
          <p:cNvPr id="140291" name="Picture 3" descr="图片说明：清朝八旗军的战斗力之差到了无以复加的地步"/>
          <p:cNvPicPr>
            <a:picLocks noChangeAspect="1" noChangeArrowheads="1"/>
          </p:cNvPicPr>
          <p:nvPr/>
        </p:nvPicPr>
        <p:blipFill>
          <a:blip r:embed="rId2" cstate="print"/>
          <a:srcRect/>
          <a:stretch>
            <a:fillRect/>
          </a:stretch>
        </p:blipFill>
        <p:spPr bwMode="auto">
          <a:xfrm>
            <a:off x="5105400" y="685800"/>
            <a:ext cx="3452813" cy="2743200"/>
          </a:xfrm>
          <a:prstGeom prst="rect">
            <a:avLst/>
          </a:prstGeom>
          <a:noFill/>
          <a:ln w="9525">
            <a:noFill/>
            <a:miter lim="800000"/>
            <a:headEnd/>
            <a:tailEnd/>
          </a:ln>
        </p:spPr>
      </p:pic>
      <p:sp>
        <p:nvSpPr>
          <p:cNvPr id="137220" name="Rectangle 4"/>
          <p:cNvSpPr>
            <a:spLocks noChangeArrowheads="1"/>
          </p:cNvSpPr>
          <p:nvPr/>
        </p:nvSpPr>
        <p:spPr bwMode="auto">
          <a:xfrm>
            <a:off x="5220072" y="3789040"/>
            <a:ext cx="3384376" cy="1676400"/>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600" b="1" dirty="0">
                <a:latin typeface="华文新魏" pitchFamily="2" charset="-122"/>
                <a:ea typeface="华文新魏" pitchFamily="2" charset="-122"/>
              </a:rPr>
              <a:t>清朝八旗军的战斗力之差到了无以复加的地步 。</a:t>
            </a:r>
            <a:endParaRPr lang="zh-CN" altLang="en-US" sz="2600" dirty="0">
              <a:latin typeface="华文新魏" pitchFamily="2" charset="-122"/>
              <a:ea typeface="华文新魏" pitchFamily="2" charset="-122"/>
            </a:endParaRPr>
          </a:p>
        </p:txBody>
      </p:sp>
      <p:grpSp>
        <p:nvGrpSpPr>
          <p:cNvPr id="8" name="组合 7"/>
          <p:cNvGrpSpPr/>
          <p:nvPr/>
        </p:nvGrpSpPr>
        <p:grpSpPr>
          <a:xfrm>
            <a:off x="660339" y="260648"/>
            <a:ext cx="2178615" cy="1655763"/>
            <a:chOff x="660339" y="260648"/>
            <a:chExt cx="2178615" cy="1655763"/>
          </a:xfrm>
        </p:grpSpPr>
        <p:pic>
          <p:nvPicPr>
            <p:cNvPr id="137223" name="Picture 6" descr="练习1"/>
            <p:cNvPicPr>
              <a:picLocks noChangeAspect="1" noChangeArrowheads="1"/>
            </p:cNvPicPr>
            <p:nvPr/>
          </p:nvPicPr>
          <p:blipFill>
            <a:blip r:embed="rId3" cstate="print"/>
            <a:srcRect/>
            <a:stretch>
              <a:fillRect/>
            </a:stretch>
          </p:blipFill>
          <p:spPr bwMode="auto">
            <a:xfrm>
              <a:off x="660339" y="260648"/>
              <a:ext cx="2178615" cy="1655763"/>
            </a:xfrm>
            <a:prstGeom prst="rect">
              <a:avLst/>
            </a:prstGeom>
            <a:noFill/>
            <a:ln w="9525">
              <a:noFill/>
              <a:miter lim="800000"/>
              <a:headEnd/>
              <a:tailEnd/>
            </a:ln>
          </p:spPr>
        </p:pic>
        <p:sp>
          <p:nvSpPr>
            <p:cNvPr id="140295" name="Rectangle 7" descr="信纸"/>
            <p:cNvSpPr>
              <a:spLocks noChangeArrowheads="1"/>
            </p:cNvSpPr>
            <p:nvPr/>
          </p:nvSpPr>
          <p:spPr bwMode="auto">
            <a:xfrm>
              <a:off x="1187624" y="658535"/>
              <a:ext cx="1008112" cy="518764"/>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slide(fromRight)">
                                      <p:cBhvr>
                                        <p:cTn id="7" dur="500"/>
                                        <p:tgtEl>
                                          <p:spTgt spid="140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sz="quarter" idx="1"/>
          </p:nvPr>
        </p:nvSpPr>
        <p:spPr>
          <a:xfrm>
            <a:off x="467544" y="1981200"/>
            <a:ext cx="7979544" cy="3886200"/>
          </a:xfrm>
          <a:solidFill>
            <a:schemeClr val="bg1"/>
          </a:solidFill>
        </p:spPr>
        <p:txBody>
          <a:bodyPr>
            <a:normAutofit/>
          </a:bodyPr>
          <a:lstStyle/>
          <a:p>
            <a:pPr eaLnBrk="1" hangingPunct="1"/>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我有幸看到这美妙的场面。将军被人抬着，他的陪同人员有的乘马车，有的骑马。不算各种官员，他的随从就有</a:t>
            </a:r>
            <a:r>
              <a:rPr lang="en-US" altLang="zh-CN" sz="2400" b="1" dirty="0" smtClean="0">
                <a:latin typeface="华文新魏" pitchFamily="2" charset="-122"/>
                <a:ea typeface="华文新魏" pitchFamily="2" charset="-122"/>
              </a:rPr>
              <a:t>50</a:t>
            </a:r>
            <a:r>
              <a:rPr lang="zh-CN" altLang="en-US" sz="2400" b="1" dirty="0" smtClean="0">
                <a:latin typeface="华文新魏" pitchFamily="2" charset="-122"/>
                <a:ea typeface="华文新魏" pitchFamily="2" charset="-122"/>
              </a:rPr>
              <a:t>人。就拿与我们教士团联系的官员来说，他与将军一起出发，也带了约</a:t>
            </a:r>
            <a:r>
              <a:rPr lang="en-US" altLang="zh-CN" sz="2400" b="1" dirty="0" smtClean="0">
                <a:latin typeface="华文新魏" pitchFamily="2" charset="-122"/>
                <a:ea typeface="华文新魏" pitchFamily="2" charset="-122"/>
              </a:rPr>
              <a:t>10</a:t>
            </a:r>
            <a:r>
              <a:rPr lang="zh-CN" altLang="en-US" sz="2400" b="1" dirty="0" smtClean="0">
                <a:latin typeface="华文新魏" pitchFamily="2" charset="-122"/>
                <a:ea typeface="华文新魏" pitchFamily="2" charset="-122"/>
              </a:rPr>
              <a:t>人。有的拿弓，有的拿箭，有的拿床垫、枕头，等等。我国如有人接到命令要出发，骑上马就走，而这里不是这样，你等着听童话吧，事情得慢慢做。譬如说，将军打算到前线去</a:t>
            </a:r>
            <a:r>
              <a:rPr lang="en-US" altLang="zh-CN" sz="2400" b="1" dirty="0" smtClean="0">
                <a:latin typeface="华文新魏" pitchFamily="2" charset="-122"/>
                <a:ea typeface="华文新魏" pitchFamily="2" charset="-122"/>
              </a:rPr>
              <a:t>20</a:t>
            </a:r>
            <a:r>
              <a:rPr lang="zh-CN" altLang="en-US" sz="2400" b="1" dirty="0" smtClean="0">
                <a:latin typeface="华文新魏" pitchFamily="2" charset="-122"/>
                <a:ea typeface="华文新魏" pitchFamily="2" charset="-122"/>
              </a:rPr>
              <a:t>年，而抬他就得</a:t>
            </a:r>
            <a:r>
              <a:rPr lang="en-US" altLang="zh-CN" sz="2400" b="1" dirty="0" smtClean="0">
                <a:latin typeface="华文新魏" pitchFamily="2" charset="-122"/>
                <a:ea typeface="华文新魏" pitchFamily="2" charset="-122"/>
              </a:rPr>
              <a:t>30</a:t>
            </a:r>
            <a:r>
              <a:rPr lang="zh-CN" altLang="en-US" sz="2400" b="1" dirty="0" smtClean="0">
                <a:latin typeface="华文新魏" pitchFamily="2" charset="-122"/>
                <a:ea typeface="华文新魏" pitchFamily="2" charset="-122"/>
              </a:rPr>
              <a:t>年，这还是因为按照最高命令，一昼夜必须走两站路程。</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 </a:t>
            </a:r>
          </a:p>
          <a:p>
            <a:pPr eaLnBrk="1" hangingPunct="1"/>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俄国外交官柳比莫夫 </a:t>
            </a:r>
          </a:p>
        </p:txBody>
      </p:sp>
      <p:grpSp>
        <p:nvGrpSpPr>
          <p:cNvPr id="7" name="组合 6"/>
          <p:cNvGrpSpPr/>
          <p:nvPr/>
        </p:nvGrpSpPr>
        <p:grpSpPr>
          <a:xfrm>
            <a:off x="539552" y="260649"/>
            <a:ext cx="1866326" cy="1512168"/>
            <a:chOff x="539552" y="260649"/>
            <a:chExt cx="1866326" cy="1512168"/>
          </a:xfrm>
        </p:grpSpPr>
        <p:pic>
          <p:nvPicPr>
            <p:cNvPr id="138245" name="Picture 4" descr="练习1"/>
            <p:cNvPicPr>
              <a:picLocks noChangeAspect="1" noChangeArrowheads="1"/>
            </p:cNvPicPr>
            <p:nvPr/>
          </p:nvPicPr>
          <p:blipFill>
            <a:blip r:embed="rId2" cstate="print"/>
            <a:srcRect/>
            <a:stretch>
              <a:fillRect/>
            </a:stretch>
          </p:blipFill>
          <p:spPr bwMode="auto">
            <a:xfrm>
              <a:off x="539552" y="260649"/>
              <a:ext cx="1866326" cy="1512168"/>
            </a:xfrm>
            <a:prstGeom prst="rect">
              <a:avLst/>
            </a:prstGeom>
            <a:noFill/>
            <a:ln w="9525">
              <a:noFill/>
              <a:miter lim="800000"/>
              <a:headEnd/>
              <a:tailEnd/>
            </a:ln>
          </p:spPr>
        </p:pic>
        <p:sp>
          <p:nvSpPr>
            <p:cNvPr id="141317" name="Rectangle 5" descr="信纸"/>
            <p:cNvSpPr>
              <a:spLocks noChangeArrowheads="1"/>
            </p:cNvSpPr>
            <p:nvPr/>
          </p:nvSpPr>
          <p:spPr bwMode="auto">
            <a:xfrm>
              <a:off x="755576" y="620688"/>
              <a:ext cx="1224136" cy="518764"/>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156176" y="260648"/>
            <a:ext cx="2491977" cy="3589367"/>
            <a:chOff x="6156176" y="260648"/>
            <a:chExt cx="2491977" cy="3589367"/>
          </a:xfrm>
        </p:grpSpPr>
        <p:pic>
          <p:nvPicPr>
            <p:cNvPr id="282626" name="Picture 2" descr="http://szb.gdzjdaily.com.cn/zjrb/res/1/20101002/69371285978648993.gif"/>
            <p:cNvPicPr>
              <a:picLocks noChangeAspect="1" noChangeArrowheads="1"/>
            </p:cNvPicPr>
            <p:nvPr/>
          </p:nvPicPr>
          <p:blipFill>
            <a:blip r:embed="rId2" cstate="print"/>
            <a:srcRect/>
            <a:stretch>
              <a:fillRect/>
            </a:stretch>
          </p:blipFill>
          <p:spPr bwMode="auto">
            <a:xfrm>
              <a:off x="6156176" y="260648"/>
              <a:ext cx="2491977" cy="3319314"/>
            </a:xfrm>
            <a:prstGeom prst="rect">
              <a:avLst/>
            </a:prstGeom>
            <a:noFill/>
          </p:spPr>
        </p:pic>
        <p:sp>
          <p:nvSpPr>
            <p:cNvPr id="5" name="矩形 4"/>
            <p:cNvSpPr/>
            <p:nvPr/>
          </p:nvSpPr>
          <p:spPr>
            <a:xfrm>
              <a:off x="6660232" y="3573016"/>
              <a:ext cx="1701107" cy="276999"/>
            </a:xfrm>
            <a:prstGeom prst="rect">
              <a:avLst/>
            </a:prstGeom>
          </p:spPr>
          <p:txBody>
            <a:bodyPr wrap="none">
              <a:spAutoFit/>
            </a:bodyPr>
            <a:lstStyle/>
            <a:p>
              <a:r>
                <a:rPr lang="zh-CN" altLang="en-US" sz="1200" b="1" dirty="0" smtClean="0">
                  <a:latin typeface="华文新魏" pitchFamily="2" charset="-122"/>
                  <a:ea typeface="华文新魏" pitchFamily="2" charset="-122"/>
                </a:rPr>
                <a:t>斯大林（</a:t>
              </a:r>
              <a:r>
                <a:rPr lang="en-US" altLang="zh-CN" sz="1200" b="1" dirty="0" smtClean="0">
                  <a:latin typeface="华文新魏" pitchFamily="2" charset="-122"/>
                  <a:ea typeface="华文新魏" pitchFamily="2" charset="-122"/>
                </a:rPr>
                <a:t>1878--1953</a:t>
              </a:r>
              <a:r>
                <a:rPr lang="zh-CN" altLang="en-US" sz="1200" b="1" dirty="0" smtClean="0">
                  <a:latin typeface="华文新魏" pitchFamily="2" charset="-122"/>
                  <a:ea typeface="华文新魏" pitchFamily="2" charset="-122"/>
                </a:rPr>
                <a:t>）</a:t>
              </a:r>
              <a:endParaRPr lang="zh-CN" altLang="en-US" sz="1200" dirty="0">
                <a:latin typeface="华文新魏" pitchFamily="2" charset="-122"/>
                <a:ea typeface="华文新魏" pitchFamily="2" charset="-122"/>
              </a:endParaRPr>
            </a:p>
          </p:txBody>
        </p:sp>
      </p:grpSp>
      <p:sp>
        <p:nvSpPr>
          <p:cNvPr id="6" name="云形标注 5"/>
          <p:cNvSpPr/>
          <p:nvPr/>
        </p:nvSpPr>
        <p:spPr>
          <a:xfrm>
            <a:off x="683568" y="2780928"/>
            <a:ext cx="4608512" cy="3168352"/>
          </a:xfrm>
          <a:prstGeom prst="cloudCallout">
            <a:avLst>
              <a:gd name="adj1" fmla="val 84129"/>
              <a:gd name="adj2" fmla="val -815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mn-ea"/>
              </a:rPr>
              <a:t>“落后者是要挨打的，打落后者，打弱者</a:t>
            </a:r>
            <a:r>
              <a:rPr lang="en-US" altLang="zh-CN" sz="2400" b="1" dirty="0" smtClean="0">
                <a:solidFill>
                  <a:schemeClr val="tx1"/>
                </a:solidFill>
                <a:latin typeface="+mn-ea"/>
              </a:rPr>
              <a:t>——</a:t>
            </a:r>
            <a:r>
              <a:rPr lang="zh-CN" altLang="en-US" sz="2400" b="1" dirty="0" smtClean="0">
                <a:solidFill>
                  <a:schemeClr val="tx1"/>
                </a:solidFill>
                <a:latin typeface="+mn-ea"/>
              </a:rPr>
              <a:t>这已经成了剥削者的规律。这就是资本主义弱肉强食的规律。”</a:t>
            </a:r>
            <a:endParaRPr lang="zh-CN" altLang="en-US" sz="2400" dirty="0">
              <a:solidFill>
                <a:schemeClr val="tx1"/>
              </a:solidFill>
              <a:latin typeface="+mn-ea"/>
            </a:endParaRPr>
          </a:p>
        </p:txBody>
      </p:sp>
      <p:pic>
        <p:nvPicPr>
          <p:cNvPr id="7" name="Picture 3"/>
          <p:cNvPicPr>
            <a:picLocks noChangeAspect="1" noChangeArrowheads="1"/>
          </p:cNvPicPr>
          <p:nvPr/>
        </p:nvPicPr>
        <p:blipFill>
          <a:blip r:embed="rId3" cstate="print"/>
          <a:srcRect/>
          <a:stretch>
            <a:fillRect/>
          </a:stretch>
        </p:blipFill>
        <p:spPr bwMode="auto">
          <a:xfrm>
            <a:off x="323527" y="260648"/>
            <a:ext cx="3263149" cy="2376264"/>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title"/>
          </p:nvPr>
        </p:nvSpPr>
        <p:spPr>
          <a:noFill/>
        </p:spPr>
        <p:txBody>
          <a:bodyPr/>
          <a:lstStyle/>
          <a:p>
            <a:pPr eaLnBrk="1" hangingPunct="1"/>
            <a:r>
              <a:rPr lang="zh-CN" altLang="en-US" b="1" smtClean="0"/>
              <a:t>历史的启示</a:t>
            </a:r>
          </a:p>
        </p:txBody>
      </p:sp>
      <p:sp>
        <p:nvSpPr>
          <p:cNvPr id="142338" name="Rectangle 2"/>
          <p:cNvSpPr>
            <a:spLocks noGrp="1" noChangeArrowheads="1"/>
          </p:cNvSpPr>
          <p:nvPr>
            <p:ph sz="quarter" idx="1"/>
          </p:nvPr>
        </p:nvSpPr>
        <p:spPr>
          <a:xfrm>
            <a:off x="3429000" y="2743200"/>
            <a:ext cx="5105400" cy="1333872"/>
          </a:xfrm>
          <a:solidFill>
            <a:schemeClr val="bg1"/>
          </a:solidFill>
        </p:spPr>
        <p:txBody>
          <a:bodyPr>
            <a:normAutofit lnSpcReduction="10000"/>
          </a:bodyPr>
          <a:lstStyle/>
          <a:p>
            <a:pPr eaLnBrk="1" hangingPunct="1"/>
            <a:r>
              <a:rPr lang="zh-CN" altLang="en-US" sz="2400" b="1" dirty="0" smtClean="0">
                <a:latin typeface="华文新魏" pitchFamily="2" charset="-122"/>
                <a:ea typeface="华文新魏" pitchFamily="2" charset="-122"/>
              </a:rPr>
              <a:t>1、落后必然挨打。  </a:t>
            </a:r>
          </a:p>
          <a:p>
            <a:pPr eaLnBrk="1" hangingPunct="1"/>
            <a:r>
              <a:rPr lang="zh-CN" altLang="en-US" sz="2400" b="1" dirty="0" smtClean="0">
                <a:latin typeface="华文新魏" pitchFamily="2" charset="-122"/>
                <a:ea typeface="华文新魏" pitchFamily="2" charset="-122"/>
              </a:rPr>
              <a:t>2、弱国无外交。</a:t>
            </a:r>
          </a:p>
          <a:p>
            <a:pPr eaLnBrk="1" hangingPunct="1"/>
            <a:r>
              <a:rPr lang="zh-CN" altLang="en-US" sz="2400" b="1" dirty="0" smtClean="0">
                <a:latin typeface="华文新魏" pitchFamily="2" charset="-122"/>
                <a:ea typeface="华文新魏" pitchFamily="2" charset="-122"/>
              </a:rPr>
              <a:t>3、发展才是硬道理。</a:t>
            </a:r>
            <a:endParaRPr lang="zh-CN" altLang="en-US" sz="2400" dirty="0" smtClean="0"/>
          </a:p>
        </p:txBody>
      </p:sp>
      <p:pic>
        <p:nvPicPr>
          <p:cNvPr id="142340" name="Picture 4" descr="u=3098252621,3672240117&amp;fm=23&amp;gp=0"/>
          <p:cNvPicPr>
            <a:picLocks noChangeAspect="1" noChangeArrowheads="1"/>
          </p:cNvPicPr>
          <p:nvPr/>
        </p:nvPicPr>
        <p:blipFill>
          <a:blip r:embed="rId2" cstate="print"/>
          <a:srcRect/>
          <a:stretch>
            <a:fillRect/>
          </a:stretch>
        </p:blipFill>
        <p:spPr bwMode="auto">
          <a:xfrm>
            <a:off x="990600" y="1752600"/>
            <a:ext cx="2028825" cy="3333750"/>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51520" y="188640"/>
            <a:ext cx="8219256" cy="1008112"/>
          </a:xfrm>
        </p:spPr>
        <p:txBody>
          <a:bodyPr>
            <a:normAutofit/>
          </a:bodyPr>
          <a:lstStyle/>
          <a:p>
            <a:pPr eaLnBrk="1" hangingPunct="1"/>
            <a:r>
              <a:rPr lang="zh-CN" altLang="en-US" sz="4400" b="1" dirty="0" smtClean="0"/>
              <a:t>（二）民族意识的觉醒</a:t>
            </a:r>
          </a:p>
        </p:txBody>
      </p:sp>
      <p:sp>
        <p:nvSpPr>
          <p:cNvPr id="143363" name="Rectangle 3"/>
          <p:cNvSpPr>
            <a:spLocks noGrp="1" noChangeArrowheads="1"/>
          </p:cNvSpPr>
          <p:nvPr>
            <p:ph sz="quarter" idx="1"/>
          </p:nvPr>
        </p:nvSpPr>
        <p:spPr>
          <a:xfrm>
            <a:off x="4644008" y="1556792"/>
            <a:ext cx="3888432" cy="1108720"/>
          </a:xfrm>
          <a:solidFill>
            <a:schemeClr val="bg1"/>
          </a:solidFill>
        </p:spPr>
        <p:txBody>
          <a:bodyPr/>
          <a:lstStyle/>
          <a:p>
            <a:pPr eaLnBrk="1" hangingPunct="1"/>
            <a:r>
              <a:rPr lang="zh-CN" altLang="en-US" sz="2400" b="1" dirty="0" smtClean="0">
                <a:solidFill>
                  <a:srgbClr val="FF0000"/>
                </a:solidFill>
              </a:rPr>
              <a:t>鸦片战争</a:t>
            </a:r>
            <a:r>
              <a:rPr lang="zh-CN" altLang="en-US" sz="2400" b="1" dirty="0" smtClean="0"/>
              <a:t>以后，先进的中国人开始</a:t>
            </a:r>
            <a:r>
              <a:rPr lang="zh-CN" altLang="en-US" sz="2400" b="1" dirty="0" smtClean="0">
                <a:solidFill>
                  <a:srgbClr val="FF0000"/>
                </a:solidFill>
              </a:rPr>
              <a:t>睁眼看世界</a:t>
            </a:r>
            <a:r>
              <a:rPr lang="zh-CN" altLang="en-US" sz="2400" b="1" dirty="0" smtClean="0"/>
              <a:t>；</a:t>
            </a:r>
          </a:p>
        </p:txBody>
      </p:sp>
      <p:sp>
        <p:nvSpPr>
          <p:cNvPr id="143365" name="Rectangle 5"/>
          <p:cNvSpPr>
            <a:spLocks noChangeArrowheads="1"/>
          </p:cNvSpPr>
          <p:nvPr/>
        </p:nvSpPr>
        <p:spPr bwMode="auto">
          <a:xfrm>
            <a:off x="323528" y="4725144"/>
            <a:ext cx="4320480" cy="1295400"/>
          </a:xfrm>
          <a:prstGeom prst="rect">
            <a:avLst/>
          </a:prstGeom>
          <a:solidFill>
            <a:srgbClr val="CCFFFF"/>
          </a:solid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400" b="1" dirty="0"/>
              <a:t>中日</a:t>
            </a:r>
            <a:r>
              <a:rPr lang="zh-CN" altLang="en-US" sz="2400" b="1" dirty="0">
                <a:solidFill>
                  <a:srgbClr val="FF0000"/>
                </a:solidFill>
              </a:rPr>
              <a:t>甲午战争</a:t>
            </a:r>
            <a:r>
              <a:rPr lang="zh-CN" altLang="en-US" sz="2400" b="1" dirty="0"/>
              <a:t>以后，中国人民的民族意识</a:t>
            </a:r>
            <a:r>
              <a:rPr lang="zh-CN" altLang="en-US" sz="2400" b="1" dirty="0">
                <a:solidFill>
                  <a:srgbClr val="FF0000"/>
                </a:solidFill>
              </a:rPr>
              <a:t>开始普遍觉醒</a:t>
            </a:r>
            <a:r>
              <a:rPr lang="zh-CN" altLang="en-US" sz="2400" b="1" dirty="0"/>
              <a:t>。</a:t>
            </a:r>
          </a:p>
        </p:txBody>
      </p:sp>
      <p:pic>
        <p:nvPicPr>
          <p:cNvPr id="143366" name="Picture 6" descr="20071029094806234"/>
          <p:cNvPicPr>
            <a:picLocks noChangeAspect="1" noChangeArrowheads="1"/>
          </p:cNvPicPr>
          <p:nvPr/>
        </p:nvPicPr>
        <p:blipFill>
          <a:blip r:embed="rId2" cstate="print"/>
          <a:srcRect/>
          <a:stretch>
            <a:fillRect/>
          </a:stretch>
        </p:blipFill>
        <p:spPr bwMode="auto">
          <a:xfrm>
            <a:off x="4716016" y="3573016"/>
            <a:ext cx="4248472" cy="2880320"/>
          </a:xfrm>
          <a:prstGeom prst="rect">
            <a:avLst/>
          </a:prstGeom>
          <a:noFill/>
          <a:ln w="9525">
            <a:noFill/>
            <a:miter lim="800000"/>
            <a:headEnd/>
            <a:tailEnd/>
          </a:ln>
        </p:spPr>
      </p:pic>
      <p:pic>
        <p:nvPicPr>
          <p:cNvPr id="279554" name="Picture 2" descr="http://inews.gtimg.com/newsapp_match/0/128592187/0"/>
          <p:cNvPicPr>
            <a:picLocks noChangeAspect="1" noChangeArrowheads="1"/>
          </p:cNvPicPr>
          <p:nvPr/>
        </p:nvPicPr>
        <p:blipFill>
          <a:blip r:embed="rId3" cstate="print"/>
          <a:srcRect/>
          <a:stretch>
            <a:fillRect/>
          </a:stretch>
        </p:blipFill>
        <p:spPr bwMode="auto">
          <a:xfrm>
            <a:off x="251520" y="1268760"/>
            <a:ext cx="4320480" cy="2900466"/>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斩杀义和团"/>
          <p:cNvPicPr>
            <a:picLocks noChangeAspect="1" noChangeArrowheads="1"/>
          </p:cNvPicPr>
          <p:nvPr/>
        </p:nvPicPr>
        <p:blipFill>
          <a:blip r:embed="rId2" cstate="print"/>
          <a:srcRect/>
          <a:stretch>
            <a:fillRect/>
          </a:stretch>
        </p:blipFill>
        <p:spPr bwMode="auto">
          <a:xfrm>
            <a:off x="3923928" y="3861048"/>
            <a:ext cx="4213500" cy="2800082"/>
          </a:xfrm>
          <a:prstGeom prst="rect">
            <a:avLst/>
          </a:prstGeom>
          <a:noFill/>
          <a:ln w="9525">
            <a:noFill/>
            <a:miter lim="800000"/>
            <a:headEnd/>
            <a:tailEnd/>
          </a:ln>
        </p:spPr>
      </p:pic>
      <p:sp>
        <p:nvSpPr>
          <p:cNvPr id="24580" name="Rectangle 4"/>
          <p:cNvSpPr>
            <a:spLocks noGrp="1" noChangeArrowheads="1"/>
          </p:cNvSpPr>
          <p:nvPr>
            <p:ph type="title"/>
          </p:nvPr>
        </p:nvSpPr>
        <p:spPr>
          <a:xfrm>
            <a:off x="395536" y="260648"/>
            <a:ext cx="7498080" cy="936104"/>
          </a:xfrm>
          <a:noFill/>
        </p:spPr>
        <p:txBody>
          <a:bodyPr/>
          <a:lstStyle/>
          <a:p>
            <a:pPr eaLnBrk="1" hangingPunct="1"/>
            <a:r>
              <a:rPr lang="zh-CN" altLang="en-US" b="1" dirty="0" smtClean="0"/>
              <a:t>③八国联军北京大屠杀</a:t>
            </a:r>
            <a:r>
              <a:rPr lang="zh-CN" altLang="en-US" dirty="0" smtClean="0"/>
              <a:t> </a:t>
            </a:r>
          </a:p>
        </p:txBody>
      </p:sp>
      <p:sp>
        <p:nvSpPr>
          <p:cNvPr id="24579" name="Rectangle 3"/>
          <p:cNvSpPr>
            <a:spLocks noGrp="1" noChangeArrowheads="1"/>
          </p:cNvSpPr>
          <p:nvPr>
            <p:ph sz="quarter" idx="1"/>
          </p:nvPr>
        </p:nvSpPr>
        <p:spPr>
          <a:xfrm>
            <a:off x="611560" y="1772816"/>
            <a:ext cx="2694384" cy="4419600"/>
          </a:xfrm>
          <a:solidFill>
            <a:schemeClr val="bg1"/>
          </a:solidFill>
        </p:spPr>
        <p:txBody>
          <a:bodyPr>
            <a:normAutofit fontScale="92500" lnSpcReduction="10000"/>
          </a:bodyPr>
          <a:lstStyle/>
          <a:p>
            <a:pPr eaLnBrk="1" hangingPunct="1"/>
            <a:r>
              <a:rPr lang="en-US" altLang="zh-CN" sz="2800" b="1" dirty="0" smtClean="0">
                <a:latin typeface="华文新魏" pitchFamily="2" charset="-122"/>
                <a:ea typeface="华文新魏" pitchFamily="2" charset="-122"/>
              </a:rPr>
              <a:t>1900</a:t>
            </a:r>
            <a:r>
              <a:rPr lang="zh-CN" altLang="en-US" sz="2800" b="1" dirty="0" smtClean="0">
                <a:latin typeface="华文新魏" pitchFamily="2" charset="-122"/>
                <a:ea typeface="华文新魏" pitchFamily="2" charset="-122"/>
              </a:rPr>
              <a:t>年</a:t>
            </a:r>
            <a:r>
              <a:rPr lang="en-US" altLang="zh-CN" sz="2800" b="1" dirty="0" smtClean="0">
                <a:latin typeface="华文新魏" pitchFamily="2" charset="-122"/>
                <a:ea typeface="华文新魏" pitchFamily="2" charset="-122"/>
              </a:rPr>
              <a:t>8</a:t>
            </a:r>
            <a:r>
              <a:rPr lang="zh-CN" altLang="en-US" sz="2800" b="1" dirty="0" smtClean="0">
                <a:latin typeface="华文新魏" pitchFamily="2" charset="-122"/>
                <a:ea typeface="华文新魏" pitchFamily="2" charset="-122"/>
              </a:rPr>
              <a:t>月，八国联军入侵北京，在整个过程中，烧杀抢掠，无恶不作。</a:t>
            </a:r>
          </a:p>
          <a:p>
            <a:pPr eaLnBrk="1" hangingPunct="1"/>
            <a:r>
              <a:rPr lang="zh-CN" altLang="en-US" sz="2800" b="1" dirty="0" smtClean="0">
                <a:latin typeface="华文新魏" pitchFamily="2" charset="-122"/>
                <a:ea typeface="华文新魏" pitchFamily="2" charset="-122"/>
              </a:rPr>
              <a:t>据史料记载，仅在北京的张王府一处，就枪杀义和团民和居民</a:t>
            </a:r>
            <a:r>
              <a:rPr lang="en-US" altLang="zh-CN" sz="2800" b="1" dirty="0" smtClean="0">
                <a:latin typeface="华文新魏" pitchFamily="2" charset="-122"/>
                <a:ea typeface="华文新魏" pitchFamily="2" charset="-122"/>
              </a:rPr>
              <a:t>1700</a:t>
            </a:r>
            <a:r>
              <a:rPr lang="zh-CN" altLang="en-US" sz="2800" b="1" dirty="0" smtClean="0">
                <a:latin typeface="华文新魏" pitchFamily="2" charset="-122"/>
                <a:ea typeface="华文新魏" pitchFamily="2" charset="-122"/>
              </a:rPr>
              <a:t>多人。</a:t>
            </a:r>
          </a:p>
        </p:txBody>
      </p:sp>
      <p:pic>
        <p:nvPicPr>
          <p:cNvPr id="24581" name="Picture 5" descr="112208_537"/>
          <p:cNvPicPr>
            <a:picLocks noChangeAspect="1" noChangeArrowheads="1"/>
          </p:cNvPicPr>
          <p:nvPr/>
        </p:nvPicPr>
        <p:blipFill>
          <a:blip r:embed="rId3" cstate="print"/>
          <a:srcRect/>
          <a:stretch>
            <a:fillRect/>
          </a:stretch>
        </p:blipFill>
        <p:spPr bwMode="auto">
          <a:xfrm>
            <a:off x="5093073" y="1124744"/>
            <a:ext cx="3871415" cy="2664296"/>
          </a:xfrm>
          <a:prstGeom prst="rect">
            <a:avLst/>
          </a:prstGeom>
          <a:noFill/>
          <a:ln w="9525">
            <a:noFill/>
            <a:miter lim="800000"/>
            <a:headEnd/>
            <a:tailEnd/>
          </a:ln>
        </p:spPr>
      </p:pic>
      <p:sp>
        <p:nvSpPr>
          <p:cNvPr id="24582" name="Rectangle 6"/>
          <p:cNvSpPr>
            <a:spLocks noChangeArrowheads="1"/>
          </p:cNvSpPr>
          <p:nvPr/>
        </p:nvSpPr>
        <p:spPr bwMode="auto">
          <a:xfrm>
            <a:off x="8244408" y="4221088"/>
            <a:ext cx="720080" cy="1938992"/>
          </a:xfrm>
          <a:prstGeom prst="rect">
            <a:avLst/>
          </a:prstGeom>
          <a:solidFill>
            <a:schemeClr val="bg1"/>
          </a:solidFill>
          <a:ln w="9525">
            <a:noFill/>
            <a:miter lim="800000"/>
            <a:headEnd/>
            <a:tailEnd/>
          </a:ln>
        </p:spPr>
        <p:txBody>
          <a:bodyPr wrap="square" anchor="ctr">
            <a:spAutoFit/>
          </a:bodyPr>
          <a:lstStyle/>
          <a:p>
            <a:r>
              <a:rPr lang="zh-CN" altLang="en-US" sz="2000" b="1" dirty="0">
                <a:solidFill>
                  <a:srgbClr val="000066"/>
                </a:solidFill>
                <a:latin typeface="+mn-ea"/>
              </a:rPr>
              <a:t>八国联军屠杀义和团和群众</a:t>
            </a:r>
            <a:r>
              <a:rPr lang="zh-CN" altLang="en-US" sz="2000" dirty="0">
                <a:latin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slide(fromBottom)">
                                      <p:cBhvr>
                                        <p:cTn id="7"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9" name="Rectangle 5"/>
          <p:cNvSpPr>
            <a:spLocks noGrp="1" noChangeArrowheads="1"/>
          </p:cNvSpPr>
          <p:nvPr>
            <p:ph type="title"/>
          </p:nvPr>
        </p:nvSpPr>
        <p:spPr>
          <a:xfrm>
            <a:off x="323528" y="304800"/>
            <a:ext cx="8363272" cy="1371600"/>
          </a:xfrm>
          <a:noFill/>
        </p:spPr>
        <p:txBody>
          <a:bodyPr>
            <a:normAutofit fontScale="90000"/>
          </a:bodyPr>
          <a:lstStyle/>
          <a:p>
            <a:pPr eaLnBrk="1" hangingPunct="1"/>
            <a:r>
              <a:rPr lang="en-US" altLang="zh-CN" sz="4400" b="1" dirty="0" smtClean="0">
                <a:solidFill>
                  <a:schemeClr val="tx1"/>
                </a:solidFill>
              </a:rPr>
              <a:t>1</a:t>
            </a:r>
            <a:r>
              <a:rPr lang="zh-CN" altLang="en-US" sz="4400" b="1" dirty="0" smtClean="0">
                <a:solidFill>
                  <a:schemeClr val="tx1"/>
                </a:solidFill>
              </a:rPr>
              <a:t>、</a:t>
            </a:r>
            <a:r>
              <a:rPr lang="zh-CN" altLang="en-US" sz="4400" b="1" dirty="0" smtClean="0">
                <a:solidFill>
                  <a:schemeClr val="tx1"/>
                </a:solidFill>
                <a:latin typeface="Arial" charset="0"/>
              </a:rPr>
              <a:t>“</a:t>
            </a:r>
            <a:r>
              <a:rPr lang="zh-CN" altLang="en-US" sz="4400" b="1" dirty="0" smtClean="0">
                <a:solidFill>
                  <a:schemeClr val="tx1"/>
                </a:solidFill>
              </a:rPr>
              <a:t>师夷长技以制夷</a:t>
            </a:r>
            <a:r>
              <a:rPr lang="zh-CN" altLang="en-US" sz="4400" b="1" dirty="0" smtClean="0">
                <a:solidFill>
                  <a:schemeClr val="tx1"/>
                </a:solidFill>
                <a:latin typeface="Arial" charset="0"/>
              </a:rPr>
              <a:t>”</a:t>
            </a:r>
            <a:r>
              <a:rPr lang="zh-CN" altLang="en-US" sz="4400" b="1" dirty="0" smtClean="0">
                <a:solidFill>
                  <a:schemeClr val="tx1"/>
                </a:solidFill>
              </a:rPr>
              <a:t>的主张和早期的维新思想</a:t>
            </a:r>
            <a:endParaRPr lang="zh-CN" altLang="en-US" sz="3800" b="1" dirty="0" smtClean="0">
              <a:solidFill>
                <a:schemeClr val="tx1"/>
              </a:solidFill>
            </a:endParaRPr>
          </a:p>
        </p:txBody>
      </p:sp>
      <p:sp>
        <p:nvSpPr>
          <p:cNvPr id="144386" name="Rectangle 2"/>
          <p:cNvSpPr>
            <a:spLocks noGrp="1" noChangeArrowheads="1"/>
          </p:cNvSpPr>
          <p:nvPr>
            <p:ph sz="quarter" idx="1"/>
          </p:nvPr>
        </p:nvSpPr>
        <p:spPr>
          <a:xfrm>
            <a:off x="467544" y="2895600"/>
            <a:ext cx="5184576" cy="3341712"/>
          </a:xfrm>
        </p:spPr>
        <p:txBody>
          <a:bodyPr>
            <a:noAutofit/>
          </a:bodyPr>
          <a:lstStyle/>
          <a:p>
            <a:pPr eaLnBrk="1" hangingPunct="1"/>
            <a:r>
              <a:rPr lang="zh-CN" altLang="en-US" sz="2800" b="1" dirty="0" smtClean="0"/>
              <a:t>①</a:t>
            </a:r>
            <a:r>
              <a:rPr lang="zh-CN" altLang="en-US" sz="2800" b="1" dirty="0" smtClean="0">
                <a:solidFill>
                  <a:srgbClr val="FF0000"/>
                </a:solidFill>
              </a:rPr>
              <a:t>林则徐</a:t>
            </a:r>
            <a:r>
              <a:rPr lang="zh-CN" altLang="en-US" sz="2800" b="1" dirty="0" smtClean="0"/>
              <a:t>是近代中国睁眼看世界的第一人。</a:t>
            </a:r>
          </a:p>
          <a:p>
            <a:pPr lvl="1" eaLnBrk="1" hangingPunct="1"/>
            <a:r>
              <a:rPr lang="zh-CN" altLang="en-US" sz="2400" b="1" dirty="0" smtClean="0"/>
              <a:t>组织人翻译西方书刊。</a:t>
            </a:r>
          </a:p>
          <a:p>
            <a:pPr lvl="1" eaLnBrk="1" hangingPunct="1"/>
            <a:r>
              <a:rPr lang="zh-CN" altLang="en-US" sz="2400" b="1" dirty="0" smtClean="0"/>
              <a:t>主持节译英国人慕瑞的</a:t>
            </a:r>
            <a:r>
              <a:rPr lang="en-US" altLang="zh-CN" sz="2400" b="1" dirty="0" smtClean="0"/>
              <a:t>《</a:t>
            </a:r>
            <a:r>
              <a:rPr lang="zh-CN" altLang="en-US" sz="2400" b="1" dirty="0" smtClean="0"/>
              <a:t>地理大全</a:t>
            </a:r>
            <a:r>
              <a:rPr lang="en-US" altLang="zh-CN" sz="2400" b="1" dirty="0" smtClean="0"/>
              <a:t>》</a:t>
            </a:r>
            <a:r>
              <a:rPr lang="zh-CN" altLang="en-US" sz="2400" b="1" dirty="0" smtClean="0"/>
              <a:t>，编成</a:t>
            </a:r>
            <a:r>
              <a:rPr lang="en-US" altLang="zh-CN" sz="2400" b="1" dirty="0" smtClean="0">
                <a:solidFill>
                  <a:srgbClr val="FF0000"/>
                </a:solidFill>
              </a:rPr>
              <a:t>《</a:t>
            </a:r>
            <a:r>
              <a:rPr lang="zh-CN" altLang="en-US" sz="2400" b="1" dirty="0" smtClean="0">
                <a:solidFill>
                  <a:srgbClr val="FF0000"/>
                </a:solidFill>
              </a:rPr>
              <a:t>四洲志</a:t>
            </a:r>
            <a:r>
              <a:rPr lang="en-US" altLang="zh-CN" b="1" dirty="0" smtClean="0">
                <a:solidFill>
                  <a:srgbClr val="FF0000"/>
                </a:solidFill>
              </a:rPr>
              <a:t>》</a:t>
            </a:r>
            <a:r>
              <a:rPr lang="zh-CN" altLang="en-US" b="1" dirty="0" smtClean="0"/>
              <a:t>，叙述了世界五大洲</a:t>
            </a:r>
            <a:r>
              <a:rPr lang="en-US" altLang="zh-CN" b="1" dirty="0" smtClean="0"/>
              <a:t>30</a:t>
            </a:r>
            <a:r>
              <a:rPr lang="zh-CN" altLang="en-US" b="1" dirty="0" smtClean="0"/>
              <a:t>多个国家的地理、历史。</a:t>
            </a:r>
          </a:p>
        </p:txBody>
      </p:sp>
      <p:pic>
        <p:nvPicPr>
          <p:cNvPr id="144387" name="Picture 3" descr="四洲志"/>
          <p:cNvPicPr>
            <a:picLocks noChangeAspect="1" noChangeArrowheads="1"/>
          </p:cNvPicPr>
          <p:nvPr/>
        </p:nvPicPr>
        <p:blipFill>
          <a:blip r:embed="rId2" cstate="print"/>
          <a:srcRect/>
          <a:stretch>
            <a:fillRect/>
          </a:stretch>
        </p:blipFill>
        <p:spPr bwMode="auto">
          <a:xfrm>
            <a:off x="5940152" y="2874580"/>
            <a:ext cx="2676798" cy="3373820"/>
          </a:xfrm>
          <a:prstGeom prst="rect">
            <a:avLst/>
          </a:prstGeom>
          <a:noFill/>
          <a:ln w="9525">
            <a:noFill/>
            <a:miter lim="800000"/>
            <a:headEnd/>
            <a:tailEnd/>
          </a:ln>
        </p:spPr>
      </p:pic>
      <p:sp>
        <p:nvSpPr>
          <p:cNvPr id="144388" name="Rectangle 4"/>
          <p:cNvSpPr>
            <a:spLocks noChangeArrowheads="1"/>
          </p:cNvSpPr>
          <p:nvPr/>
        </p:nvSpPr>
        <p:spPr bwMode="auto">
          <a:xfrm>
            <a:off x="251520" y="1844824"/>
            <a:ext cx="7273280" cy="549275"/>
          </a:xfrm>
          <a:prstGeom prst="rect">
            <a:avLst/>
          </a:prstGeom>
          <a:noFill/>
          <a:ln w="9525">
            <a:noFill/>
            <a:miter lim="800000"/>
            <a:headEnd/>
            <a:tailEnd/>
          </a:ln>
        </p:spPr>
        <p:txBody>
          <a:bodyPr wrap="square">
            <a:spAutoFit/>
          </a:bodyPr>
          <a:lstStyle/>
          <a:p>
            <a:pPr marL="342900" indent="-342900">
              <a:spcBef>
                <a:spcPct val="20000"/>
              </a:spcBef>
              <a:buClr>
                <a:schemeClr val="accent1"/>
              </a:buClr>
              <a:buSzPct val="65000"/>
            </a:pPr>
            <a:r>
              <a:rPr lang="zh-CN" altLang="en-US" sz="3000" b="1" dirty="0">
                <a:solidFill>
                  <a:schemeClr val="tx2"/>
                </a:solidFill>
                <a:latin typeface="+mn-ea"/>
              </a:rPr>
              <a:t>（</a:t>
            </a:r>
            <a:r>
              <a:rPr lang="en-US" altLang="zh-CN" sz="3000" b="1" dirty="0">
                <a:solidFill>
                  <a:schemeClr val="tx2"/>
                </a:solidFill>
                <a:latin typeface="+mn-ea"/>
              </a:rPr>
              <a:t>1</a:t>
            </a:r>
            <a:r>
              <a:rPr lang="zh-CN" altLang="en-US" sz="3000" b="1" dirty="0">
                <a:solidFill>
                  <a:schemeClr val="tx2"/>
                </a:solidFill>
                <a:latin typeface="+mn-ea"/>
              </a:rPr>
              <a:t>）“师夷长技以制夷”的主张</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346" name="Picture 2" descr="http://img1.voc.com.cn/UpLoadFile/2016/01/22/201601221105353998.jpg">
            <a:hlinkClick r:id="rId2"/>
          </p:cNvPr>
          <p:cNvPicPr>
            <a:picLocks noChangeAspect="1" noChangeArrowheads="1"/>
          </p:cNvPicPr>
          <p:nvPr/>
        </p:nvPicPr>
        <p:blipFill>
          <a:blip r:embed="rId3" cstate="print"/>
          <a:srcRect/>
          <a:stretch>
            <a:fillRect/>
          </a:stretch>
        </p:blipFill>
        <p:spPr bwMode="auto">
          <a:xfrm>
            <a:off x="4572000" y="260648"/>
            <a:ext cx="4572000" cy="3429001"/>
          </a:xfrm>
          <a:prstGeom prst="rect">
            <a:avLst/>
          </a:prstGeom>
          <a:noFill/>
        </p:spPr>
      </p:pic>
      <p:sp>
        <p:nvSpPr>
          <p:cNvPr id="6" name="矩形 5"/>
          <p:cNvSpPr/>
          <p:nvPr/>
        </p:nvSpPr>
        <p:spPr>
          <a:xfrm>
            <a:off x="4644008" y="3717032"/>
            <a:ext cx="4363695" cy="369332"/>
          </a:xfrm>
          <a:prstGeom prst="rect">
            <a:avLst/>
          </a:prstGeom>
        </p:spPr>
        <p:txBody>
          <a:bodyPr wrap="none">
            <a:spAutoFit/>
          </a:bodyPr>
          <a:lstStyle/>
          <a:p>
            <a:r>
              <a:rPr lang="en-US" altLang="zh-CN" b="1" dirty="0" smtClean="0"/>
              <a:t>1849</a:t>
            </a:r>
            <a:r>
              <a:rPr lang="zh-CN" altLang="en-US" b="1" dirty="0" smtClean="0"/>
              <a:t>年林则徐、左宗棠湘江夜话纵论大势</a:t>
            </a:r>
            <a:endParaRPr lang="zh-CN" altLang="en-US" b="1" dirty="0"/>
          </a:p>
        </p:txBody>
      </p:sp>
      <p:grpSp>
        <p:nvGrpSpPr>
          <p:cNvPr id="8" name="组合 7"/>
          <p:cNvGrpSpPr/>
          <p:nvPr/>
        </p:nvGrpSpPr>
        <p:grpSpPr>
          <a:xfrm>
            <a:off x="323528" y="1988840"/>
            <a:ext cx="3888432" cy="4392488"/>
            <a:chOff x="323528" y="1988840"/>
            <a:chExt cx="3888432" cy="4392488"/>
          </a:xfrm>
        </p:grpSpPr>
        <p:sp>
          <p:nvSpPr>
            <p:cNvPr id="7" name="云形标注 6"/>
            <p:cNvSpPr/>
            <p:nvPr/>
          </p:nvSpPr>
          <p:spPr>
            <a:xfrm>
              <a:off x="323528" y="1988840"/>
              <a:ext cx="3888432" cy="4392488"/>
            </a:xfrm>
            <a:prstGeom prst="cloudCallout">
              <a:avLst>
                <a:gd name="adj1" fmla="val 119087"/>
                <a:gd name="adj2" fmla="val -502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71600" y="2852936"/>
              <a:ext cx="2808312" cy="2585323"/>
            </a:xfrm>
            <a:prstGeom prst="rect">
              <a:avLst/>
            </a:prstGeom>
          </p:spPr>
          <p:txBody>
            <a:bodyPr wrap="square">
              <a:spAutoFit/>
            </a:bodyPr>
            <a:lstStyle/>
            <a:p>
              <a:r>
                <a:rPr lang="zh-CN" altLang="en-US" b="1" dirty="0" smtClean="0"/>
                <a:t>“西域屯政不修，地利未尽，以致沃饶之区，不能富强。” “终为中国患者，其俄罗斯乎？吾老矣，空有御俄之志，终无成就之日，数年来留心人才，欲将此重任托付</a:t>
              </a:r>
              <a:r>
                <a:rPr lang="en-US" altLang="zh-CN" b="1" dirty="0" smtClean="0"/>
                <a:t>……</a:t>
              </a:r>
              <a:r>
                <a:rPr lang="zh-CN" altLang="en-US" b="1" dirty="0" smtClean="0"/>
                <a:t>东南洋夷，能御之者或有人；西定新疆，舍君莫属！”</a:t>
              </a:r>
              <a:endParaRPr lang="zh-CN" altLang="en-US" b="1" dirty="0"/>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251520" y="2276872"/>
            <a:ext cx="7056784" cy="1139825"/>
          </a:xfrm>
        </p:spPr>
        <p:txBody>
          <a:bodyPr>
            <a:normAutofit/>
          </a:bodyPr>
          <a:lstStyle/>
          <a:p>
            <a:pPr algn="ctr" eaLnBrk="1" hangingPunct="1"/>
            <a:r>
              <a:rPr lang="en-US" altLang="zh-CN" sz="3800" b="1" dirty="0" smtClean="0"/>
              <a:t>《</a:t>
            </a:r>
            <a:r>
              <a:rPr lang="zh-CN" altLang="en-US" sz="3800" b="1" dirty="0" smtClean="0"/>
              <a:t>赴戍登程口占示家人</a:t>
            </a:r>
            <a:r>
              <a:rPr lang="en-US" altLang="zh-CN" sz="3800" b="1" dirty="0" smtClean="0"/>
              <a:t>》(</a:t>
            </a:r>
            <a:r>
              <a:rPr lang="zh-CN" altLang="en-US" sz="3800" b="1" dirty="0" smtClean="0"/>
              <a:t>二）</a:t>
            </a:r>
            <a:r>
              <a:rPr lang="en-US" altLang="zh-CN" sz="3800" b="1" dirty="0" smtClean="0"/>
              <a:t/>
            </a:r>
            <a:br>
              <a:rPr lang="en-US" altLang="zh-CN" sz="3800" b="1" dirty="0" smtClean="0"/>
            </a:br>
            <a:r>
              <a:rPr lang="zh-CN" altLang="en-US" sz="2400" b="1" dirty="0" smtClean="0"/>
              <a:t>林则徐</a:t>
            </a:r>
          </a:p>
        </p:txBody>
      </p:sp>
      <p:sp>
        <p:nvSpPr>
          <p:cNvPr id="145411" name="Rectangle 3"/>
          <p:cNvSpPr>
            <a:spLocks noGrp="1" noChangeArrowheads="1"/>
          </p:cNvSpPr>
          <p:nvPr>
            <p:ph sz="quarter" idx="1"/>
          </p:nvPr>
        </p:nvSpPr>
        <p:spPr>
          <a:xfrm>
            <a:off x="395536" y="3501008"/>
            <a:ext cx="7543800" cy="2743200"/>
          </a:xfrm>
        </p:spPr>
        <p:txBody>
          <a:bodyPr/>
          <a:lstStyle/>
          <a:p>
            <a:pPr eaLnBrk="1" hangingPunct="1"/>
            <a:r>
              <a:rPr lang="zh-CN" altLang="en-US" b="1" dirty="0" smtClean="0"/>
              <a:t>力微任重久神疲，再竭衰庸定不支。</a:t>
            </a:r>
          </a:p>
          <a:p>
            <a:pPr eaLnBrk="1" hangingPunct="1"/>
            <a:r>
              <a:rPr lang="zh-CN" altLang="en-US" b="1" dirty="0" smtClean="0">
                <a:solidFill>
                  <a:srgbClr val="FF0000"/>
                </a:solidFill>
              </a:rPr>
              <a:t>苟利国家生死以，岂因祸福避趋之</a:t>
            </a:r>
            <a:r>
              <a:rPr lang="zh-CN" altLang="en-US" b="1" dirty="0" smtClean="0"/>
              <a:t>。</a:t>
            </a:r>
          </a:p>
          <a:p>
            <a:r>
              <a:rPr lang="zh-CN" altLang="en-US" b="1" dirty="0" smtClean="0"/>
              <a:t>谪</a:t>
            </a:r>
            <a:r>
              <a:rPr lang="en-US" altLang="zh-CN" b="1" dirty="0" smtClean="0"/>
              <a:t>(</a:t>
            </a:r>
            <a:r>
              <a:rPr lang="en-US" altLang="zh-CN" dirty="0" err="1" smtClean="0"/>
              <a:t>zhé</a:t>
            </a:r>
            <a:r>
              <a:rPr lang="en-US" altLang="zh-CN" dirty="0" smtClean="0"/>
              <a:t>)</a:t>
            </a:r>
            <a:r>
              <a:rPr lang="zh-CN" altLang="en-US" b="1" dirty="0" smtClean="0"/>
              <a:t>居正是君恩厚，养拙刚于戍</a:t>
            </a:r>
            <a:r>
              <a:rPr lang="zh-CN" altLang="en-US" sz="1800" b="1" dirty="0" smtClean="0"/>
              <a:t>（sh</a:t>
            </a:r>
            <a:r>
              <a:rPr lang="en-US" altLang="zh-CN" sz="1800" b="1" dirty="0" smtClean="0"/>
              <a:t>ù</a:t>
            </a:r>
            <a:r>
              <a:rPr lang="zh-CN" altLang="en-US" sz="1800" b="1" dirty="0" smtClean="0"/>
              <a:t>）</a:t>
            </a:r>
            <a:r>
              <a:rPr lang="zh-CN" altLang="en-US" b="1" dirty="0" smtClean="0"/>
              <a:t>卒宜。</a:t>
            </a:r>
          </a:p>
          <a:p>
            <a:pPr eaLnBrk="1" hangingPunct="1"/>
            <a:r>
              <a:rPr lang="zh-CN" altLang="en-US" b="1" dirty="0" smtClean="0"/>
              <a:t>戏与山妻谈故事，试吟断送老头皮。</a:t>
            </a:r>
          </a:p>
        </p:txBody>
      </p:sp>
      <p:grpSp>
        <p:nvGrpSpPr>
          <p:cNvPr id="11" name="组合 10"/>
          <p:cNvGrpSpPr/>
          <p:nvPr/>
        </p:nvGrpSpPr>
        <p:grpSpPr>
          <a:xfrm>
            <a:off x="323529" y="332657"/>
            <a:ext cx="1894930" cy="1440160"/>
            <a:chOff x="323529" y="332657"/>
            <a:chExt cx="1894930" cy="1440160"/>
          </a:xfrm>
        </p:grpSpPr>
        <p:pic>
          <p:nvPicPr>
            <p:cNvPr id="145414" name="Picture 5" descr="练习1"/>
            <p:cNvPicPr>
              <a:picLocks noChangeAspect="1" noChangeArrowheads="1"/>
            </p:cNvPicPr>
            <p:nvPr/>
          </p:nvPicPr>
          <p:blipFill>
            <a:blip r:embed="rId2" cstate="print"/>
            <a:srcRect/>
            <a:stretch>
              <a:fillRect/>
            </a:stretch>
          </p:blipFill>
          <p:spPr bwMode="auto">
            <a:xfrm>
              <a:off x="323529" y="332657"/>
              <a:ext cx="1894930" cy="1440160"/>
            </a:xfrm>
            <a:prstGeom prst="rect">
              <a:avLst/>
            </a:prstGeom>
            <a:noFill/>
            <a:ln w="9525">
              <a:noFill/>
              <a:miter lim="800000"/>
              <a:headEnd/>
              <a:tailEnd/>
            </a:ln>
          </p:spPr>
        </p:pic>
        <p:sp>
          <p:nvSpPr>
            <p:cNvPr id="148486" name="Rectangle 6" descr="信纸"/>
            <p:cNvSpPr>
              <a:spLocks noChangeArrowheads="1"/>
            </p:cNvSpPr>
            <p:nvPr/>
          </p:nvSpPr>
          <p:spPr bwMode="auto">
            <a:xfrm>
              <a:off x="683568" y="692696"/>
              <a:ext cx="1080120" cy="518764"/>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10" name="组合 9"/>
          <p:cNvGrpSpPr/>
          <p:nvPr/>
        </p:nvGrpSpPr>
        <p:grpSpPr>
          <a:xfrm>
            <a:off x="5940152" y="188640"/>
            <a:ext cx="3055331" cy="2437239"/>
            <a:chOff x="5940152" y="188640"/>
            <a:chExt cx="3055331" cy="2437239"/>
          </a:xfrm>
        </p:grpSpPr>
        <p:pic>
          <p:nvPicPr>
            <p:cNvPr id="8" name="Picture 3" descr="u=936185216,1718470666&amp;fm=23&amp;gp=0"/>
            <p:cNvPicPr>
              <a:picLocks noChangeAspect="1" noChangeArrowheads="1"/>
            </p:cNvPicPr>
            <p:nvPr/>
          </p:nvPicPr>
          <p:blipFill>
            <a:blip r:embed="rId3" cstate="print"/>
            <a:srcRect/>
            <a:stretch>
              <a:fillRect/>
            </a:stretch>
          </p:blipFill>
          <p:spPr bwMode="auto">
            <a:xfrm>
              <a:off x="5940152" y="188640"/>
              <a:ext cx="3055331" cy="2332236"/>
            </a:xfrm>
            <a:prstGeom prst="rect">
              <a:avLst/>
            </a:prstGeom>
            <a:noFill/>
            <a:ln w="9525">
              <a:noFill/>
              <a:miter lim="800000"/>
              <a:headEnd/>
              <a:tailEnd/>
            </a:ln>
          </p:spPr>
        </p:pic>
        <p:sp>
          <p:nvSpPr>
            <p:cNvPr id="9" name="矩形 8"/>
            <p:cNvSpPr/>
            <p:nvPr/>
          </p:nvSpPr>
          <p:spPr>
            <a:xfrm>
              <a:off x="7236296" y="2348880"/>
              <a:ext cx="1704313" cy="276999"/>
            </a:xfrm>
            <a:prstGeom prst="rect">
              <a:avLst/>
            </a:prstGeom>
          </p:spPr>
          <p:txBody>
            <a:bodyPr wrap="none">
              <a:spAutoFit/>
            </a:bodyPr>
            <a:lstStyle/>
            <a:p>
              <a:r>
                <a:rPr lang="zh-CN" altLang="en-US" sz="1200" b="1" dirty="0" smtClean="0"/>
                <a:t>林则徐（</a:t>
              </a:r>
              <a:r>
                <a:rPr lang="en-US" altLang="zh-CN" sz="1200" b="1" dirty="0" smtClean="0"/>
                <a:t>1785--1850</a:t>
              </a:r>
              <a:r>
                <a:rPr lang="zh-CN" altLang="en-US" sz="1200" b="1" dirty="0" smtClean="0"/>
                <a:t>）</a:t>
              </a:r>
              <a:endParaRPr lang="zh-CN" altLang="en-US" sz="1200" dirty="0"/>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323528" y="274638"/>
            <a:ext cx="8363272" cy="922114"/>
          </a:xfrm>
        </p:spPr>
        <p:txBody>
          <a:bodyPr/>
          <a:lstStyle/>
          <a:p>
            <a:pPr eaLnBrk="1" hangingPunct="1"/>
            <a:r>
              <a:rPr lang="zh-CN" altLang="en-US" b="1" dirty="0" smtClean="0">
                <a:solidFill>
                  <a:schemeClr val="tx1"/>
                </a:solidFill>
              </a:rPr>
              <a:t>②魏源与《海国图志》</a:t>
            </a:r>
          </a:p>
        </p:txBody>
      </p:sp>
      <p:sp>
        <p:nvSpPr>
          <p:cNvPr id="146435" name="Rectangle 3"/>
          <p:cNvSpPr>
            <a:spLocks noGrp="1" noChangeArrowheads="1"/>
          </p:cNvSpPr>
          <p:nvPr>
            <p:ph sz="quarter" idx="1"/>
          </p:nvPr>
        </p:nvSpPr>
        <p:spPr>
          <a:xfrm>
            <a:off x="323528" y="1628800"/>
            <a:ext cx="3240360" cy="4536504"/>
          </a:xfrm>
        </p:spPr>
        <p:txBody>
          <a:bodyPr>
            <a:normAutofit fontScale="92500" lnSpcReduction="10000"/>
          </a:bodyPr>
          <a:lstStyle/>
          <a:p>
            <a:pPr eaLnBrk="1" hangingPunct="1"/>
            <a:r>
              <a:rPr lang="en-US" altLang="zh-CN" sz="2600" b="1" dirty="0" smtClean="0"/>
              <a:t>1843</a:t>
            </a:r>
            <a:r>
              <a:rPr lang="zh-CN" altLang="en-US" sz="2600" b="1" dirty="0" smtClean="0"/>
              <a:t>年</a:t>
            </a:r>
            <a:r>
              <a:rPr lang="en-US" altLang="zh-CN" sz="2600" b="1" dirty="0" smtClean="0"/>
              <a:t>1</a:t>
            </a:r>
            <a:r>
              <a:rPr lang="zh-CN" altLang="en-US" sz="2600" b="1" dirty="0" smtClean="0"/>
              <a:t>月编成</a:t>
            </a:r>
            <a:r>
              <a:rPr lang="en-US" altLang="zh-CN" sz="2600" b="1" dirty="0" smtClean="0"/>
              <a:t>《</a:t>
            </a:r>
            <a:r>
              <a:rPr lang="zh-CN" altLang="en-US" sz="2600" b="1" dirty="0" smtClean="0"/>
              <a:t>海国图志</a:t>
            </a:r>
            <a:r>
              <a:rPr lang="en-US" altLang="zh-CN" sz="2600" b="1" dirty="0" smtClean="0"/>
              <a:t>》</a:t>
            </a:r>
            <a:r>
              <a:rPr lang="zh-CN" altLang="en-US" sz="2600" b="1" dirty="0" smtClean="0"/>
              <a:t>，内容除包括世界各国的历史、地理以外，还有总结鸦片战争经验教训、论述海防战略战术的</a:t>
            </a:r>
            <a:r>
              <a:rPr lang="en-US" altLang="zh-CN" sz="2600" b="1" dirty="0" smtClean="0"/>
              <a:t>《</a:t>
            </a:r>
            <a:r>
              <a:rPr lang="zh-CN" altLang="en-US" sz="2600" b="1" dirty="0" smtClean="0"/>
              <a:t>筹海篇</a:t>
            </a:r>
            <a:r>
              <a:rPr lang="en-US" altLang="zh-CN" sz="2600" b="1" dirty="0" smtClean="0"/>
              <a:t>》</a:t>
            </a:r>
            <a:r>
              <a:rPr lang="zh-CN" altLang="en-US" sz="2600" b="1" dirty="0" smtClean="0"/>
              <a:t>，翻译西人论述的</a:t>
            </a:r>
            <a:r>
              <a:rPr lang="en-US" altLang="zh-CN" sz="2600" b="1" dirty="0" smtClean="0"/>
              <a:t>《</a:t>
            </a:r>
            <a:r>
              <a:rPr lang="zh-CN" altLang="en-US" sz="2600" b="1" dirty="0" smtClean="0"/>
              <a:t>夷情备采</a:t>
            </a:r>
            <a:r>
              <a:rPr lang="en-US" altLang="zh-CN" sz="2600" b="1" dirty="0" smtClean="0"/>
              <a:t>》</a:t>
            </a:r>
            <a:r>
              <a:rPr lang="zh-CN" altLang="en-US" sz="2600" b="1" dirty="0" smtClean="0"/>
              <a:t>及西洋科技船炮图说等。</a:t>
            </a:r>
            <a:endParaRPr lang="en-US" altLang="zh-CN" sz="2600" b="1" dirty="0" smtClean="0"/>
          </a:p>
          <a:p>
            <a:pPr eaLnBrk="1" hangingPunct="1"/>
            <a:r>
              <a:rPr lang="zh-CN" altLang="en-US" sz="2600" b="1" dirty="0" smtClean="0"/>
              <a:t>提出“</a:t>
            </a:r>
            <a:r>
              <a:rPr lang="zh-CN" altLang="en-US" sz="2600" b="1" dirty="0" smtClean="0">
                <a:solidFill>
                  <a:srgbClr val="FF0000"/>
                </a:solidFill>
              </a:rPr>
              <a:t>师夷长技以制夷</a:t>
            </a:r>
            <a:r>
              <a:rPr lang="zh-CN" altLang="en-US" sz="2600" b="1" dirty="0" smtClean="0"/>
              <a:t>”。</a:t>
            </a:r>
          </a:p>
          <a:p>
            <a:pPr eaLnBrk="1" hangingPunct="1"/>
            <a:endParaRPr lang="zh-CN" altLang="en-US" sz="2600" dirty="0" smtClean="0"/>
          </a:p>
        </p:txBody>
      </p:sp>
      <p:sp>
        <p:nvSpPr>
          <p:cNvPr id="146437" name="Rectangle 6"/>
          <p:cNvSpPr>
            <a:spLocks noChangeArrowheads="1"/>
          </p:cNvSpPr>
          <p:nvPr/>
        </p:nvSpPr>
        <p:spPr bwMode="auto">
          <a:xfrm>
            <a:off x="3923928" y="4437112"/>
            <a:ext cx="4991472" cy="1887488"/>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100" b="1" dirty="0">
                <a:latin typeface="+mn-ea"/>
              </a:rPr>
              <a:t>“呜呼</a:t>
            </a:r>
            <a:r>
              <a:rPr lang="en-US" altLang="zh-CN" sz="2100" b="1" dirty="0">
                <a:latin typeface="+mn-ea"/>
              </a:rPr>
              <a:t>!</a:t>
            </a:r>
            <a:r>
              <a:rPr lang="zh-CN" altLang="en-US" sz="2100" b="1" dirty="0">
                <a:latin typeface="+mn-ea"/>
              </a:rPr>
              <a:t>忠智之士，忧国著书，未为其君之用，反落他邦。吾不独为默深（魏源）悲矣，亦为清帝悲之。” </a:t>
            </a:r>
          </a:p>
          <a:p>
            <a:pPr marL="342900" indent="-342900">
              <a:spcBef>
                <a:spcPct val="20000"/>
              </a:spcBef>
              <a:buClr>
                <a:schemeClr val="accent1"/>
              </a:buClr>
              <a:buSzPct val="65000"/>
              <a:buFont typeface="Wingdings" pitchFamily="2" charset="2"/>
              <a:buChar char="n"/>
            </a:pPr>
            <a:r>
              <a:rPr lang="en-US" altLang="zh-CN" sz="2100" b="1" dirty="0" smtClean="0">
                <a:latin typeface="+mn-ea"/>
              </a:rPr>
              <a:t>              ----</a:t>
            </a:r>
            <a:r>
              <a:rPr lang="zh-CN" altLang="en-US" sz="2100" b="1" dirty="0" smtClean="0">
                <a:latin typeface="+mn-ea"/>
              </a:rPr>
              <a:t>盐</a:t>
            </a:r>
            <a:r>
              <a:rPr lang="zh-CN" altLang="en-US" sz="2100" b="1" dirty="0">
                <a:latin typeface="+mn-ea"/>
              </a:rPr>
              <a:t>谷宕阴（日）翻刻</a:t>
            </a:r>
            <a:r>
              <a:rPr lang="en-US" altLang="zh-CN" sz="2100" b="1" dirty="0">
                <a:latin typeface="+mn-ea"/>
              </a:rPr>
              <a:t>《</a:t>
            </a:r>
            <a:r>
              <a:rPr lang="zh-CN" altLang="en-US" sz="2100" b="1" dirty="0">
                <a:latin typeface="+mn-ea"/>
              </a:rPr>
              <a:t>海国图志</a:t>
            </a:r>
            <a:r>
              <a:rPr lang="en-US" altLang="zh-CN" sz="2100" b="1" dirty="0">
                <a:latin typeface="+mn-ea"/>
              </a:rPr>
              <a:t>》</a:t>
            </a:r>
            <a:r>
              <a:rPr lang="zh-CN" altLang="en-US" sz="2100" b="1" dirty="0">
                <a:latin typeface="+mn-ea"/>
              </a:rPr>
              <a:t>序</a:t>
            </a:r>
          </a:p>
        </p:txBody>
      </p:sp>
      <p:grpSp>
        <p:nvGrpSpPr>
          <p:cNvPr id="10" name="组合 9"/>
          <p:cNvGrpSpPr/>
          <p:nvPr/>
        </p:nvGrpSpPr>
        <p:grpSpPr>
          <a:xfrm>
            <a:off x="3923928" y="1340768"/>
            <a:ext cx="4983858" cy="3023592"/>
            <a:chOff x="3923928" y="1340768"/>
            <a:chExt cx="4983858" cy="3023592"/>
          </a:xfrm>
        </p:grpSpPr>
        <p:grpSp>
          <p:nvGrpSpPr>
            <p:cNvPr id="2" name="Group 7"/>
            <p:cNvGrpSpPr>
              <a:grpSpLocks/>
            </p:cNvGrpSpPr>
            <p:nvPr/>
          </p:nvGrpSpPr>
          <p:grpSpPr bwMode="auto">
            <a:xfrm>
              <a:off x="3923928" y="1340768"/>
              <a:ext cx="4683820" cy="3023592"/>
              <a:chOff x="2112" y="720"/>
              <a:chExt cx="3537" cy="2256"/>
            </a:xfrm>
          </p:grpSpPr>
          <p:pic>
            <p:nvPicPr>
              <p:cNvPr id="146439" name="Picture 4" descr="2513_1277206140Tbjn"/>
              <p:cNvPicPr>
                <a:picLocks noChangeAspect="1" noChangeArrowheads="1"/>
              </p:cNvPicPr>
              <p:nvPr/>
            </p:nvPicPr>
            <p:blipFill>
              <a:blip r:embed="rId2" cstate="print"/>
              <a:srcRect/>
              <a:stretch>
                <a:fillRect/>
              </a:stretch>
            </p:blipFill>
            <p:spPr bwMode="auto">
              <a:xfrm>
                <a:off x="2112" y="864"/>
                <a:ext cx="1826" cy="2112"/>
              </a:xfrm>
              <a:prstGeom prst="rect">
                <a:avLst/>
              </a:prstGeom>
              <a:noFill/>
              <a:ln w="9525">
                <a:noFill/>
                <a:miter lim="800000"/>
                <a:headEnd/>
                <a:tailEnd/>
              </a:ln>
            </p:spPr>
          </p:pic>
          <p:pic>
            <p:nvPicPr>
              <p:cNvPr id="146440" name="Picture 5" descr="01000000000000119080298551557_s"/>
              <p:cNvPicPr>
                <a:picLocks noChangeAspect="1" noChangeArrowheads="1"/>
              </p:cNvPicPr>
              <p:nvPr/>
            </p:nvPicPr>
            <p:blipFill>
              <a:blip r:embed="rId3" cstate="print"/>
              <a:srcRect/>
              <a:stretch>
                <a:fillRect/>
              </a:stretch>
            </p:blipFill>
            <p:spPr bwMode="auto">
              <a:xfrm>
                <a:off x="3888" y="720"/>
                <a:ext cx="1761" cy="2064"/>
              </a:xfrm>
              <a:prstGeom prst="rect">
                <a:avLst/>
              </a:prstGeom>
              <a:noFill/>
              <a:ln w="9525">
                <a:noFill/>
                <a:miter lim="800000"/>
                <a:headEnd/>
                <a:tailEnd/>
              </a:ln>
            </p:spPr>
          </p:pic>
        </p:grpSp>
        <p:sp>
          <p:nvSpPr>
            <p:cNvPr id="9" name="矩形 8"/>
            <p:cNvSpPr/>
            <p:nvPr/>
          </p:nvSpPr>
          <p:spPr>
            <a:xfrm>
              <a:off x="7668344" y="3861048"/>
              <a:ext cx="1239442"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1794--1857</a:t>
              </a:r>
              <a:r>
                <a:rPr lang="zh-CN" altLang="en-US" sz="1200" b="1" dirty="0" smtClean="0">
                  <a:latin typeface="+mn-ea"/>
                </a:rPr>
                <a:t>）</a:t>
              </a:r>
              <a:endParaRPr lang="zh-CN" altLang="en-US" sz="1200" b="1" dirty="0">
                <a:latin typeface="+mn-ea"/>
              </a:endParaRPr>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1556792"/>
            <a:ext cx="8147248" cy="3672408"/>
          </a:xfrm>
        </p:spPr>
        <p:txBody>
          <a:bodyPr>
            <a:normAutofit fontScale="62500" lnSpcReduction="20000"/>
          </a:bodyPr>
          <a:lstStyle/>
          <a:p>
            <a:r>
              <a:rPr lang="en-US" altLang="zh-CN" sz="3200" b="1" dirty="0" smtClean="0"/>
              <a:t>1851</a:t>
            </a:r>
            <a:r>
              <a:rPr lang="zh-CN" altLang="en-US" sz="3200" b="1" dirty="0" smtClean="0"/>
              <a:t>年的某天，一艘中国商船在日本长崎港接受入港检查时，被查到了</a:t>
            </a:r>
            <a:r>
              <a:rPr lang="en-US" altLang="zh-CN" sz="3200" b="1" dirty="0" smtClean="0"/>
              <a:t>3</a:t>
            </a:r>
            <a:r>
              <a:rPr lang="zh-CN" altLang="en-US" sz="3200" b="1" dirty="0" smtClean="0"/>
              <a:t>部</a:t>
            </a:r>
            <a:r>
              <a:rPr lang="en-US" altLang="zh-CN" sz="3200" b="1" dirty="0" smtClean="0"/>
              <a:t>《</a:t>
            </a:r>
            <a:r>
              <a:rPr lang="zh-CN" altLang="en-US" sz="3200" b="1" dirty="0" smtClean="0"/>
              <a:t>海国图志</a:t>
            </a:r>
            <a:r>
              <a:rPr lang="en-US" altLang="zh-CN" sz="3200" b="1" dirty="0" smtClean="0"/>
              <a:t>》</a:t>
            </a:r>
            <a:r>
              <a:rPr lang="zh-CN" altLang="en-US" sz="3200" b="1" dirty="0" smtClean="0"/>
              <a:t>，随即被当成违禁品克扣下来。</a:t>
            </a:r>
          </a:p>
          <a:p>
            <a:r>
              <a:rPr lang="en-US" altLang="zh-CN" sz="3200" b="1" dirty="0" smtClean="0"/>
              <a:t>……</a:t>
            </a:r>
            <a:r>
              <a:rPr lang="zh-CN" altLang="en-US" sz="3200" b="1" dirty="0" smtClean="0"/>
              <a:t>据现在可以看到的资料，</a:t>
            </a:r>
            <a:r>
              <a:rPr lang="en-US" altLang="zh-CN" sz="3200" b="1" dirty="0" smtClean="0"/>
              <a:t>《</a:t>
            </a:r>
            <a:r>
              <a:rPr lang="zh-CN" altLang="en-US" sz="3200" b="1" dirty="0" smtClean="0"/>
              <a:t>海国图志</a:t>
            </a:r>
            <a:r>
              <a:rPr lang="en-US" altLang="zh-CN" sz="3200" b="1" dirty="0" smtClean="0"/>
              <a:t>》</a:t>
            </a:r>
            <a:r>
              <a:rPr lang="zh-CN" altLang="en-US" sz="3200" b="1" dirty="0" smtClean="0"/>
              <a:t>在日本大受欢迎。据</a:t>
            </a:r>
            <a:r>
              <a:rPr lang="en-US" altLang="zh-CN" sz="3200" b="1" dirty="0" smtClean="0"/>
              <a:t>《</a:t>
            </a:r>
            <a:r>
              <a:rPr lang="zh-CN" altLang="en-US" sz="3200" b="1" dirty="0" smtClean="0"/>
              <a:t>江户时代日中秘话</a:t>
            </a:r>
            <a:r>
              <a:rPr lang="en-US" altLang="zh-CN" sz="3200" b="1" dirty="0" smtClean="0"/>
              <a:t>》</a:t>
            </a:r>
            <a:r>
              <a:rPr lang="zh-CN" altLang="en-US" sz="3200" b="1" dirty="0" smtClean="0"/>
              <a:t>记载，</a:t>
            </a:r>
            <a:r>
              <a:rPr lang="en-US" altLang="zh-CN" sz="3200" b="1" dirty="0" smtClean="0"/>
              <a:t>《</a:t>
            </a:r>
            <a:r>
              <a:rPr lang="zh-CN" altLang="en-US" sz="3200" b="1" dirty="0" smtClean="0"/>
              <a:t>海国图志</a:t>
            </a:r>
            <a:r>
              <a:rPr lang="en-US" altLang="zh-CN" sz="3200" b="1" dirty="0" smtClean="0"/>
              <a:t>》“</a:t>
            </a:r>
            <a:r>
              <a:rPr lang="zh-CN" altLang="en-US" sz="3200" b="1" dirty="0" smtClean="0"/>
              <a:t>到了江户则身价百倍，成为急需的御用之书”。从</a:t>
            </a:r>
            <a:r>
              <a:rPr lang="en-US" altLang="zh-CN" sz="3200" b="1" dirty="0" smtClean="0"/>
              <a:t>1854</a:t>
            </a:r>
            <a:r>
              <a:rPr lang="zh-CN" altLang="en-US" sz="3200" b="1" dirty="0" smtClean="0"/>
              <a:t>年到</a:t>
            </a:r>
            <a:r>
              <a:rPr lang="en-US" altLang="zh-CN" sz="3200" b="1" dirty="0" smtClean="0"/>
              <a:t>1856</a:t>
            </a:r>
            <a:r>
              <a:rPr lang="zh-CN" altLang="en-US" sz="3200" b="1" dirty="0" smtClean="0"/>
              <a:t>年，短短数年，日本出版的</a:t>
            </a:r>
            <a:r>
              <a:rPr lang="en-US" altLang="zh-CN" sz="3200" b="1" dirty="0" smtClean="0"/>
              <a:t>《</a:t>
            </a:r>
            <a:r>
              <a:rPr lang="zh-CN" altLang="en-US" sz="3200" b="1" dirty="0" smtClean="0"/>
              <a:t>海国图志</a:t>
            </a:r>
            <a:r>
              <a:rPr lang="en-US" altLang="zh-CN" sz="3200" b="1" dirty="0" smtClean="0"/>
              <a:t>》</a:t>
            </a:r>
            <a:r>
              <a:rPr lang="zh-CN" altLang="en-US" sz="3200" b="1" dirty="0" smtClean="0"/>
              <a:t>选本就有</a:t>
            </a:r>
            <a:r>
              <a:rPr lang="en-US" altLang="zh-CN" sz="3200" b="1" dirty="0" smtClean="0"/>
              <a:t>21</a:t>
            </a:r>
            <a:r>
              <a:rPr lang="zh-CN" altLang="en-US" sz="3200" b="1" dirty="0" smtClean="0"/>
              <a:t>个版本，占同一时期日本出版的世界史地著作的一半；到</a:t>
            </a:r>
            <a:r>
              <a:rPr lang="en-US" altLang="zh-CN" sz="3200" b="1" dirty="0" smtClean="0"/>
              <a:t>1859</a:t>
            </a:r>
            <a:r>
              <a:rPr lang="zh-CN" altLang="en-US" sz="3200" b="1" dirty="0" smtClean="0"/>
              <a:t>年，同样一部书的价格涨了近</a:t>
            </a:r>
            <a:r>
              <a:rPr lang="en-US" altLang="zh-CN" sz="3200" b="1" dirty="0" smtClean="0"/>
              <a:t>3</a:t>
            </a:r>
            <a:r>
              <a:rPr lang="zh-CN" altLang="en-US" sz="3200" b="1" dirty="0" smtClean="0"/>
              <a:t>倍。</a:t>
            </a:r>
            <a:r>
              <a:rPr lang="en-US" altLang="zh-CN" sz="3200" b="1" dirty="0" smtClean="0"/>
              <a:t>《</a:t>
            </a:r>
            <a:r>
              <a:rPr lang="zh-CN" altLang="en-US" sz="3200" b="1" dirty="0" smtClean="0"/>
              <a:t>海国图志</a:t>
            </a:r>
            <a:r>
              <a:rPr lang="en-US" altLang="zh-CN" sz="3200" b="1" dirty="0" smtClean="0"/>
              <a:t>》</a:t>
            </a:r>
            <a:r>
              <a:rPr lang="zh-CN" altLang="en-US" sz="3200" b="1" dirty="0" smtClean="0"/>
              <a:t>在日本迅速畅销，成为日本官员和学者共同研读的一部“有用之书”。</a:t>
            </a:r>
          </a:p>
          <a:p>
            <a:r>
              <a:rPr lang="zh-CN" altLang="en-US" sz="3200" b="1" dirty="0" smtClean="0"/>
              <a:t>更为重要的是，当时日本著名的维新思想家佐久间象山利用</a:t>
            </a:r>
            <a:r>
              <a:rPr lang="en-US" altLang="zh-CN" sz="3200" b="1" dirty="0" smtClean="0"/>
              <a:t>《</a:t>
            </a:r>
            <a:r>
              <a:rPr lang="zh-CN" altLang="en-US" sz="3200" b="1" dirty="0" smtClean="0"/>
              <a:t>海国图志</a:t>
            </a:r>
            <a:r>
              <a:rPr lang="en-US" altLang="zh-CN" sz="3200" b="1" dirty="0" smtClean="0"/>
              <a:t>》</a:t>
            </a:r>
            <a:r>
              <a:rPr lang="zh-CN" altLang="en-US" sz="3200" b="1" dirty="0" smtClean="0"/>
              <a:t>提供的世界知识，结合日本实际，提出了维新改革主张，掀开了日本明治维新的序幕</a:t>
            </a:r>
            <a:r>
              <a:rPr lang="en-US" altLang="zh-CN" sz="3200" b="1" dirty="0" smtClean="0"/>
              <a:t>……</a:t>
            </a:r>
          </a:p>
          <a:p>
            <a:r>
              <a:rPr lang="en-US" altLang="zh-CN" sz="2900" b="1" dirty="0" smtClean="0"/>
              <a:t>                  ----</a:t>
            </a:r>
            <a:r>
              <a:rPr lang="zh-CN" altLang="en-US" sz="2900" b="1" dirty="0" smtClean="0"/>
              <a:t>苗晓雨：</a:t>
            </a:r>
            <a:r>
              <a:rPr lang="en-US" altLang="zh-CN" sz="2900" b="1" dirty="0" smtClean="0"/>
              <a:t>《</a:t>
            </a:r>
            <a:r>
              <a:rPr lang="zh-CN" altLang="en-US" sz="2900" b="1" dirty="0" smtClean="0"/>
              <a:t>近代中国错过了</a:t>
            </a:r>
            <a:r>
              <a:rPr lang="en-US" altLang="zh-CN" sz="2900" b="1" dirty="0" smtClean="0"/>
              <a:t>&lt;</a:t>
            </a:r>
            <a:r>
              <a:rPr lang="zh-CN" altLang="en-US" sz="2900" b="1" dirty="0" smtClean="0"/>
              <a:t>海国图志</a:t>
            </a:r>
            <a:r>
              <a:rPr lang="en-US" altLang="zh-CN" sz="2900" b="1" dirty="0" smtClean="0"/>
              <a:t>&gt;》,</a:t>
            </a:r>
            <a:r>
              <a:rPr lang="zh-CN" altLang="en-US" sz="2900" b="1" dirty="0" smtClean="0"/>
              <a:t>载</a:t>
            </a:r>
            <a:r>
              <a:rPr lang="en-US" altLang="zh-CN" sz="2900" b="1" dirty="0" smtClean="0"/>
              <a:t>《</a:t>
            </a:r>
            <a:r>
              <a:rPr lang="zh-CN" altLang="en-US" sz="2900" b="1" dirty="0" smtClean="0"/>
              <a:t>中国青年报</a:t>
            </a:r>
            <a:r>
              <a:rPr lang="en-US" altLang="zh-CN" sz="2900" b="1" dirty="0" smtClean="0"/>
              <a:t>》</a:t>
            </a:r>
            <a:r>
              <a:rPr lang="zh-CN" altLang="en-US" sz="2900" b="1" dirty="0" smtClean="0"/>
              <a:t>，</a:t>
            </a:r>
            <a:r>
              <a:rPr lang="en-US" altLang="zh-CN" sz="2900" b="1" dirty="0" smtClean="0"/>
              <a:t>2011-04-19</a:t>
            </a:r>
            <a:endParaRPr lang="zh-CN" altLang="en-US" sz="2900" b="1" dirty="0" smtClean="0"/>
          </a:p>
        </p:txBody>
      </p:sp>
      <p:grpSp>
        <p:nvGrpSpPr>
          <p:cNvPr id="4" name="组合 3"/>
          <p:cNvGrpSpPr/>
          <p:nvPr/>
        </p:nvGrpSpPr>
        <p:grpSpPr>
          <a:xfrm>
            <a:off x="323529" y="332657"/>
            <a:ext cx="1584175" cy="1080119"/>
            <a:chOff x="323529" y="332657"/>
            <a:chExt cx="1894930" cy="1440160"/>
          </a:xfrm>
        </p:grpSpPr>
        <p:pic>
          <p:nvPicPr>
            <p:cNvPr id="5" name="Picture 5" descr="练习1"/>
            <p:cNvPicPr>
              <a:picLocks noChangeAspect="1" noChangeArrowheads="1"/>
            </p:cNvPicPr>
            <p:nvPr/>
          </p:nvPicPr>
          <p:blipFill>
            <a:blip r:embed="rId2" cstate="print"/>
            <a:srcRect/>
            <a:stretch>
              <a:fillRect/>
            </a:stretch>
          </p:blipFill>
          <p:spPr bwMode="auto">
            <a:xfrm>
              <a:off x="323529" y="332657"/>
              <a:ext cx="1894930" cy="1440160"/>
            </a:xfrm>
            <a:prstGeom prst="rect">
              <a:avLst/>
            </a:prstGeom>
            <a:noFill/>
            <a:ln w="9525">
              <a:noFill/>
              <a:miter lim="800000"/>
              <a:headEnd/>
              <a:tailEnd/>
            </a:ln>
          </p:spPr>
        </p:pic>
        <p:sp>
          <p:nvSpPr>
            <p:cNvPr id="6" name="Rectangle 6" descr="信纸"/>
            <p:cNvSpPr>
              <a:spLocks noChangeArrowheads="1"/>
            </p:cNvSpPr>
            <p:nvPr/>
          </p:nvSpPr>
          <p:spPr bwMode="auto">
            <a:xfrm>
              <a:off x="495794" y="524677"/>
              <a:ext cx="1276491" cy="615554"/>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Rectangle 2"/>
          <p:cNvSpPr>
            <a:spLocks noGrp="1" noChangeArrowheads="1"/>
          </p:cNvSpPr>
          <p:nvPr>
            <p:ph type="body" idx="4294967295"/>
          </p:nvPr>
        </p:nvSpPr>
        <p:spPr>
          <a:xfrm>
            <a:off x="323528" y="1412776"/>
            <a:ext cx="3384376" cy="4320480"/>
          </a:xfrm>
        </p:spPr>
        <p:txBody>
          <a:bodyPr>
            <a:normAutofit lnSpcReduction="10000"/>
          </a:bodyPr>
          <a:lstStyle/>
          <a:p>
            <a:pPr eaLnBrk="1" hangingPunct="1">
              <a:lnSpc>
                <a:spcPct val="110000"/>
              </a:lnSpc>
              <a:buFont typeface="Wingdings" pitchFamily="2" charset="2"/>
              <a:buNone/>
              <a:defRPr/>
            </a:pPr>
            <a:r>
              <a:rPr lang="zh-CN" altLang="en-US" sz="2600" b="1" dirty="0" smtClean="0">
                <a:latin typeface="黑体" pitchFamily="49" charset="-122"/>
                <a:ea typeface="黑体" pitchFamily="49" charset="-122"/>
              </a:rPr>
              <a:t>     </a:t>
            </a:r>
            <a:r>
              <a:rPr lang="en-US" altLang="zh-CN" sz="2600" b="1" dirty="0" smtClean="0">
                <a:latin typeface="华文新魏" pitchFamily="2" charset="-122"/>
                <a:ea typeface="华文新魏" pitchFamily="2" charset="-122"/>
              </a:rPr>
              <a:t>《</a:t>
            </a:r>
            <a:r>
              <a:rPr lang="zh-CN" altLang="en-US" sz="2600" b="1" dirty="0" smtClean="0">
                <a:latin typeface="华文新魏" pitchFamily="2" charset="-122"/>
                <a:ea typeface="华文新魏" pitchFamily="2" charset="-122"/>
              </a:rPr>
              <a:t>瀛环志略</a:t>
            </a:r>
            <a:r>
              <a:rPr lang="en-US" altLang="zh-CN" sz="2600" b="1" dirty="0" smtClean="0">
                <a:latin typeface="华文新魏" pitchFamily="2" charset="-122"/>
                <a:ea typeface="华文新魏" pitchFamily="2" charset="-122"/>
              </a:rPr>
              <a:t>》10</a:t>
            </a:r>
            <a:r>
              <a:rPr lang="zh-CN" altLang="en-US" sz="2600" b="1" dirty="0" smtClean="0">
                <a:latin typeface="华文新魏" pitchFamily="2" charset="-122"/>
                <a:ea typeface="华文新魏" pitchFamily="2" charset="-122"/>
              </a:rPr>
              <a:t>卷全面系统地介绍了世界近</a:t>
            </a:r>
            <a:r>
              <a:rPr lang="en-US" altLang="zh-CN" sz="2600" b="1" dirty="0" smtClean="0">
                <a:latin typeface="华文新魏" pitchFamily="2" charset="-122"/>
                <a:ea typeface="华文新魏" pitchFamily="2" charset="-122"/>
              </a:rPr>
              <a:t>80</a:t>
            </a:r>
            <a:r>
              <a:rPr lang="zh-CN" altLang="en-US" sz="2600" b="1" dirty="0" smtClean="0">
                <a:latin typeface="华文新魏" pitchFamily="2" charset="-122"/>
                <a:ea typeface="华文新魏" pitchFamily="2" charset="-122"/>
              </a:rPr>
              <a:t>个国家和地区的地理位置、历史变迁、经济文化、风土人情、英国的两院制和美国的民主制度。时人把它和</a:t>
            </a:r>
            <a:r>
              <a:rPr lang="en-US" altLang="zh-CN" sz="2600" b="1" dirty="0" smtClean="0">
                <a:latin typeface="华文新魏" pitchFamily="2" charset="-122"/>
                <a:ea typeface="华文新魏" pitchFamily="2" charset="-122"/>
              </a:rPr>
              <a:t>《</a:t>
            </a:r>
            <a:r>
              <a:rPr lang="zh-CN" altLang="en-US" sz="2600" b="1" dirty="0" smtClean="0">
                <a:latin typeface="华文新魏" pitchFamily="2" charset="-122"/>
                <a:ea typeface="华文新魏" pitchFamily="2" charset="-122"/>
              </a:rPr>
              <a:t>海国图志</a:t>
            </a:r>
            <a:r>
              <a:rPr lang="en-US" altLang="zh-CN" sz="2600" b="1" dirty="0" smtClean="0">
                <a:latin typeface="华文新魏" pitchFamily="2" charset="-122"/>
                <a:ea typeface="华文新魏" pitchFamily="2" charset="-122"/>
              </a:rPr>
              <a:t>》</a:t>
            </a:r>
            <a:r>
              <a:rPr lang="zh-CN" altLang="en-US" sz="2600" b="1" dirty="0" smtClean="0">
                <a:latin typeface="华文新魏" pitchFamily="2" charset="-122"/>
                <a:ea typeface="华文新魏" pitchFamily="2" charset="-122"/>
              </a:rPr>
              <a:t>相提并论</a:t>
            </a:r>
            <a:r>
              <a:rPr lang="zh-CN" altLang="en-US" sz="2600" b="1" dirty="0" smtClean="0">
                <a:latin typeface="黑体" pitchFamily="49" charset="-122"/>
                <a:ea typeface="黑体" pitchFamily="49" charset="-122"/>
              </a:rPr>
              <a:t>。</a:t>
            </a:r>
          </a:p>
        </p:txBody>
      </p:sp>
      <p:pic>
        <p:nvPicPr>
          <p:cNvPr id="147459" name="Picture 3" descr="xujishe"/>
          <p:cNvPicPr>
            <a:picLocks noChangeAspect="1" noChangeArrowheads="1"/>
          </p:cNvPicPr>
          <p:nvPr/>
        </p:nvPicPr>
        <p:blipFill>
          <a:blip r:embed="rId2" cstate="print"/>
          <a:srcRect/>
          <a:stretch>
            <a:fillRect/>
          </a:stretch>
        </p:blipFill>
        <p:spPr bwMode="auto">
          <a:xfrm>
            <a:off x="6444208" y="2214071"/>
            <a:ext cx="2128019" cy="2774896"/>
          </a:xfrm>
          <a:prstGeom prst="rect">
            <a:avLst/>
          </a:prstGeom>
          <a:noFill/>
          <a:ln w="9525">
            <a:noFill/>
            <a:miter lim="800000"/>
            <a:headEnd/>
            <a:tailEnd/>
          </a:ln>
        </p:spPr>
      </p:pic>
      <p:sp>
        <p:nvSpPr>
          <p:cNvPr id="150532" name="Text Box 4"/>
          <p:cNvSpPr txBox="1">
            <a:spLocks noChangeArrowheads="1"/>
          </p:cNvSpPr>
          <p:nvPr/>
        </p:nvSpPr>
        <p:spPr bwMode="auto">
          <a:xfrm>
            <a:off x="6444208" y="5181600"/>
            <a:ext cx="2156867" cy="276999"/>
          </a:xfrm>
          <a:prstGeom prst="rect">
            <a:avLst/>
          </a:prstGeom>
          <a:noFill/>
          <a:ln w="9525">
            <a:noFill/>
            <a:miter lim="800000"/>
            <a:headEnd/>
            <a:tailEnd/>
          </a:ln>
        </p:spPr>
        <p:txBody>
          <a:bodyPr wrap="square">
            <a:spAutoFit/>
          </a:bodyPr>
          <a:lstStyle/>
          <a:p>
            <a:pPr>
              <a:buFont typeface="Arial" pitchFamily="34" charset="0"/>
              <a:buNone/>
              <a:defRPr/>
            </a:pPr>
            <a:r>
              <a:rPr lang="zh-CN" altLang="en-US" sz="1200" b="1" dirty="0">
                <a:effectLst>
                  <a:outerShdw blurRad="38100" dist="38100" dir="2700000" algn="tl">
                    <a:srgbClr val="C0C0C0"/>
                  </a:outerShdw>
                </a:effectLst>
                <a:latin typeface="+mn-ea"/>
              </a:rPr>
              <a:t>徐继畬</a:t>
            </a:r>
            <a:r>
              <a:rPr lang="zh-CN" altLang="en-US" sz="1200" b="1" dirty="0" smtClean="0">
                <a:effectLst>
                  <a:outerShdw blurRad="38100" dist="38100" dir="2700000" algn="tl">
                    <a:srgbClr val="C0C0C0"/>
                  </a:outerShdw>
                </a:effectLst>
                <a:latin typeface="+mn-ea"/>
              </a:rPr>
              <a:t>（</a:t>
            </a:r>
            <a:r>
              <a:rPr lang="en-US" altLang="zh-CN" sz="1200" b="1" dirty="0" smtClean="0">
                <a:effectLst>
                  <a:outerShdw blurRad="38100" dist="38100" dir="2700000" algn="tl">
                    <a:srgbClr val="C0C0C0"/>
                  </a:outerShdw>
                </a:effectLst>
                <a:latin typeface="+mn-ea"/>
              </a:rPr>
              <a:t> </a:t>
            </a:r>
            <a:r>
              <a:rPr lang="en-US" altLang="zh-CN" sz="1200" b="1" dirty="0" err="1" smtClean="0">
                <a:effectLst>
                  <a:outerShdw blurRad="38100" dist="38100" dir="2700000" algn="tl">
                    <a:srgbClr val="C0C0C0"/>
                  </a:outerShdw>
                </a:effectLst>
                <a:latin typeface="+mn-ea"/>
              </a:rPr>
              <a:t>yú</a:t>
            </a:r>
            <a:r>
              <a:rPr lang="en-US" altLang="zh-CN" sz="1200" b="1" dirty="0" smtClean="0">
                <a:effectLst>
                  <a:outerShdw blurRad="38100" dist="38100" dir="2700000" algn="tl">
                    <a:srgbClr val="C0C0C0"/>
                  </a:outerShdw>
                </a:effectLst>
                <a:latin typeface="+mn-ea"/>
              </a:rPr>
              <a:t> </a:t>
            </a:r>
            <a:r>
              <a:rPr lang="zh-CN" altLang="en-US" sz="1200" b="1" dirty="0" smtClean="0">
                <a:effectLst>
                  <a:outerShdw blurRad="38100" dist="38100" dir="2700000" algn="tl">
                    <a:srgbClr val="C0C0C0"/>
                  </a:outerShdw>
                </a:effectLst>
                <a:latin typeface="+mn-ea"/>
              </a:rPr>
              <a:t>，</a:t>
            </a:r>
            <a:r>
              <a:rPr lang="en-US" altLang="zh-CN" sz="1200" b="1" dirty="0">
                <a:effectLst>
                  <a:outerShdw blurRad="38100" dist="38100" dir="2700000" algn="tl">
                    <a:srgbClr val="C0C0C0"/>
                  </a:outerShdw>
                </a:effectLst>
                <a:latin typeface="+mn-ea"/>
              </a:rPr>
              <a:t>1795--1873</a:t>
            </a:r>
            <a:r>
              <a:rPr lang="zh-CN" altLang="en-US" sz="1200" b="1" dirty="0">
                <a:effectLst>
                  <a:outerShdw blurRad="38100" dist="38100" dir="2700000" algn="tl">
                    <a:srgbClr val="C0C0C0"/>
                  </a:outerShdw>
                </a:effectLst>
                <a:latin typeface="+mn-ea"/>
              </a:rPr>
              <a:t>） </a:t>
            </a:r>
          </a:p>
        </p:txBody>
      </p:sp>
      <p:pic>
        <p:nvPicPr>
          <p:cNvPr id="273410" name="Picture 2" descr="https://gss1.bdstatic.com/-vo3dSag_xI4khGkpoWK1HF6hhy/baike/c0%3Dbaike72%2C5%2C5%2C72%2C24/sign=7b3f006b5343fbf2d121ae71d117a1e5/c2cec3fdfc0392456bebc46c8794a4c27d1e2572.jpg"/>
          <p:cNvPicPr>
            <a:picLocks noChangeAspect="1" noChangeArrowheads="1"/>
          </p:cNvPicPr>
          <p:nvPr/>
        </p:nvPicPr>
        <p:blipFill>
          <a:blip r:embed="rId3" cstate="print"/>
          <a:srcRect/>
          <a:stretch>
            <a:fillRect/>
          </a:stretch>
        </p:blipFill>
        <p:spPr bwMode="auto">
          <a:xfrm>
            <a:off x="4572000" y="764704"/>
            <a:ext cx="1873002" cy="26779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50530">
                                            <p:txEl>
                                              <p:pRg st="0" end="0"/>
                                            </p:txEl>
                                          </p:spTgt>
                                        </p:tgtEl>
                                        <p:attrNameLst>
                                          <p:attrName>style.visibility</p:attrName>
                                        </p:attrNameLst>
                                      </p:cBhvr>
                                      <p:to>
                                        <p:strVal val="visible"/>
                                      </p:to>
                                    </p:set>
                                    <p:animEffect transition="in" filter="fade">
                                      <p:cBhvr>
                                        <p:cTn id="7" dur="500">
                                          <p:stCondLst>
                                            <p:cond delay="0"/>
                                          </p:stCondLst>
                                        </p:cTn>
                                        <p:tgtEl>
                                          <p:spTgt spid="1505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0" grpId="0" build="p"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457200" y="277813"/>
            <a:ext cx="8229600" cy="865187"/>
          </a:xfrm>
          <a:noFill/>
        </p:spPr>
        <p:txBody>
          <a:bodyPr/>
          <a:lstStyle/>
          <a:p>
            <a:pPr eaLnBrk="1" hangingPunct="1"/>
            <a:r>
              <a:rPr lang="zh-CN" altLang="en-US" b="1" smtClean="0"/>
              <a:t>（</a:t>
            </a:r>
            <a:r>
              <a:rPr lang="en-US" altLang="zh-CN" b="1" smtClean="0"/>
              <a:t>2</a:t>
            </a:r>
            <a:r>
              <a:rPr lang="zh-CN" altLang="en-US" b="1" smtClean="0"/>
              <a:t>）早期的维新思想</a:t>
            </a:r>
          </a:p>
        </p:txBody>
      </p:sp>
      <p:grpSp>
        <p:nvGrpSpPr>
          <p:cNvPr id="12" name="组合 11"/>
          <p:cNvGrpSpPr/>
          <p:nvPr/>
        </p:nvGrpSpPr>
        <p:grpSpPr>
          <a:xfrm>
            <a:off x="179512" y="3356992"/>
            <a:ext cx="2088232" cy="3240360"/>
            <a:chOff x="6588224" y="618514"/>
            <a:chExt cx="2302856" cy="2863097"/>
          </a:xfrm>
        </p:grpSpPr>
        <p:pic>
          <p:nvPicPr>
            <p:cNvPr id="148484" name="Picture 4" descr="u=2100826634,1616205798&amp;fm=0&amp;gp=0">
              <a:hlinkClick r:id="rId2"/>
            </p:cNvPr>
            <p:cNvPicPr>
              <a:picLocks noChangeAspect="1" noChangeArrowheads="1"/>
            </p:cNvPicPr>
            <p:nvPr/>
          </p:nvPicPr>
          <p:blipFill>
            <a:blip r:embed="rId3" cstate="print"/>
            <a:srcRect/>
            <a:stretch>
              <a:fillRect/>
            </a:stretch>
          </p:blipFill>
          <p:spPr bwMode="auto">
            <a:xfrm>
              <a:off x="6588224" y="618514"/>
              <a:ext cx="2302856" cy="2592288"/>
            </a:xfrm>
            <a:prstGeom prst="rect">
              <a:avLst/>
            </a:prstGeom>
            <a:noFill/>
            <a:ln w="9525">
              <a:noFill/>
              <a:miter lim="800000"/>
              <a:headEnd/>
              <a:tailEnd/>
            </a:ln>
          </p:spPr>
        </p:pic>
        <p:sp>
          <p:nvSpPr>
            <p:cNvPr id="148485" name="Rectangle 5"/>
            <p:cNvSpPr>
              <a:spLocks noChangeArrowheads="1"/>
            </p:cNvSpPr>
            <p:nvPr/>
          </p:nvSpPr>
          <p:spPr bwMode="auto">
            <a:xfrm>
              <a:off x="6732240" y="3212976"/>
              <a:ext cx="2002160" cy="268635"/>
            </a:xfrm>
            <a:prstGeom prst="rect">
              <a:avLst/>
            </a:prstGeom>
            <a:noFill/>
            <a:ln w="9525">
              <a:noFill/>
              <a:miter lim="800000"/>
              <a:headEnd/>
              <a:tailEnd/>
            </a:ln>
          </p:spPr>
          <p:txBody>
            <a:bodyPr wrap="square">
              <a:spAutoFit/>
            </a:bodyPr>
            <a:lstStyle/>
            <a:p>
              <a:r>
                <a:rPr lang="zh-CN" altLang="en-US" sz="1200" b="1" dirty="0">
                  <a:latin typeface="华文新魏" pitchFamily="2" charset="-122"/>
                  <a:ea typeface="华文新魏" pitchFamily="2" charset="-122"/>
                </a:rPr>
                <a:t>王韬（</a:t>
              </a:r>
              <a:r>
                <a:rPr lang="en-US" altLang="zh-CN" sz="1200" b="1" dirty="0">
                  <a:latin typeface="华文新魏" pitchFamily="2" charset="-122"/>
                  <a:ea typeface="华文新魏" pitchFamily="2" charset="-122"/>
                </a:rPr>
                <a:t>1828--1897</a:t>
              </a:r>
              <a:r>
                <a:rPr lang="zh-CN" altLang="en-US" sz="1200" b="1" dirty="0">
                  <a:latin typeface="华文新魏" pitchFamily="2" charset="-122"/>
                  <a:ea typeface="华文新魏" pitchFamily="2" charset="-122"/>
                </a:rPr>
                <a:t>）</a:t>
              </a:r>
            </a:p>
          </p:txBody>
        </p:sp>
      </p:grpSp>
      <p:grpSp>
        <p:nvGrpSpPr>
          <p:cNvPr id="13" name="组合 12"/>
          <p:cNvGrpSpPr/>
          <p:nvPr/>
        </p:nvGrpSpPr>
        <p:grpSpPr>
          <a:xfrm>
            <a:off x="2339752" y="3429000"/>
            <a:ext cx="2074242" cy="3168352"/>
            <a:chOff x="683568" y="3645024"/>
            <a:chExt cx="2218258" cy="3013303"/>
          </a:xfrm>
        </p:grpSpPr>
        <p:pic>
          <p:nvPicPr>
            <p:cNvPr id="148486" name="Picture 6" descr="13"/>
            <p:cNvPicPr>
              <a:picLocks noChangeAspect="1" noChangeArrowheads="1"/>
            </p:cNvPicPr>
            <p:nvPr/>
          </p:nvPicPr>
          <p:blipFill>
            <a:blip r:embed="rId4" cstate="print"/>
            <a:srcRect/>
            <a:stretch>
              <a:fillRect/>
            </a:stretch>
          </p:blipFill>
          <p:spPr bwMode="auto">
            <a:xfrm>
              <a:off x="683568" y="3645024"/>
              <a:ext cx="2218258" cy="2701925"/>
            </a:xfrm>
            <a:prstGeom prst="rect">
              <a:avLst/>
            </a:prstGeom>
            <a:noFill/>
            <a:ln w="9525">
              <a:noFill/>
              <a:miter lim="800000"/>
              <a:headEnd/>
              <a:tailEnd/>
            </a:ln>
          </p:spPr>
        </p:pic>
        <p:sp>
          <p:nvSpPr>
            <p:cNvPr id="148487" name="Text Box 7"/>
            <p:cNvSpPr txBox="1">
              <a:spLocks noChangeArrowheads="1"/>
            </p:cNvSpPr>
            <p:nvPr/>
          </p:nvSpPr>
          <p:spPr bwMode="auto">
            <a:xfrm>
              <a:off x="683568" y="6381328"/>
              <a:ext cx="2160240" cy="276999"/>
            </a:xfrm>
            <a:prstGeom prst="rect">
              <a:avLst/>
            </a:prstGeom>
            <a:noFill/>
            <a:ln w="9525">
              <a:noFill/>
              <a:miter lim="800000"/>
              <a:headEnd/>
              <a:tailEnd/>
            </a:ln>
          </p:spPr>
          <p:txBody>
            <a:bodyPr wrap="square">
              <a:spAutoFit/>
            </a:bodyPr>
            <a:lstStyle/>
            <a:p>
              <a:pPr algn="ctr">
                <a:spcBef>
                  <a:spcPct val="50000"/>
                </a:spcBef>
              </a:pPr>
              <a:r>
                <a:rPr lang="zh-CN" altLang="en-US" sz="1200" b="1" dirty="0">
                  <a:latin typeface="华文新魏" pitchFamily="2" charset="-122"/>
                  <a:ea typeface="华文新魏" pitchFamily="2" charset="-122"/>
                </a:rPr>
                <a:t>薛福成（</a:t>
              </a:r>
              <a:r>
                <a:rPr lang="en-US" altLang="zh-CN" sz="1200" b="1" dirty="0">
                  <a:latin typeface="华文新魏" pitchFamily="2" charset="-122"/>
                  <a:ea typeface="华文新魏" pitchFamily="2" charset="-122"/>
                </a:rPr>
                <a:t>1838--</a:t>
              </a:r>
              <a:r>
                <a:rPr lang="en-US" altLang="zh-CN" sz="1200" b="1" dirty="0" smtClean="0">
                  <a:latin typeface="华文新魏" pitchFamily="2" charset="-122"/>
                  <a:ea typeface="华文新魏" pitchFamily="2" charset="-122"/>
                </a:rPr>
                <a:t>1894</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grpSp>
      <p:grpSp>
        <p:nvGrpSpPr>
          <p:cNvPr id="14" name="组合 13"/>
          <p:cNvGrpSpPr/>
          <p:nvPr/>
        </p:nvGrpSpPr>
        <p:grpSpPr>
          <a:xfrm>
            <a:off x="4572000" y="3429000"/>
            <a:ext cx="2088232" cy="3096344"/>
            <a:chOff x="2915816" y="3356992"/>
            <a:chExt cx="2330450" cy="3013303"/>
          </a:xfrm>
        </p:grpSpPr>
        <p:pic>
          <p:nvPicPr>
            <p:cNvPr id="148488" name="Picture 8" descr="1143132437"/>
            <p:cNvPicPr>
              <a:picLocks noChangeAspect="1" noChangeArrowheads="1"/>
            </p:cNvPicPr>
            <p:nvPr/>
          </p:nvPicPr>
          <p:blipFill>
            <a:blip r:embed="rId5" cstate="print"/>
            <a:srcRect/>
            <a:stretch>
              <a:fillRect/>
            </a:stretch>
          </p:blipFill>
          <p:spPr bwMode="auto">
            <a:xfrm>
              <a:off x="2915816" y="3356992"/>
              <a:ext cx="2330450" cy="2734816"/>
            </a:xfrm>
            <a:prstGeom prst="rect">
              <a:avLst/>
            </a:prstGeom>
            <a:noFill/>
            <a:ln w="9525">
              <a:noFill/>
              <a:miter lim="800000"/>
              <a:headEnd/>
              <a:tailEnd/>
            </a:ln>
          </p:spPr>
        </p:pic>
        <p:sp>
          <p:nvSpPr>
            <p:cNvPr id="148489" name="Text Box 9"/>
            <p:cNvSpPr txBox="1">
              <a:spLocks noChangeArrowheads="1"/>
            </p:cNvSpPr>
            <p:nvPr/>
          </p:nvSpPr>
          <p:spPr bwMode="auto">
            <a:xfrm>
              <a:off x="2915816" y="6093296"/>
              <a:ext cx="2216706" cy="276999"/>
            </a:xfrm>
            <a:prstGeom prst="rect">
              <a:avLst/>
            </a:prstGeom>
            <a:noFill/>
            <a:ln w="9525">
              <a:noFill/>
              <a:miter lim="800000"/>
              <a:headEnd/>
              <a:tailEnd/>
            </a:ln>
          </p:spPr>
          <p:txBody>
            <a:bodyPr wrap="square">
              <a:spAutoFit/>
            </a:bodyPr>
            <a:lstStyle/>
            <a:p>
              <a:pPr algn="ctr">
                <a:spcBef>
                  <a:spcPct val="50000"/>
                </a:spcBef>
              </a:pPr>
              <a:r>
                <a:rPr lang="zh-CN" altLang="en-US" sz="1200" b="1" dirty="0">
                  <a:latin typeface="华文新魏" pitchFamily="2" charset="-122"/>
                  <a:ea typeface="华文新魏" pitchFamily="2" charset="-122"/>
                </a:rPr>
                <a:t>马建忠（</a:t>
              </a:r>
              <a:r>
                <a:rPr lang="en-US" altLang="zh-CN" sz="1200" b="1" dirty="0">
                  <a:latin typeface="华文新魏" pitchFamily="2" charset="-122"/>
                  <a:ea typeface="华文新魏" pitchFamily="2" charset="-122"/>
                </a:rPr>
                <a:t>1845--1900</a:t>
              </a:r>
              <a:r>
                <a:rPr lang="zh-CN" altLang="en-US" sz="1200" b="1" dirty="0">
                  <a:latin typeface="华文新魏" pitchFamily="2" charset="-122"/>
                  <a:ea typeface="华文新魏" pitchFamily="2" charset="-122"/>
                </a:rPr>
                <a:t>）</a:t>
              </a:r>
            </a:p>
          </p:txBody>
        </p:sp>
      </p:grpSp>
      <p:grpSp>
        <p:nvGrpSpPr>
          <p:cNvPr id="15" name="组合 14"/>
          <p:cNvGrpSpPr/>
          <p:nvPr/>
        </p:nvGrpSpPr>
        <p:grpSpPr>
          <a:xfrm>
            <a:off x="6732240" y="3501008"/>
            <a:ext cx="2267744" cy="2952328"/>
            <a:chOff x="6300192" y="3645024"/>
            <a:chExt cx="2471192" cy="3013303"/>
          </a:xfrm>
        </p:grpSpPr>
        <p:pic>
          <p:nvPicPr>
            <p:cNvPr id="148490" name="Picture 10" descr="200212170741_248505"/>
            <p:cNvPicPr>
              <a:picLocks noChangeAspect="1" noChangeArrowheads="1"/>
            </p:cNvPicPr>
            <p:nvPr/>
          </p:nvPicPr>
          <p:blipFill>
            <a:blip r:embed="rId6" cstate="print"/>
            <a:srcRect/>
            <a:stretch>
              <a:fillRect/>
            </a:stretch>
          </p:blipFill>
          <p:spPr bwMode="auto">
            <a:xfrm>
              <a:off x="6372200" y="3645024"/>
              <a:ext cx="2373313" cy="2764408"/>
            </a:xfrm>
            <a:prstGeom prst="rect">
              <a:avLst/>
            </a:prstGeom>
            <a:noFill/>
            <a:ln w="9525">
              <a:noFill/>
              <a:miter lim="800000"/>
              <a:headEnd/>
              <a:tailEnd/>
            </a:ln>
          </p:spPr>
        </p:pic>
        <p:sp>
          <p:nvSpPr>
            <p:cNvPr id="148491" name="Rectangle 11"/>
            <p:cNvSpPr>
              <a:spLocks noChangeArrowheads="1"/>
            </p:cNvSpPr>
            <p:nvPr/>
          </p:nvSpPr>
          <p:spPr bwMode="auto">
            <a:xfrm>
              <a:off x="6300192" y="6381328"/>
              <a:ext cx="2471192" cy="276999"/>
            </a:xfrm>
            <a:prstGeom prst="rect">
              <a:avLst/>
            </a:prstGeom>
            <a:noFill/>
            <a:ln w="9525">
              <a:noFill/>
              <a:miter lim="800000"/>
              <a:headEnd/>
              <a:tailEnd/>
            </a:ln>
          </p:spPr>
          <p:txBody>
            <a:bodyPr wrap="square">
              <a:spAutoFit/>
            </a:bodyPr>
            <a:lstStyle/>
            <a:p>
              <a:pPr algn="ctr">
                <a:spcBef>
                  <a:spcPct val="50000"/>
                </a:spcBef>
              </a:pPr>
              <a:r>
                <a:rPr lang="zh-CN" altLang="en-US" sz="1200" b="1" dirty="0">
                  <a:latin typeface="华文新魏" pitchFamily="2" charset="-122"/>
                  <a:ea typeface="华文新魏" pitchFamily="2" charset="-122"/>
                </a:rPr>
                <a:t>郑观应（</a:t>
              </a:r>
              <a:r>
                <a:rPr lang="en-US" altLang="zh-CN" sz="1200" b="1" dirty="0">
                  <a:latin typeface="华文新魏" pitchFamily="2" charset="-122"/>
                  <a:ea typeface="华文新魏" pitchFamily="2" charset="-122"/>
                </a:rPr>
                <a:t>1842--1922 </a:t>
              </a:r>
              <a:r>
                <a:rPr lang="zh-CN" altLang="en-US" sz="1200" b="1" dirty="0">
                  <a:latin typeface="华文新魏" pitchFamily="2" charset="-122"/>
                  <a:ea typeface="华文新魏" pitchFamily="2" charset="-122"/>
                </a:rPr>
                <a:t>）</a:t>
              </a:r>
            </a:p>
          </p:txBody>
        </p:sp>
      </p:grpSp>
      <p:sp>
        <p:nvSpPr>
          <p:cNvPr id="16" name="内容占位符 2"/>
          <p:cNvSpPr>
            <a:spLocks noGrp="1"/>
          </p:cNvSpPr>
          <p:nvPr>
            <p:ph sz="quarter" idx="1"/>
          </p:nvPr>
        </p:nvSpPr>
        <p:spPr>
          <a:xfrm>
            <a:off x="467544" y="1447800"/>
            <a:ext cx="8280920" cy="1765176"/>
          </a:xfrm>
        </p:spPr>
        <p:txBody>
          <a:bodyPr>
            <a:normAutofit/>
          </a:bodyPr>
          <a:lstStyle/>
          <a:p>
            <a:r>
              <a:rPr lang="en-US" altLang="zh-CN" sz="2400" b="1" dirty="0" smtClean="0">
                <a:solidFill>
                  <a:schemeClr val="tx2"/>
                </a:solidFill>
                <a:latin typeface="华文新魏" pitchFamily="2" charset="-122"/>
                <a:ea typeface="华文新魏" pitchFamily="2" charset="-122"/>
              </a:rPr>
              <a:t>19</a:t>
            </a:r>
            <a:r>
              <a:rPr lang="zh-CN" altLang="en-US" sz="2400" b="1" dirty="0" smtClean="0">
                <a:solidFill>
                  <a:schemeClr val="tx2"/>
                </a:solidFill>
                <a:latin typeface="华文新魏" pitchFamily="2" charset="-122"/>
                <a:ea typeface="华文新魏" pitchFamily="2" charset="-122"/>
              </a:rPr>
              <a:t>世纪</a:t>
            </a:r>
            <a:r>
              <a:rPr lang="en-US" altLang="zh-CN" sz="2400" b="1" dirty="0" smtClean="0">
                <a:solidFill>
                  <a:schemeClr val="tx2"/>
                </a:solidFill>
                <a:latin typeface="华文新魏" pitchFamily="2" charset="-122"/>
                <a:ea typeface="华文新魏" pitchFamily="2" charset="-122"/>
              </a:rPr>
              <a:t>70</a:t>
            </a:r>
            <a:r>
              <a:rPr lang="zh-CN" altLang="en-US" sz="2400" b="1" dirty="0" smtClean="0">
                <a:solidFill>
                  <a:schemeClr val="tx2"/>
                </a:solidFill>
                <a:latin typeface="华文新魏" pitchFamily="2" charset="-122"/>
                <a:ea typeface="华文新魏" pitchFamily="2" charset="-122"/>
              </a:rPr>
              <a:t>年代以后</a:t>
            </a:r>
            <a:r>
              <a:rPr lang="en-US" altLang="zh-CN" sz="2400" b="1" dirty="0" smtClean="0">
                <a:solidFill>
                  <a:schemeClr val="tx2"/>
                </a:solidFill>
                <a:latin typeface="华文新魏" pitchFamily="2" charset="-122"/>
                <a:ea typeface="华文新魏" pitchFamily="2" charset="-122"/>
              </a:rPr>
              <a:t>,</a:t>
            </a:r>
            <a:r>
              <a:rPr lang="zh-CN" altLang="en-US" sz="2400" b="1" dirty="0" smtClean="0">
                <a:solidFill>
                  <a:schemeClr val="tx2"/>
                </a:solidFill>
                <a:latin typeface="华文新魏" pitchFamily="2" charset="-122"/>
                <a:ea typeface="华文新魏" pitchFamily="2" charset="-122"/>
              </a:rPr>
              <a:t>王韬、薛福成、马建忠、郑观应等人不仅主张学习西方科学技术，同时也要求吸纳西方的</a:t>
            </a:r>
            <a:r>
              <a:rPr lang="zh-CN" altLang="en-US" sz="2400" b="1" dirty="0" smtClean="0">
                <a:solidFill>
                  <a:srgbClr val="FF0000"/>
                </a:solidFill>
                <a:latin typeface="华文新魏" pitchFamily="2" charset="-122"/>
                <a:ea typeface="华文新魏" pitchFamily="2" charset="-122"/>
              </a:rPr>
              <a:t>政治、经济学说</a:t>
            </a:r>
            <a:r>
              <a:rPr lang="zh-CN" altLang="en-US" sz="2400" b="1" dirty="0" smtClean="0">
                <a:solidFill>
                  <a:schemeClr val="tx2"/>
                </a:solidFill>
                <a:latin typeface="华文新魏" pitchFamily="2" charset="-122"/>
                <a:ea typeface="华文新魏" pitchFamily="2" charset="-122"/>
              </a:rPr>
              <a:t>。具有强烈的</a:t>
            </a:r>
            <a:r>
              <a:rPr lang="zh-CN" altLang="en-US" sz="2400" b="1" dirty="0" smtClean="0">
                <a:solidFill>
                  <a:srgbClr val="FF0000"/>
                </a:solidFill>
                <a:latin typeface="华文新魏" pitchFamily="2" charset="-122"/>
                <a:ea typeface="华文新魏" pitchFamily="2" charset="-122"/>
              </a:rPr>
              <a:t>爱国思想</a:t>
            </a:r>
            <a:r>
              <a:rPr lang="zh-CN" altLang="en-US" sz="2400" b="1" dirty="0" smtClean="0">
                <a:solidFill>
                  <a:schemeClr val="tx2"/>
                </a:solidFill>
                <a:latin typeface="华文新魏" pitchFamily="2" charset="-122"/>
                <a:ea typeface="华文新魏" pitchFamily="2" charset="-122"/>
              </a:rPr>
              <a:t>以及一定程度的</a:t>
            </a:r>
            <a:r>
              <a:rPr lang="zh-CN" altLang="en-US" sz="2400" b="1" dirty="0" smtClean="0">
                <a:solidFill>
                  <a:srgbClr val="FF0000"/>
                </a:solidFill>
                <a:latin typeface="华文新魏" pitchFamily="2" charset="-122"/>
                <a:ea typeface="华文新魏" pitchFamily="2" charset="-122"/>
              </a:rPr>
              <a:t>民主思想</a:t>
            </a:r>
            <a:r>
              <a:rPr lang="zh-CN" altLang="en-US" sz="2400" b="1" dirty="0" smtClean="0">
                <a:solidFill>
                  <a:schemeClr val="tx2"/>
                </a:solidFill>
                <a:latin typeface="华文新魏" pitchFamily="2" charset="-122"/>
                <a:ea typeface="华文新魏" pitchFamily="2" charset="-122"/>
              </a:rPr>
              <a:t>。</a:t>
            </a:r>
          </a:p>
          <a:p>
            <a:pPr>
              <a:buNone/>
            </a:pPr>
            <a:endParaRPr lang="zh-CN" alt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3"/>
          <p:cNvSpPr>
            <a:spLocks noChangeArrowheads="1"/>
          </p:cNvSpPr>
          <p:nvPr/>
        </p:nvSpPr>
        <p:spPr bwMode="auto">
          <a:xfrm>
            <a:off x="179512" y="620688"/>
            <a:ext cx="5544616" cy="1800200"/>
          </a:xfrm>
          <a:prstGeom prst="rect">
            <a:avLst/>
          </a:prstGeom>
          <a:solidFill>
            <a:srgbClr val="CCFFFF"/>
          </a:solid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盛世危言</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提出大力发展民族</a:t>
            </a:r>
            <a:r>
              <a:rPr lang="zh-CN" altLang="en-US" sz="2400" b="1" dirty="0">
                <a:solidFill>
                  <a:srgbClr val="FF0000"/>
                </a:solidFill>
                <a:latin typeface="华文新魏" pitchFamily="2" charset="-122"/>
                <a:ea typeface="华文新魏" pitchFamily="2" charset="-122"/>
              </a:rPr>
              <a:t>工商业</a:t>
            </a:r>
            <a:r>
              <a:rPr lang="zh-CN" altLang="en-US" sz="2400" b="1" dirty="0">
                <a:latin typeface="华文新魏" pitchFamily="2" charset="-122"/>
                <a:ea typeface="华文新魏" pitchFamily="2" charset="-122"/>
              </a:rPr>
              <a:t>，同西方国家进行“</a:t>
            </a:r>
            <a:r>
              <a:rPr lang="zh-CN" altLang="en-US" sz="2400" b="1" dirty="0">
                <a:solidFill>
                  <a:srgbClr val="FF0000"/>
                </a:solidFill>
                <a:latin typeface="华文新魏" pitchFamily="2" charset="-122"/>
                <a:ea typeface="华文新魏" pitchFamily="2" charset="-122"/>
              </a:rPr>
              <a:t>商战</a:t>
            </a:r>
            <a:r>
              <a:rPr lang="zh-CN" altLang="en-US" sz="2400" b="1" dirty="0">
                <a:latin typeface="华文新魏" pitchFamily="2" charset="-122"/>
                <a:ea typeface="华文新魏" pitchFamily="2" charset="-122"/>
              </a:rPr>
              <a:t>”，</a:t>
            </a:r>
            <a:r>
              <a:rPr lang="zh-CN" altLang="en-US" sz="2400" b="1" dirty="0">
                <a:solidFill>
                  <a:srgbClr val="FF0000"/>
                </a:solidFill>
                <a:latin typeface="华文新魏" pitchFamily="2" charset="-122"/>
                <a:ea typeface="华文新魏" pitchFamily="2" charset="-122"/>
              </a:rPr>
              <a:t>设立议院</a:t>
            </a:r>
            <a:r>
              <a:rPr lang="zh-CN" altLang="en-US" sz="2400" b="1" dirty="0">
                <a:latin typeface="华文新魏" pitchFamily="2" charset="-122"/>
                <a:ea typeface="华文新魏" pitchFamily="2" charset="-122"/>
              </a:rPr>
              <a:t>，实行“</a:t>
            </a:r>
            <a:r>
              <a:rPr lang="zh-CN" altLang="en-US" sz="2400" b="1" dirty="0">
                <a:solidFill>
                  <a:srgbClr val="FF0000"/>
                </a:solidFill>
                <a:latin typeface="华文新魏" pitchFamily="2" charset="-122"/>
                <a:ea typeface="华文新魏" pitchFamily="2" charset="-122"/>
              </a:rPr>
              <a:t>君民共主</a:t>
            </a:r>
            <a:r>
              <a:rPr lang="zh-CN" altLang="en-US" sz="2400" b="1" dirty="0">
                <a:latin typeface="华文新魏" pitchFamily="2" charset="-122"/>
                <a:ea typeface="华文新魏" pitchFamily="2" charset="-122"/>
              </a:rPr>
              <a:t>”制度等主张</a:t>
            </a:r>
            <a:r>
              <a:rPr lang="zh-CN" altLang="en-US" sz="2400" b="1" dirty="0" smtClean="0">
                <a:latin typeface="华文新魏" pitchFamily="2" charset="-122"/>
                <a:ea typeface="华文新魏" pitchFamily="2" charset="-122"/>
              </a:rPr>
              <a:t>。这些主张具有重要的思想启蒙意义。</a:t>
            </a:r>
            <a:endParaRPr lang="zh-CN" altLang="en-US" sz="2400" b="1" dirty="0">
              <a:latin typeface="华文新魏" pitchFamily="2" charset="-122"/>
              <a:ea typeface="华文新魏" pitchFamily="2" charset="-122"/>
            </a:endParaRPr>
          </a:p>
        </p:txBody>
      </p:sp>
      <p:pic>
        <p:nvPicPr>
          <p:cNvPr id="149508" name="Picture 4" descr="20331584-1_o"/>
          <p:cNvPicPr>
            <a:picLocks noChangeAspect="1" noChangeArrowheads="1"/>
          </p:cNvPicPr>
          <p:nvPr/>
        </p:nvPicPr>
        <p:blipFill>
          <a:blip r:embed="rId2" cstate="print"/>
          <a:srcRect/>
          <a:stretch>
            <a:fillRect/>
          </a:stretch>
        </p:blipFill>
        <p:spPr bwMode="auto">
          <a:xfrm>
            <a:off x="6012160" y="188640"/>
            <a:ext cx="2880320" cy="3189039"/>
          </a:xfrm>
          <a:prstGeom prst="rect">
            <a:avLst/>
          </a:prstGeom>
          <a:noFill/>
          <a:ln w="9525">
            <a:noFill/>
            <a:miter lim="800000"/>
            <a:headEnd/>
            <a:tailEnd/>
          </a:ln>
        </p:spPr>
      </p:pic>
      <p:grpSp>
        <p:nvGrpSpPr>
          <p:cNvPr id="7" name="组合 6"/>
          <p:cNvGrpSpPr/>
          <p:nvPr/>
        </p:nvGrpSpPr>
        <p:grpSpPr>
          <a:xfrm>
            <a:off x="395536" y="2636912"/>
            <a:ext cx="2275075" cy="3212143"/>
            <a:chOff x="179512" y="2420888"/>
            <a:chExt cx="2275075" cy="3212143"/>
          </a:xfrm>
        </p:grpSpPr>
        <p:pic>
          <p:nvPicPr>
            <p:cNvPr id="271362" name="Picture 2" descr="https://timgsa.baidu.com/timg?image&amp;quality=80&amp;size=b9999_10000&amp;sec=1522249631933&amp;di=3ff0f98406f0d0a1caa4667017b5c556&amp;imgtype=0&amp;src=http%3A%2F%2Ff.hiphotos.baidu.com%2Fbaike%2Fpic%2Fitem%2Fac4bd11373f08202ef658b4740fbfbedaa641bd6.jpg"/>
            <p:cNvPicPr>
              <a:picLocks noChangeAspect="1" noChangeArrowheads="1"/>
            </p:cNvPicPr>
            <p:nvPr/>
          </p:nvPicPr>
          <p:blipFill>
            <a:blip r:embed="rId3" cstate="print"/>
            <a:srcRect/>
            <a:stretch>
              <a:fillRect/>
            </a:stretch>
          </p:blipFill>
          <p:spPr bwMode="auto">
            <a:xfrm>
              <a:off x="179512" y="2420888"/>
              <a:ext cx="2275075" cy="2961209"/>
            </a:xfrm>
            <a:prstGeom prst="rect">
              <a:avLst/>
            </a:prstGeom>
            <a:noFill/>
          </p:spPr>
        </p:pic>
        <p:sp>
          <p:nvSpPr>
            <p:cNvPr id="6" name="矩形 5"/>
            <p:cNvSpPr/>
            <p:nvPr/>
          </p:nvSpPr>
          <p:spPr>
            <a:xfrm>
              <a:off x="467544" y="5373216"/>
              <a:ext cx="1728192" cy="259815"/>
            </a:xfrm>
            <a:prstGeom prst="rect">
              <a:avLst/>
            </a:prstGeom>
          </p:spPr>
          <p:txBody>
            <a:bodyPr wrap="square">
              <a:spAutoFit/>
            </a:bodyPr>
            <a:lstStyle/>
            <a:p>
              <a:pPr marL="274320" lvl="0" indent="-274320">
                <a:lnSpc>
                  <a:spcPct val="90000"/>
                </a:lnSpc>
                <a:spcBef>
                  <a:spcPts val="580"/>
                </a:spcBef>
                <a:buClr>
                  <a:srgbClr val="D34817"/>
                </a:buClr>
                <a:buSzPct val="85000"/>
              </a:pPr>
              <a:r>
                <a:rPr lang="zh-CN" altLang="en-US" sz="1200" b="1" dirty="0" smtClean="0">
                  <a:solidFill>
                    <a:srgbClr val="002166"/>
                  </a:solidFill>
                </a:rPr>
                <a:t>张之洞（</a:t>
              </a:r>
              <a:r>
                <a:rPr lang="en-US" altLang="zh-CN" sz="1200" b="1" dirty="0" smtClean="0">
                  <a:solidFill>
                    <a:srgbClr val="002166"/>
                  </a:solidFill>
                </a:rPr>
                <a:t>1837--1909</a:t>
              </a:r>
              <a:r>
                <a:rPr lang="zh-CN" altLang="en-US" sz="1200" b="1" dirty="0" smtClean="0">
                  <a:solidFill>
                    <a:srgbClr val="002166"/>
                  </a:solidFill>
                </a:rPr>
                <a:t>）</a:t>
              </a:r>
            </a:p>
          </p:txBody>
        </p:sp>
      </p:grpSp>
      <p:grpSp>
        <p:nvGrpSpPr>
          <p:cNvPr id="10" name="组合 9"/>
          <p:cNvGrpSpPr/>
          <p:nvPr/>
        </p:nvGrpSpPr>
        <p:grpSpPr>
          <a:xfrm>
            <a:off x="4211960" y="3573016"/>
            <a:ext cx="3744416" cy="3068960"/>
            <a:chOff x="4211960" y="3573016"/>
            <a:chExt cx="3744416" cy="3068960"/>
          </a:xfrm>
        </p:grpSpPr>
        <p:sp>
          <p:nvSpPr>
            <p:cNvPr id="8" name="云形标注 7"/>
            <p:cNvSpPr/>
            <p:nvPr/>
          </p:nvSpPr>
          <p:spPr>
            <a:xfrm>
              <a:off x="4211960" y="3573016"/>
              <a:ext cx="3744416" cy="3068960"/>
            </a:xfrm>
            <a:prstGeom prst="cloudCallout">
              <a:avLst>
                <a:gd name="adj1" fmla="val -113387"/>
                <a:gd name="adj2" fmla="val -37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004048" y="4221088"/>
              <a:ext cx="2286000" cy="1588127"/>
            </a:xfrm>
            <a:prstGeom prst="rect">
              <a:avLst/>
            </a:prstGeom>
          </p:spPr>
          <p:txBody>
            <a:bodyPr wrap="square">
              <a:spAutoFit/>
            </a:bodyPr>
            <a:lstStyle/>
            <a:p>
              <a:pPr>
                <a:lnSpc>
                  <a:spcPct val="90000"/>
                </a:lnSpc>
              </a:pPr>
              <a:r>
                <a:rPr lang="zh-CN" altLang="en-US" b="1" dirty="0" smtClean="0">
                  <a:latin typeface="+mn-ea"/>
                </a:rPr>
                <a:t>“论时务之书虽多，究不及此书之统筹全局择精语详”。“上而以此辅世，可谓良药之方；下而以此储才，可作金针之度”。</a:t>
              </a:r>
            </a:p>
          </p:txBody>
        </p:sp>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395536" y="1371600"/>
            <a:ext cx="7605464" cy="685800"/>
          </a:xfrm>
        </p:spPr>
        <p:txBody>
          <a:bodyPr/>
          <a:lstStyle/>
          <a:p>
            <a:pPr eaLnBrk="1" hangingPunct="1"/>
            <a:r>
              <a:rPr lang="zh-CN" altLang="en-US" sz="3600" b="1" dirty="0" smtClean="0">
                <a:latin typeface="华文新魏" pitchFamily="2" charset="-122"/>
                <a:ea typeface="华文新魏" pitchFamily="2" charset="-122"/>
              </a:rPr>
              <a:t>（</a:t>
            </a:r>
            <a:r>
              <a:rPr lang="en-US" altLang="zh-CN" sz="3600" b="1" dirty="0" smtClean="0">
                <a:latin typeface="华文新魏" pitchFamily="2" charset="-122"/>
                <a:ea typeface="华文新魏" pitchFamily="2" charset="-122"/>
              </a:rPr>
              <a:t>1</a:t>
            </a:r>
            <a:r>
              <a:rPr lang="zh-CN" altLang="en-US" sz="3600" b="1" dirty="0" smtClean="0">
                <a:latin typeface="华文新魏" pitchFamily="2" charset="-122"/>
                <a:ea typeface="华文新魏" pitchFamily="2" charset="-122"/>
              </a:rPr>
              <a:t>）资产阶级改良派要救亡图存</a:t>
            </a:r>
            <a:endParaRPr lang="zh-CN" altLang="en-US" sz="3600" b="1" dirty="0" smtClean="0">
              <a:solidFill>
                <a:srgbClr val="FF0000"/>
              </a:solidFill>
              <a:latin typeface="华文新魏" pitchFamily="2" charset="-122"/>
              <a:ea typeface="华文新魏" pitchFamily="2" charset="-122"/>
            </a:endParaRPr>
          </a:p>
        </p:txBody>
      </p:sp>
      <p:sp>
        <p:nvSpPr>
          <p:cNvPr id="150532" name="Rectangle 4"/>
          <p:cNvSpPr>
            <a:spLocks noChangeArrowheads="1"/>
          </p:cNvSpPr>
          <p:nvPr/>
        </p:nvSpPr>
        <p:spPr bwMode="auto">
          <a:xfrm>
            <a:off x="251520" y="286511"/>
            <a:ext cx="8552792" cy="911225"/>
          </a:xfrm>
          <a:prstGeom prst="rect">
            <a:avLst/>
          </a:prstGeom>
          <a:noFill/>
          <a:ln w="9525">
            <a:noFill/>
            <a:miter lim="800000"/>
            <a:headEnd/>
            <a:tailEnd/>
          </a:ln>
        </p:spPr>
        <p:txBody>
          <a:bodyPr/>
          <a:lstStyle/>
          <a:p>
            <a:pPr>
              <a:buFontTx/>
              <a:buNone/>
            </a:pPr>
            <a:r>
              <a:rPr lang="en-US" altLang="zh-CN" sz="4000" b="1" dirty="0">
                <a:latin typeface="Garamond" pitchFamily="18" charset="0"/>
                <a:ea typeface="宋体" charset="-122"/>
              </a:rPr>
              <a:t>2</a:t>
            </a:r>
            <a:r>
              <a:rPr lang="zh-CN" altLang="en-US" sz="4400" b="1" dirty="0">
                <a:latin typeface="Garamond" pitchFamily="18" charset="0"/>
              </a:rPr>
              <a:t>、救亡图存和振兴中华</a:t>
            </a:r>
          </a:p>
        </p:txBody>
      </p:sp>
      <p:pic>
        <p:nvPicPr>
          <p:cNvPr id="150533" name="Picture 5" descr="u=1076687711,3808722223&amp;fm=23&amp;gp=0"/>
          <p:cNvPicPr>
            <a:picLocks noChangeAspect="1" noChangeArrowheads="1"/>
          </p:cNvPicPr>
          <p:nvPr/>
        </p:nvPicPr>
        <p:blipFill>
          <a:blip r:embed="rId2" cstate="print"/>
          <a:srcRect/>
          <a:stretch>
            <a:fillRect/>
          </a:stretch>
        </p:blipFill>
        <p:spPr bwMode="auto">
          <a:xfrm>
            <a:off x="6588224" y="1988840"/>
            <a:ext cx="2228179" cy="2901702"/>
          </a:xfrm>
          <a:prstGeom prst="rect">
            <a:avLst/>
          </a:prstGeom>
          <a:noFill/>
          <a:ln w="9525">
            <a:noFill/>
            <a:miter lim="800000"/>
            <a:headEnd/>
            <a:tailEnd/>
          </a:ln>
        </p:spPr>
      </p:pic>
      <p:grpSp>
        <p:nvGrpSpPr>
          <p:cNvPr id="8" name="组合 7"/>
          <p:cNvGrpSpPr/>
          <p:nvPr/>
        </p:nvGrpSpPr>
        <p:grpSpPr>
          <a:xfrm>
            <a:off x="683568" y="3140968"/>
            <a:ext cx="8270304" cy="3251448"/>
            <a:chOff x="683568" y="3140968"/>
            <a:chExt cx="8270304" cy="3251448"/>
          </a:xfrm>
        </p:grpSpPr>
        <p:sp>
          <p:nvSpPr>
            <p:cNvPr id="150531" name="Text Box 3"/>
            <p:cNvSpPr txBox="1">
              <a:spLocks noChangeArrowheads="1"/>
            </p:cNvSpPr>
            <p:nvPr/>
          </p:nvSpPr>
          <p:spPr bwMode="auto">
            <a:xfrm>
              <a:off x="6660232" y="5013176"/>
              <a:ext cx="2293640" cy="276999"/>
            </a:xfrm>
            <a:prstGeom prst="rect">
              <a:avLst/>
            </a:prstGeom>
            <a:noFill/>
            <a:ln w="9525">
              <a:noFill/>
              <a:miter lim="800000"/>
              <a:headEnd/>
              <a:tailEnd/>
            </a:ln>
          </p:spPr>
          <p:txBody>
            <a:bodyPr wrap="square">
              <a:spAutoFit/>
            </a:bodyPr>
            <a:lstStyle/>
            <a:p>
              <a:pPr algn="ctr">
                <a:spcBef>
                  <a:spcPct val="50000"/>
                </a:spcBef>
              </a:pPr>
              <a:r>
                <a:rPr lang="zh-CN" altLang="en-US" sz="1200" b="1" dirty="0">
                  <a:latin typeface="华文新魏" pitchFamily="2" charset="-122"/>
                </a:rPr>
                <a:t>康有为（</a:t>
              </a:r>
              <a:r>
                <a:rPr lang="en-US" altLang="zh-CN" sz="1200" b="1" dirty="0">
                  <a:latin typeface="华文新魏" pitchFamily="2" charset="-122"/>
                </a:rPr>
                <a:t>1858--1927</a:t>
              </a:r>
              <a:r>
                <a:rPr lang="en-US" altLang="zh-CN" sz="1200" dirty="0">
                  <a:latin typeface="华文新魏" pitchFamily="2" charset="-122"/>
                </a:rPr>
                <a:t> </a:t>
              </a:r>
              <a:r>
                <a:rPr lang="zh-CN" altLang="en-US" sz="1200" dirty="0">
                  <a:latin typeface="华文新魏" pitchFamily="2" charset="-122"/>
                </a:rPr>
                <a:t>）</a:t>
              </a:r>
            </a:p>
          </p:txBody>
        </p:sp>
        <p:sp>
          <p:nvSpPr>
            <p:cNvPr id="150534" name="AutoShape 6"/>
            <p:cNvSpPr>
              <a:spLocks noChangeArrowheads="1"/>
            </p:cNvSpPr>
            <p:nvPr/>
          </p:nvSpPr>
          <p:spPr bwMode="auto">
            <a:xfrm>
              <a:off x="683568" y="3140968"/>
              <a:ext cx="4032448" cy="3251448"/>
            </a:xfrm>
            <a:prstGeom prst="cloudCallout">
              <a:avLst>
                <a:gd name="adj1" fmla="val 116009"/>
                <a:gd name="adj2" fmla="val -34920"/>
              </a:avLst>
            </a:prstGeom>
            <a:solidFill>
              <a:schemeClr val="bg1"/>
            </a:solidFill>
            <a:ln w="9525">
              <a:solidFill>
                <a:schemeClr val="accent1"/>
              </a:solidFill>
              <a:round/>
              <a:headEnd/>
              <a:tailEnd/>
            </a:ln>
          </p:spPr>
          <p:txBody>
            <a:bodyPr/>
            <a:lstStyle/>
            <a:p>
              <a:pPr>
                <a:spcBef>
                  <a:spcPct val="20000"/>
                </a:spcBef>
                <a:buClr>
                  <a:schemeClr val="accent1"/>
                </a:buClr>
                <a:buSzPct val="65000"/>
                <a:buFont typeface="Wingdings" pitchFamily="2" charset="2"/>
                <a:buChar char="n"/>
              </a:pPr>
              <a:endParaRPr lang="zh-CN" altLang="en-US" sz="2000" dirty="0">
                <a:latin typeface="华文新魏" pitchFamily="2" charset="-122"/>
              </a:endParaRPr>
            </a:p>
          </p:txBody>
        </p:sp>
        <p:sp>
          <p:nvSpPr>
            <p:cNvPr id="7" name="矩形 6"/>
            <p:cNvSpPr/>
            <p:nvPr/>
          </p:nvSpPr>
          <p:spPr>
            <a:xfrm>
              <a:off x="1259632" y="3573016"/>
              <a:ext cx="3006080" cy="2308324"/>
            </a:xfrm>
            <a:prstGeom prst="rect">
              <a:avLst/>
            </a:prstGeom>
          </p:spPr>
          <p:txBody>
            <a:bodyPr wrap="square">
              <a:spAutoFit/>
            </a:bodyPr>
            <a:lstStyle/>
            <a:p>
              <a:pPr>
                <a:spcBef>
                  <a:spcPct val="20000"/>
                </a:spcBef>
                <a:buClr>
                  <a:schemeClr val="accent1"/>
                </a:buClr>
                <a:buSzPct val="65000"/>
                <a:buFont typeface="Wingdings" pitchFamily="2" charset="2"/>
                <a:buChar char="n"/>
              </a:pPr>
              <a:r>
                <a:rPr lang="zh-CN" altLang="en-US" b="1" dirty="0" smtClean="0"/>
                <a:t>“</a:t>
              </a:r>
              <a:r>
                <a:rPr lang="zh-CN" altLang="en-US" b="1" dirty="0" smtClean="0">
                  <a:latin typeface="华文新魏" pitchFamily="2" charset="-122"/>
                </a:rPr>
                <a:t>吾中国四万万人，无贵无贱，当今日在覆屋之下，漏舟之中，薪火之上，如笼中之鸟，釜底之鱼，牢中之囚，为奴隶，为牛马，为犬羊，听人驱使，听人</a:t>
              </a:r>
              <a:r>
                <a:rPr lang="zh-CN" altLang="en-US" b="1" dirty="0" smtClean="0">
                  <a:solidFill>
                    <a:srgbClr val="FF0000"/>
                  </a:solidFill>
                  <a:latin typeface="华文新魏" pitchFamily="2" charset="-122"/>
                </a:rPr>
                <a:t>割宰</a:t>
              </a:r>
              <a:r>
                <a:rPr lang="zh-CN" altLang="en-US" b="1" dirty="0" smtClean="0">
                  <a:latin typeface="华文新魏" pitchFamily="2" charset="-122"/>
                </a:rPr>
                <a:t>，此四千年中二十朝未有之奇变。</a:t>
              </a:r>
              <a:r>
                <a:rPr lang="zh-CN" altLang="en-US" b="1" dirty="0" smtClean="0"/>
                <a:t>”</a:t>
              </a:r>
              <a:r>
                <a:rPr lang="zh-CN" altLang="en-US" b="1" dirty="0" smtClean="0">
                  <a:latin typeface="华文新魏" pitchFamily="2" charset="-122"/>
                </a:rPr>
                <a:t> </a:t>
              </a:r>
              <a:endParaRPr lang="zh-CN" altLang="en-US" dirty="0">
                <a:latin typeface="华文新魏" pitchFamily="2" charset="-122"/>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8" name="Rectangle 6"/>
          <p:cNvSpPr>
            <a:spLocks noGrp="1" noChangeArrowheads="1"/>
          </p:cNvSpPr>
          <p:nvPr>
            <p:ph type="body" sz="half" idx="1"/>
          </p:nvPr>
        </p:nvSpPr>
        <p:spPr>
          <a:xfrm>
            <a:off x="251520" y="4509120"/>
            <a:ext cx="8445624" cy="1981200"/>
          </a:xfrm>
          <a:noFill/>
        </p:spPr>
        <p:txBody>
          <a:bodyPr/>
          <a:lstStyle/>
          <a:p>
            <a:pPr eaLnBrk="1" hangingPunct="1">
              <a:lnSpc>
                <a:spcPct val="90000"/>
              </a:lnSpc>
            </a:pPr>
            <a:r>
              <a:rPr lang="zh-CN" altLang="en-US" sz="2100" b="1" dirty="0" smtClean="0"/>
              <a:t>故今日之责任，不在他人，而全在我少年。少年智则国智， 少年富则国富，少年强则国强，少年独立则国独立，少年自由则国自由，少年进步则国进步，少年胜于欧洲则国胜于欧洲，少年雄于地球则国雄于地球。</a:t>
            </a:r>
          </a:p>
          <a:p>
            <a:pPr eaLnBrk="1" hangingPunct="1">
              <a:lnSpc>
                <a:spcPct val="90000"/>
              </a:lnSpc>
            </a:pPr>
            <a:r>
              <a:rPr lang="zh-CN" altLang="en-US" sz="2100" b="1" dirty="0" smtClean="0"/>
              <a:t>                                                          </a:t>
            </a:r>
            <a:r>
              <a:rPr lang="en-US" altLang="zh-CN" sz="2100" b="1" dirty="0" smtClean="0"/>
              <a:t>----《</a:t>
            </a:r>
            <a:r>
              <a:rPr lang="zh-CN" altLang="en-US" sz="2100" b="1" dirty="0" smtClean="0"/>
              <a:t>少年中国说</a:t>
            </a:r>
            <a:r>
              <a:rPr lang="en-US" altLang="zh-CN" sz="2100" b="1" dirty="0" smtClean="0"/>
              <a:t>》</a:t>
            </a:r>
            <a:r>
              <a:rPr lang="zh-CN" altLang="en-US" sz="2100" b="1" dirty="0" smtClean="0"/>
              <a:t>（</a:t>
            </a:r>
            <a:r>
              <a:rPr lang="en-US" altLang="zh-CN" sz="2100" b="1" dirty="0" smtClean="0"/>
              <a:t>1900.2.10.</a:t>
            </a:r>
            <a:r>
              <a:rPr lang="zh-CN" altLang="en-US" sz="2100" b="1" dirty="0" smtClean="0"/>
              <a:t>）</a:t>
            </a:r>
          </a:p>
        </p:txBody>
      </p:sp>
      <p:pic>
        <p:nvPicPr>
          <p:cNvPr id="151554" name="Picture 2" descr="梁启超"/>
          <p:cNvPicPr>
            <a:picLocks noGrp="1" noChangeAspect="1" noChangeArrowheads="1"/>
          </p:cNvPicPr>
          <p:nvPr>
            <p:ph sz="half" idx="2"/>
          </p:nvPr>
        </p:nvPicPr>
        <p:blipFill>
          <a:blip r:embed="rId2" cstate="print"/>
          <a:srcRect/>
          <a:stretch>
            <a:fillRect/>
          </a:stretch>
        </p:blipFill>
        <p:spPr>
          <a:xfrm>
            <a:off x="539552" y="188640"/>
            <a:ext cx="2862263" cy="3673475"/>
          </a:xfrm>
          <a:noFill/>
        </p:spPr>
      </p:pic>
      <p:sp>
        <p:nvSpPr>
          <p:cNvPr id="151555" name="Rectangle 3"/>
          <p:cNvSpPr>
            <a:spLocks noChangeArrowheads="1"/>
          </p:cNvSpPr>
          <p:nvPr/>
        </p:nvSpPr>
        <p:spPr bwMode="auto">
          <a:xfrm>
            <a:off x="971600" y="3861048"/>
            <a:ext cx="1701107" cy="276999"/>
          </a:xfrm>
          <a:prstGeom prst="rect">
            <a:avLst/>
          </a:prstGeom>
          <a:noFill/>
          <a:ln w="9525">
            <a:noFill/>
            <a:miter lim="800000"/>
            <a:headEnd/>
            <a:tailEnd/>
          </a:ln>
        </p:spPr>
        <p:txBody>
          <a:bodyPr wrap="none">
            <a:spAutoFit/>
          </a:bodyPr>
          <a:lstStyle/>
          <a:p>
            <a:r>
              <a:rPr lang="zh-CN" altLang="en-US" sz="1200" b="1" dirty="0">
                <a:latin typeface="+mn-ea"/>
              </a:rPr>
              <a:t>梁启超（</a:t>
            </a:r>
            <a:r>
              <a:rPr lang="en-US" altLang="zh-CN" sz="1200" b="1" dirty="0">
                <a:latin typeface="+mn-ea"/>
              </a:rPr>
              <a:t>1873--1929</a:t>
            </a:r>
            <a:r>
              <a:rPr lang="zh-CN" altLang="en-US" sz="1200" b="1" dirty="0">
                <a:latin typeface="+mn-ea"/>
              </a:rPr>
              <a:t>）</a:t>
            </a:r>
          </a:p>
        </p:txBody>
      </p:sp>
      <p:sp>
        <p:nvSpPr>
          <p:cNvPr id="151556" name="AutoShape 4"/>
          <p:cNvSpPr>
            <a:spLocks noChangeArrowheads="1"/>
          </p:cNvSpPr>
          <p:nvPr/>
        </p:nvSpPr>
        <p:spPr bwMode="auto">
          <a:xfrm>
            <a:off x="4686300" y="1340768"/>
            <a:ext cx="4038600" cy="3200400"/>
          </a:xfrm>
          <a:prstGeom prst="cloudCallout">
            <a:avLst>
              <a:gd name="adj1" fmla="val -92876"/>
              <a:gd name="adj2" fmla="val -27981"/>
            </a:avLst>
          </a:prstGeom>
          <a:solidFill>
            <a:schemeClr val="bg1"/>
          </a:solidFill>
          <a:ln w="9525">
            <a:solidFill>
              <a:schemeClr val="tx1"/>
            </a:solidFill>
            <a:round/>
            <a:headEnd/>
            <a:tailEnd/>
          </a:ln>
        </p:spPr>
        <p:txBody>
          <a:bodyPr/>
          <a:lstStyle/>
          <a:p>
            <a:pPr>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“吾国四千余年大梦之唤醒，实自甲午战败割台湾偿二百兆以后始也。</a:t>
            </a:r>
            <a:r>
              <a:rPr lang="zh-CN" altLang="en-US" sz="2400" b="1" dirty="0">
                <a:ea typeface="宋体" charset="-122"/>
              </a:rPr>
              <a:t>”</a:t>
            </a:r>
          </a:p>
          <a:p>
            <a:pPr algn="ctr"/>
            <a:endParaRPr lang="zh-CN" altLang="en-US" sz="2400" dirty="0">
              <a:ea typeface="宋体" charset="-122"/>
            </a:endParaRPr>
          </a:p>
        </p:txBody>
      </p:sp>
      <p:sp>
        <p:nvSpPr>
          <p:cNvPr id="151557" name="Rectangle 5"/>
          <p:cNvSpPr>
            <a:spLocks noChangeArrowheads="1"/>
          </p:cNvSpPr>
          <p:nvPr/>
        </p:nvSpPr>
        <p:spPr bwMode="auto">
          <a:xfrm>
            <a:off x="533400" y="4267200"/>
            <a:ext cx="8305800" cy="366713"/>
          </a:xfrm>
          <a:prstGeom prst="rect">
            <a:avLst/>
          </a:prstGeom>
          <a:noFill/>
          <a:ln w="9525">
            <a:noFill/>
            <a:miter lim="800000"/>
            <a:headEnd/>
            <a:tailEnd/>
          </a:ln>
        </p:spPr>
        <p:txBody>
          <a:bodyPr>
            <a:spAutoFit/>
          </a:bodyPr>
          <a:lstStyle/>
          <a:p>
            <a:endParaRPr lang="zh-CN" altLang="en-US" b="1">
              <a:ea typeface="宋体"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sz="quarter" idx="1"/>
          </p:nvPr>
        </p:nvSpPr>
        <p:spPr>
          <a:xfrm>
            <a:off x="0" y="4005064"/>
            <a:ext cx="9036496" cy="1609328"/>
          </a:xfrm>
        </p:spPr>
        <p:txBody>
          <a:bodyPr>
            <a:normAutofit/>
          </a:bodyPr>
          <a:lstStyle/>
          <a:p>
            <a:r>
              <a:rPr lang="zh-CN" altLang="en-US" sz="2400" b="1" dirty="0" smtClean="0">
                <a:latin typeface="华文新魏" pitchFamily="2" charset="-122"/>
                <a:ea typeface="华文新魏" pitchFamily="2" charset="-122"/>
              </a:rPr>
              <a:t>据记载：“联军尝将其所获妇女，不分良曲老少，仅驱诸裱褙胡同，使列屋而居，作为官妓。其胡同西头，当经设法堵塞，以防逃逸。惟留东头为出入之路，使人监管，任联军人等入内游玩，随意奸宿。” </a:t>
            </a:r>
            <a:endParaRPr lang="en-US" altLang="zh-CN" sz="2400" b="1" dirty="0" smtClean="0">
              <a:latin typeface="华文新魏" pitchFamily="2" charset="-122"/>
              <a:ea typeface="华文新魏" pitchFamily="2" charset="-122"/>
            </a:endParaRPr>
          </a:p>
        </p:txBody>
      </p:sp>
      <p:grpSp>
        <p:nvGrpSpPr>
          <p:cNvPr id="14" name="组合 13"/>
          <p:cNvGrpSpPr/>
          <p:nvPr/>
        </p:nvGrpSpPr>
        <p:grpSpPr>
          <a:xfrm>
            <a:off x="395536" y="2492896"/>
            <a:ext cx="1369078" cy="1303723"/>
            <a:chOff x="394611" y="404663"/>
            <a:chExt cx="1369078" cy="1303723"/>
          </a:xfrm>
        </p:grpSpPr>
        <p:pic>
          <p:nvPicPr>
            <p:cNvPr id="25606" name="Picture 4" descr="练习1"/>
            <p:cNvPicPr>
              <a:picLocks noChangeAspect="1" noChangeArrowheads="1"/>
            </p:cNvPicPr>
            <p:nvPr/>
          </p:nvPicPr>
          <p:blipFill>
            <a:blip r:embed="rId2" cstate="print"/>
            <a:srcRect/>
            <a:stretch>
              <a:fillRect/>
            </a:stretch>
          </p:blipFill>
          <p:spPr bwMode="auto">
            <a:xfrm>
              <a:off x="394611" y="404663"/>
              <a:ext cx="1369078" cy="1303723"/>
            </a:xfrm>
            <a:prstGeom prst="rect">
              <a:avLst/>
            </a:prstGeom>
            <a:noFill/>
            <a:ln w="9525">
              <a:noFill/>
              <a:miter lim="800000"/>
              <a:headEnd/>
              <a:tailEnd/>
            </a:ln>
          </p:spPr>
        </p:pic>
        <p:sp>
          <p:nvSpPr>
            <p:cNvPr id="21509" name="Rectangle 5" descr="信纸"/>
            <p:cNvSpPr>
              <a:spLocks noChangeArrowheads="1"/>
            </p:cNvSpPr>
            <p:nvPr/>
          </p:nvSpPr>
          <p:spPr bwMode="auto">
            <a:xfrm>
              <a:off x="446754" y="664416"/>
              <a:ext cx="1172918" cy="461665"/>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latin typeface="华文新魏" pitchFamily="2" charset="-122"/>
                  <a:ea typeface="华文新魏" pitchFamily="2" charset="-122"/>
                </a:rPr>
                <a:t>材料</a:t>
              </a:r>
            </a:p>
          </p:txBody>
        </p:sp>
      </p:grpSp>
      <p:pic>
        <p:nvPicPr>
          <p:cNvPr id="25604" name="Picture 6" descr="10429680_698764[1]"/>
          <p:cNvPicPr>
            <a:picLocks noChangeAspect="1" noChangeArrowheads="1"/>
          </p:cNvPicPr>
          <p:nvPr/>
        </p:nvPicPr>
        <p:blipFill>
          <a:blip r:embed="rId3" cstate="print"/>
          <a:srcRect/>
          <a:stretch>
            <a:fillRect/>
          </a:stretch>
        </p:blipFill>
        <p:spPr bwMode="auto">
          <a:xfrm>
            <a:off x="1979712" y="404664"/>
            <a:ext cx="4339682" cy="2952328"/>
          </a:xfrm>
          <a:prstGeom prst="rect">
            <a:avLst/>
          </a:prstGeom>
          <a:noFill/>
          <a:ln w="9525">
            <a:noFill/>
            <a:miter lim="800000"/>
            <a:headEnd/>
            <a:tailEnd/>
          </a:ln>
        </p:spPr>
      </p:pic>
      <p:pic>
        <p:nvPicPr>
          <p:cNvPr id="160774" name="Picture 6" descr="http://img.ziling.com/forum/month_1207/1207021658cb4a4337696e6176.jpg"/>
          <p:cNvPicPr>
            <a:picLocks noChangeAspect="1" noChangeArrowheads="1"/>
          </p:cNvPicPr>
          <p:nvPr/>
        </p:nvPicPr>
        <p:blipFill>
          <a:blip r:embed="rId4" cstate="print"/>
          <a:srcRect/>
          <a:stretch>
            <a:fillRect/>
          </a:stretch>
        </p:blipFill>
        <p:spPr bwMode="auto">
          <a:xfrm>
            <a:off x="6372200" y="260648"/>
            <a:ext cx="2448271" cy="3312368"/>
          </a:xfrm>
          <a:prstGeom prst="rect">
            <a:avLst/>
          </a:prstGeom>
          <a:noFill/>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020272" y="188640"/>
            <a:ext cx="1790327" cy="2725271"/>
            <a:chOff x="7092280" y="836712"/>
            <a:chExt cx="1790327" cy="2725271"/>
          </a:xfrm>
        </p:grpSpPr>
        <p:pic>
          <p:nvPicPr>
            <p:cNvPr id="5" name="Picture 4" descr="u=2273848480,3007535378&amp;fm=23&amp;gp=0"/>
            <p:cNvPicPr>
              <a:picLocks noChangeAspect="1" noChangeArrowheads="1"/>
            </p:cNvPicPr>
            <p:nvPr/>
          </p:nvPicPr>
          <p:blipFill>
            <a:blip r:embed="rId2" cstate="print"/>
            <a:srcRect/>
            <a:stretch>
              <a:fillRect/>
            </a:stretch>
          </p:blipFill>
          <p:spPr bwMode="auto">
            <a:xfrm>
              <a:off x="7092280" y="836712"/>
              <a:ext cx="1790327" cy="2425452"/>
            </a:xfrm>
            <a:prstGeom prst="rect">
              <a:avLst/>
            </a:prstGeom>
            <a:noFill/>
            <a:ln w="9525">
              <a:noFill/>
              <a:miter lim="800000"/>
              <a:headEnd/>
              <a:tailEnd/>
            </a:ln>
          </p:spPr>
        </p:pic>
        <p:sp>
          <p:nvSpPr>
            <p:cNvPr id="6" name="Rectangle 3"/>
            <p:cNvSpPr>
              <a:spLocks noChangeArrowheads="1"/>
            </p:cNvSpPr>
            <p:nvPr/>
          </p:nvSpPr>
          <p:spPr bwMode="auto">
            <a:xfrm>
              <a:off x="7164288" y="3284984"/>
              <a:ext cx="1702892" cy="276999"/>
            </a:xfrm>
            <a:prstGeom prst="rect">
              <a:avLst/>
            </a:prstGeom>
            <a:noFill/>
            <a:ln w="9525">
              <a:noFill/>
              <a:miter lim="800000"/>
              <a:headEnd/>
              <a:tailEnd/>
            </a:ln>
          </p:spPr>
          <p:txBody>
            <a:bodyPr wrap="square">
              <a:spAutoFit/>
            </a:bodyPr>
            <a:lstStyle/>
            <a:p>
              <a:pPr>
                <a:spcBef>
                  <a:spcPct val="50000"/>
                </a:spcBef>
              </a:pPr>
              <a:r>
                <a:rPr lang="zh-CN" altLang="en-US" sz="1200" b="1" dirty="0">
                  <a:latin typeface="+mn-ea"/>
                </a:rPr>
                <a:t>谭嗣同（</a:t>
              </a:r>
              <a:r>
                <a:rPr lang="en-US" altLang="zh-CN" sz="1200" b="1" dirty="0">
                  <a:latin typeface="+mn-ea"/>
                </a:rPr>
                <a:t>1865--1898</a:t>
              </a:r>
              <a:r>
                <a:rPr lang="zh-CN" altLang="en-US" sz="1200" b="1" dirty="0">
                  <a:latin typeface="+mn-ea"/>
                </a:rPr>
                <a:t>）</a:t>
              </a:r>
              <a:r>
                <a:rPr lang="zh-CN" altLang="en-US" sz="1200" dirty="0">
                  <a:latin typeface="+mn-ea"/>
                </a:rPr>
                <a:t> </a:t>
              </a:r>
            </a:p>
          </p:txBody>
        </p:sp>
      </p:grpSp>
      <p:sp>
        <p:nvSpPr>
          <p:cNvPr id="11" name="云形标注 10"/>
          <p:cNvSpPr/>
          <p:nvPr/>
        </p:nvSpPr>
        <p:spPr>
          <a:xfrm>
            <a:off x="3203848" y="1412776"/>
            <a:ext cx="2952328" cy="2520280"/>
          </a:xfrm>
          <a:prstGeom prst="cloudCallout">
            <a:avLst>
              <a:gd name="adj1" fmla="val 103985"/>
              <a:gd name="adj2" fmla="val -536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“各国变法无不从流血而成</a:t>
            </a:r>
            <a:r>
              <a:rPr lang="en-US" altLang="zh-CN" b="1" dirty="0" smtClean="0">
                <a:solidFill>
                  <a:schemeClr val="tx1"/>
                </a:solidFill>
              </a:rPr>
              <a:t>,</a:t>
            </a:r>
            <a:r>
              <a:rPr lang="zh-CN" altLang="en-US" b="1" dirty="0" smtClean="0">
                <a:solidFill>
                  <a:schemeClr val="tx1"/>
                </a:solidFill>
              </a:rPr>
              <a:t>今中国未有因变法而流血者</a:t>
            </a:r>
            <a:r>
              <a:rPr lang="en-US" altLang="zh-CN" b="1" dirty="0" smtClean="0">
                <a:solidFill>
                  <a:schemeClr val="tx1"/>
                </a:solidFill>
              </a:rPr>
              <a:t>,</a:t>
            </a:r>
            <a:r>
              <a:rPr lang="zh-CN" altLang="en-US" b="1" dirty="0" smtClean="0">
                <a:solidFill>
                  <a:schemeClr val="tx1"/>
                </a:solidFill>
              </a:rPr>
              <a:t>此国之所以不昌也</a:t>
            </a:r>
            <a:r>
              <a:rPr lang="en-US" altLang="zh-CN" b="1" dirty="0" smtClean="0">
                <a:solidFill>
                  <a:schemeClr val="tx1"/>
                </a:solidFill>
              </a:rPr>
              <a:t>,</a:t>
            </a:r>
            <a:r>
              <a:rPr lang="zh-CN" altLang="en-US" b="1" dirty="0" smtClean="0">
                <a:solidFill>
                  <a:schemeClr val="tx1"/>
                </a:solidFill>
              </a:rPr>
              <a:t>有之</a:t>
            </a:r>
            <a:r>
              <a:rPr lang="en-US" altLang="zh-CN" b="1" dirty="0" smtClean="0">
                <a:solidFill>
                  <a:schemeClr val="tx1"/>
                </a:solidFill>
              </a:rPr>
              <a:t>,</a:t>
            </a:r>
            <a:r>
              <a:rPr lang="zh-CN" altLang="en-US" b="1" dirty="0" smtClean="0">
                <a:solidFill>
                  <a:schemeClr val="tx1"/>
                </a:solidFill>
              </a:rPr>
              <a:t>请自嗣同始”。</a:t>
            </a:r>
            <a:endParaRPr lang="zh-CN" altLang="en-US" b="1" dirty="0">
              <a:solidFill>
                <a:schemeClr val="tx1"/>
              </a:solidFill>
            </a:endParaRPr>
          </a:p>
        </p:txBody>
      </p:sp>
      <p:grpSp>
        <p:nvGrpSpPr>
          <p:cNvPr id="9" name="组合 8"/>
          <p:cNvGrpSpPr/>
          <p:nvPr/>
        </p:nvGrpSpPr>
        <p:grpSpPr>
          <a:xfrm>
            <a:off x="395536" y="692696"/>
            <a:ext cx="2125985" cy="2869287"/>
            <a:chOff x="395536" y="692696"/>
            <a:chExt cx="2125985" cy="2869287"/>
          </a:xfrm>
        </p:grpSpPr>
        <p:pic>
          <p:nvPicPr>
            <p:cNvPr id="153602" name="Picture 2" descr="u=3463883051,4089215110&amp;fm=0&amp;gp=0">
              <a:hlinkClick r:id="rId3"/>
            </p:cNvPr>
            <p:cNvPicPr>
              <a:picLocks noChangeAspect="1" noChangeArrowheads="1"/>
            </p:cNvPicPr>
            <p:nvPr/>
          </p:nvPicPr>
          <p:blipFill>
            <a:blip r:embed="rId4" cstate="print"/>
            <a:srcRect/>
            <a:stretch>
              <a:fillRect/>
            </a:stretch>
          </p:blipFill>
          <p:spPr bwMode="auto">
            <a:xfrm>
              <a:off x="395536" y="692696"/>
              <a:ext cx="2125985" cy="2541407"/>
            </a:xfrm>
            <a:prstGeom prst="rect">
              <a:avLst/>
            </a:prstGeom>
            <a:noFill/>
            <a:ln w="9525">
              <a:noFill/>
              <a:miter lim="800000"/>
              <a:headEnd/>
              <a:tailEnd/>
            </a:ln>
          </p:spPr>
        </p:pic>
        <p:sp>
          <p:nvSpPr>
            <p:cNvPr id="153603" name="Rectangle 3"/>
            <p:cNvSpPr>
              <a:spLocks noChangeArrowheads="1"/>
            </p:cNvSpPr>
            <p:nvPr/>
          </p:nvSpPr>
          <p:spPr bwMode="auto">
            <a:xfrm>
              <a:off x="755576" y="3284984"/>
              <a:ext cx="1519968" cy="276999"/>
            </a:xfrm>
            <a:prstGeom prst="rect">
              <a:avLst/>
            </a:prstGeom>
            <a:noFill/>
            <a:ln w="9525">
              <a:noFill/>
              <a:miter lim="800000"/>
              <a:headEnd/>
              <a:tailEnd/>
            </a:ln>
          </p:spPr>
          <p:txBody>
            <a:bodyPr wrap="none">
              <a:spAutoFit/>
            </a:bodyPr>
            <a:lstStyle/>
            <a:p>
              <a:r>
                <a:rPr lang="zh-CN" altLang="en-US" sz="1200" b="1" dirty="0">
                  <a:latin typeface="+mn-ea"/>
                </a:rPr>
                <a:t>严复（</a:t>
              </a:r>
              <a:r>
                <a:rPr lang="en-US" altLang="zh-CN" sz="1200" b="1" dirty="0">
                  <a:latin typeface="+mn-ea"/>
                </a:rPr>
                <a:t>1854--1921</a:t>
              </a:r>
              <a:r>
                <a:rPr lang="zh-CN" altLang="en-US" sz="1200" b="1" dirty="0">
                  <a:latin typeface="+mn-ea"/>
                </a:rPr>
                <a:t>）</a:t>
              </a:r>
            </a:p>
          </p:txBody>
        </p:sp>
      </p:grpSp>
      <p:sp>
        <p:nvSpPr>
          <p:cNvPr id="153604" name="Rectangle 4"/>
          <p:cNvSpPr>
            <a:spLocks noChangeArrowheads="1"/>
          </p:cNvSpPr>
          <p:nvPr/>
        </p:nvSpPr>
        <p:spPr bwMode="auto">
          <a:xfrm>
            <a:off x="467544" y="4077072"/>
            <a:ext cx="8496944" cy="2095128"/>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en-US" altLang="zh-CN" sz="2400" b="1" dirty="0">
                <a:latin typeface="华文新魏" pitchFamily="2" charset="-122"/>
              </a:rPr>
              <a:t>1895</a:t>
            </a:r>
            <a:r>
              <a:rPr lang="zh-CN" altLang="en-US" sz="2400" b="1" dirty="0">
                <a:latin typeface="华文新魏" pitchFamily="2" charset="-122"/>
              </a:rPr>
              <a:t>年，严复在</a:t>
            </a:r>
            <a:r>
              <a:rPr lang="en-US" altLang="zh-CN" sz="2400" b="1" dirty="0">
                <a:latin typeface="华文新魏" pitchFamily="2" charset="-122"/>
              </a:rPr>
              <a:t>《</a:t>
            </a:r>
            <a:r>
              <a:rPr lang="zh-CN" altLang="en-US" sz="2400" b="1" dirty="0">
                <a:latin typeface="华文新魏" pitchFamily="2" charset="-122"/>
              </a:rPr>
              <a:t>救亡决论</a:t>
            </a:r>
            <a:r>
              <a:rPr lang="en-US" altLang="zh-CN" sz="2400" b="1" dirty="0">
                <a:latin typeface="华文新魏" pitchFamily="2" charset="-122"/>
              </a:rPr>
              <a:t>》</a:t>
            </a:r>
            <a:r>
              <a:rPr lang="zh-CN" altLang="en-US" sz="2400" b="1" dirty="0">
                <a:latin typeface="华文新魏" pitchFamily="2" charset="-122"/>
              </a:rPr>
              <a:t>一文中响亮地喊出了</a:t>
            </a:r>
            <a:r>
              <a:rPr lang="zh-CN" altLang="en-US" sz="2400" b="1" dirty="0">
                <a:solidFill>
                  <a:srgbClr val="FF0000"/>
                </a:solidFill>
              </a:rPr>
              <a:t>“</a:t>
            </a:r>
            <a:r>
              <a:rPr lang="zh-CN" altLang="en-US" sz="2400" b="1" dirty="0">
                <a:solidFill>
                  <a:srgbClr val="FF0000"/>
                </a:solidFill>
                <a:latin typeface="华文新魏" pitchFamily="2" charset="-122"/>
              </a:rPr>
              <a:t>救亡</a:t>
            </a:r>
            <a:r>
              <a:rPr lang="zh-CN" altLang="en-US" sz="2400" b="1" dirty="0">
                <a:solidFill>
                  <a:srgbClr val="FF0000"/>
                </a:solidFill>
              </a:rPr>
              <a:t>”</a:t>
            </a:r>
            <a:r>
              <a:rPr lang="zh-CN" altLang="en-US" sz="2400" b="1" dirty="0">
                <a:latin typeface="华文新魏" pitchFamily="2" charset="-122"/>
              </a:rPr>
              <a:t>的口号。</a:t>
            </a:r>
          </a:p>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rPr>
              <a:t>甲午战争后，严复翻译</a:t>
            </a:r>
            <a:r>
              <a:rPr lang="en-US" altLang="zh-CN" sz="2400" b="1" dirty="0">
                <a:latin typeface="华文新魏" pitchFamily="2" charset="-122"/>
              </a:rPr>
              <a:t>《</a:t>
            </a:r>
            <a:r>
              <a:rPr lang="zh-CN" altLang="en-US" sz="2400" b="1" dirty="0">
                <a:latin typeface="华文新魏" pitchFamily="2" charset="-122"/>
              </a:rPr>
              <a:t>天演论</a:t>
            </a:r>
            <a:r>
              <a:rPr lang="en-US" altLang="zh-CN" sz="2400" b="1" dirty="0" smtClean="0">
                <a:latin typeface="华文新魏" pitchFamily="2" charset="-122"/>
              </a:rPr>
              <a:t>》,</a:t>
            </a:r>
            <a:r>
              <a:rPr lang="zh-CN" altLang="en-US" sz="2400" b="1" dirty="0" smtClean="0">
                <a:latin typeface="华文新魏" pitchFamily="2" charset="-122"/>
              </a:rPr>
              <a:t>用</a:t>
            </a:r>
            <a:r>
              <a:rPr lang="zh-CN" altLang="en-US" sz="2400" b="1" dirty="0" smtClean="0"/>
              <a:t>“</a:t>
            </a:r>
            <a:r>
              <a:rPr lang="zh-CN" altLang="en-US" sz="2400" b="1" dirty="0" smtClean="0">
                <a:latin typeface="华文新魏" pitchFamily="2" charset="-122"/>
              </a:rPr>
              <a:t>物竞天择</a:t>
            </a:r>
            <a:r>
              <a:rPr lang="zh-CN" altLang="en-US" sz="2400" b="1" dirty="0" smtClean="0"/>
              <a:t>”</a:t>
            </a:r>
            <a:r>
              <a:rPr lang="zh-CN" altLang="en-US" sz="2400" b="1" dirty="0">
                <a:latin typeface="华文新魏" pitchFamily="2" charset="-122"/>
              </a:rPr>
              <a:t>、</a:t>
            </a:r>
            <a:r>
              <a:rPr lang="zh-CN" altLang="en-US" sz="2400" b="1" dirty="0"/>
              <a:t>“</a:t>
            </a:r>
            <a:r>
              <a:rPr lang="zh-CN" altLang="en-US" sz="2400" b="1" dirty="0">
                <a:latin typeface="华文新魏" pitchFamily="2" charset="-122"/>
              </a:rPr>
              <a:t>适者生存</a:t>
            </a:r>
            <a:r>
              <a:rPr lang="zh-CN" altLang="en-US" sz="2400" b="1" dirty="0"/>
              <a:t>”</a:t>
            </a:r>
            <a:r>
              <a:rPr lang="zh-CN" altLang="en-US" sz="2400" b="1" dirty="0">
                <a:latin typeface="华文新魏" pitchFamily="2" charset="-122"/>
              </a:rPr>
              <a:t>的社会进化论思想，为危机意识和民族意识提供了理论根据。</a:t>
            </a:r>
          </a:p>
          <a:p>
            <a:pPr marL="342900" indent="-342900">
              <a:spcBef>
                <a:spcPct val="20000"/>
              </a:spcBef>
              <a:buClr>
                <a:schemeClr val="accent1"/>
              </a:buClr>
              <a:buSzPct val="65000"/>
              <a:buFont typeface="Wingdings" pitchFamily="2" charset="2"/>
              <a:buChar char="n"/>
            </a:pPr>
            <a:endParaRPr lang="zh-CN" altLang="en-US" sz="3000" dirty="0">
              <a:ea typeface="宋体"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179512" y="260648"/>
            <a:ext cx="8229600" cy="1008534"/>
          </a:xfrm>
        </p:spPr>
        <p:txBody>
          <a:bodyPr>
            <a:noAutofit/>
          </a:bodyPr>
          <a:lstStyle/>
          <a:p>
            <a:pPr eaLnBrk="1" hangingPunct="1"/>
            <a:r>
              <a:rPr lang="zh-CN" altLang="en-US" b="1" dirty="0" smtClean="0">
                <a:latin typeface="华文新魏" pitchFamily="2" charset="-122"/>
                <a:ea typeface="华文新魏" pitchFamily="2" charset="-122"/>
              </a:rPr>
              <a:t>（</a:t>
            </a:r>
            <a:r>
              <a:rPr lang="en-US" altLang="zh-CN" b="1" dirty="0" smtClean="0">
                <a:latin typeface="华文新魏" pitchFamily="2" charset="-122"/>
                <a:ea typeface="华文新魏" pitchFamily="2" charset="-122"/>
              </a:rPr>
              <a:t>2</a:t>
            </a:r>
            <a:r>
              <a:rPr lang="zh-CN" altLang="en-US" b="1" dirty="0" smtClean="0">
                <a:latin typeface="华文新魏" pitchFamily="2" charset="-122"/>
                <a:ea typeface="华文新魏" pitchFamily="2" charset="-122"/>
              </a:rPr>
              <a:t>）孙中山喊出</a:t>
            </a:r>
            <a:r>
              <a:rPr lang="zh-CN" altLang="en-US" b="1" dirty="0" smtClean="0">
                <a:latin typeface="Arial" charset="0"/>
                <a:ea typeface="华文新魏" pitchFamily="2" charset="-122"/>
              </a:rPr>
              <a:t>“</a:t>
            </a:r>
            <a:r>
              <a:rPr lang="zh-CN" altLang="en-US" b="1" dirty="0" smtClean="0">
                <a:latin typeface="华文新魏" pitchFamily="2" charset="-122"/>
                <a:ea typeface="华文新魏" pitchFamily="2" charset="-122"/>
              </a:rPr>
              <a:t>振兴中华</a:t>
            </a:r>
            <a:r>
              <a:rPr lang="zh-CN" altLang="en-US" b="1" dirty="0" smtClean="0">
                <a:latin typeface="Arial" charset="0"/>
                <a:ea typeface="华文新魏" pitchFamily="2" charset="-122"/>
              </a:rPr>
              <a:t>”</a:t>
            </a:r>
            <a:r>
              <a:rPr lang="zh-CN" altLang="en-US" b="1" dirty="0" smtClean="0">
                <a:latin typeface="华文新魏" pitchFamily="2" charset="-122"/>
                <a:ea typeface="华文新魏" pitchFamily="2" charset="-122"/>
              </a:rPr>
              <a:t>口号</a:t>
            </a:r>
            <a:endParaRPr lang="zh-CN" altLang="en-US" dirty="0" smtClean="0">
              <a:solidFill>
                <a:schemeClr val="tx1"/>
              </a:solidFill>
            </a:endParaRPr>
          </a:p>
        </p:txBody>
      </p:sp>
      <p:grpSp>
        <p:nvGrpSpPr>
          <p:cNvPr id="6" name="组合 5"/>
          <p:cNvGrpSpPr/>
          <p:nvPr/>
        </p:nvGrpSpPr>
        <p:grpSpPr>
          <a:xfrm>
            <a:off x="6019800" y="1295400"/>
            <a:ext cx="2819400" cy="3490719"/>
            <a:chOff x="6019800" y="1295400"/>
            <a:chExt cx="2819400" cy="3490719"/>
          </a:xfrm>
        </p:grpSpPr>
        <p:pic>
          <p:nvPicPr>
            <p:cNvPr id="154627" name="Picture 3" descr="u=3423781823,2166215231&amp;fm=0&amp;gp=0">
              <a:hlinkClick r:id="rId2"/>
            </p:cNvPr>
            <p:cNvPicPr>
              <a:picLocks noChangeAspect="1" noChangeArrowheads="1"/>
            </p:cNvPicPr>
            <p:nvPr/>
          </p:nvPicPr>
          <p:blipFill>
            <a:blip r:embed="rId3" cstate="print"/>
            <a:srcRect/>
            <a:stretch>
              <a:fillRect/>
            </a:stretch>
          </p:blipFill>
          <p:spPr bwMode="auto">
            <a:xfrm>
              <a:off x="6019800" y="1295400"/>
              <a:ext cx="2819400" cy="3200400"/>
            </a:xfrm>
            <a:prstGeom prst="rect">
              <a:avLst/>
            </a:prstGeom>
            <a:noFill/>
            <a:ln w="9525">
              <a:noFill/>
              <a:miter lim="800000"/>
              <a:headEnd/>
              <a:tailEnd/>
            </a:ln>
          </p:spPr>
        </p:pic>
        <p:sp>
          <p:nvSpPr>
            <p:cNvPr id="154628" name="Rectangle 4"/>
            <p:cNvSpPr>
              <a:spLocks noChangeArrowheads="1"/>
            </p:cNvSpPr>
            <p:nvPr/>
          </p:nvSpPr>
          <p:spPr bwMode="auto">
            <a:xfrm>
              <a:off x="6588224" y="4509120"/>
              <a:ext cx="1737976" cy="276999"/>
            </a:xfrm>
            <a:prstGeom prst="rect">
              <a:avLst/>
            </a:prstGeom>
            <a:noFill/>
            <a:ln w="9525">
              <a:noFill/>
              <a:miter lim="800000"/>
              <a:headEnd/>
              <a:tailEnd/>
            </a:ln>
          </p:spPr>
          <p:txBody>
            <a:bodyPr wrap="none">
              <a:spAutoFit/>
            </a:bodyPr>
            <a:lstStyle/>
            <a:p>
              <a:r>
                <a:rPr lang="zh-CN" altLang="en-US" sz="1200" b="1" dirty="0">
                  <a:latin typeface="+mn-ea"/>
                </a:rPr>
                <a:t>孙中山（</a:t>
              </a:r>
              <a:r>
                <a:rPr lang="en-US" altLang="zh-CN" sz="1200" b="1" dirty="0">
                  <a:latin typeface="+mn-ea"/>
                </a:rPr>
                <a:t>1866--1925 </a:t>
              </a:r>
              <a:r>
                <a:rPr lang="zh-CN" altLang="en-US" sz="1200" b="1" dirty="0">
                  <a:latin typeface="+mn-ea"/>
                </a:rPr>
                <a:t>）</a:t>
              </a:r>
            </a:p>
          </p:txBody>
        </p:sp>
      </p:grpSp>
      <p:sp>
        <p:nvSpPr>
          <p:cNvPr id="154629" name="AutoShape 5"/>
          <p:cNvSpPr>
            <a:spLocks noChangeArrowheads="1"/>
          </p:cNvSpPr>
          <p:nvPr/>
        </p:nvSpPr>
        <p:spPr bwMode="auto">
          <a:xfrm>
            <a:off x="381000" y="2362200"/>
            <a:ext cx="4343400" cy="3810000"/>
          </a:xfrm>
          <a:prstGeom prst="cloudCallout">
            <a:avLst>
              <a:gd name="adj1" fmla="val 106690"/>
              <a:gd name="adj2" fmla="val -33875"/>
            </a:avLst>
          </a:prstGeom>
          <a:solidFill>
            <a:schemeClr val="bg1"/>
          </a:solidFill>
          <a:ln w="9525">
            <a:solidFill>
              <a:schemeClr val="accent1"/>
            </a:solidFill>
            <a:round/>
            <a:headEnd/>
            <a:tailEnd/>
          </a:ln>
        </p:spPr>
        <p:txBody>
          <a:bodyPr/>
          <a:lstStyle/>
          <a:p>
            <a:pPr>
              <a:lnSpc>
                <a:spcPct val="90000"/>
              </a:lnSpc>
              <a:spcBef>
                <a:spcPct val="20000"/>
              </a:spcBef>
              <a:buClr>
                <a:schemeClr val="accent1"/>
              </a:buClr>
              <a:buSzPct val="65000"/>
              <a:buFont typeface="Wingdings" pitchFamily="2" charset="2"/>
              <a:buChar char="n"/>
            </a:pPr>
            <a:r>
              <a:rPr lang="zh-CN" altLang="en-US" sz="2000" b="1" dirty="0">
                <a:latin typeface="华文新魏" pitchFamily="2" charset="-122"/>
                <a:ea typeface="华文新魏" pitchFamily="2" charset="-122"/>
              </a:rPr>
              <a:t>“方今强邻环列，虎视鹰瞵，久垂涎于中华五金之富，物产之饶。蚕食鲸吞，已效尤于接踵；瓜分豆剖，实堪虑于目前。有心人不禁大声疾呼，亟拯斯民于水火，切扶大厦之将倾。”</a:t>
            </a:r>
            <a:endParaRPr lang="zh-CN" altLang="en-US" sz="2000" dirty="0">
              <a:latin typeface="华文新魏" pitchFamily="2" charset="-122"/>
              <a:ea typeface="华文新魏" pitchFamily="2"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6"/>
          <p:cNvSpPr txBox="1">
            <a:spLocks noChangeArrowheads="1"/>
          </p:cNvSpPr>
          <p:nvPr/>
        </p:nvSpPr>
        <p:spPr bwMode="auto">
          <a:xfrm>
            <a:off x="827088" y="1371600"/>
            <a:ext cx="7561262" cy="701675"/>
          </a:xfrm>
          <a:prstGeom prst="rect">
            <a:avLst/>
          </a:prstGeom>
          <a:noFill/>
          <a:ln w="9525">
            <a:noFill/>
            <a:miter lim="800000"/>
            <a:headEnd/>
            <a:tailEnd/>
          </a:ln>
        </p:spPr>
        <p:txBody>
          <a:bodyPr>
            <a:spAutoFit/>
          </a:bodyPr>
          <a:lstStyle/>
          <a:p>
            <a:pPr>
              <a:spcBef>
                <a:spcPct val="50000"/>
              </a:spcBef>
            </a:pPr>
            <a:endParaRPr lang="zh-CN" altLang="en-US" sz="4000" b="1">
              <a:ea typeface="宋体" charset="-122"/>
            </a:endParaRPr>
          </a:p>
        </p:txBody>
      </p:sp>
      <p:sp>
        <p:nvSpPr>
          <p:cNvPr id="155680" name="Line 13"/>
          <p:cNvSpPr>
            <a:spLocks noChangeShapeType="1"/>
          </p:cNvSpPr>
          <p:nvPr/>
        </p:nvSpPr>
        <p:spPr bwMode="auto">
          <a:xfrm flipH="1">
            <a:off x="5868144" y="4437112"/>
            <a:ext cx="0" cy="504056"/>
          </a:xfrm>
          <a:prstGeom prst="line">
            <a:avLst/>
          </a:prstGeom>
          <a:noFill/>
          <a:ln w="57150">
            <a:solidFill>
              <a:srgbClr val="FF9900"/>
            </a:solidFill>
            <a:round/>
            <a:headEnd/>
            <a:tailEnd/>
          </a:ln>
        </p:spPr>
        <p:txBody>
          <a:bodyPr wrap="square">
            <a:spAutoFit/>
          </a:bodyPr>
          <a:lstStyle/>
          <a:p>
            <a:endParaRPr lang="zh-CN" altLang="en-US"/>
          </a:p>
        </p:txBody>
      </p:sp>
      <p:grpSp>
        <p:nvGrpSpPr>
          <p:cNvPr id="41" name="组合 40"/>
          <p:cNvGrpSpPr/>
          <p:nvPr/>
        </p:nvGrpSpPr>
        <p:grpSpPr>
          <a:xfrm>
            <a:off x="305137" y="228600"/>
            <a:ext cx="8457863" cy="5904766"/>
            <a:chOff x="305137" y="228600"/>
            <a:chExt cx="8457863" cy="5904766"/>
          </a:xfrm>
        </p:grpSpPr>
        <p:sp>
          <p:nvSpPr>
            <p:cNvPr id="158723" name="Rectangle 7"/>
            <p:cNvSpPr>
              <a:spLocks noChangeArrowheads="1"/>
            </p:cNvSpPr>
            <p:nvPr/>
          </p:nvSpPr>
          <p:spPr bwMode="auto">
            <a:xfrm>
              <a:off x="1828800" y="838200"/>
              <a:ext cx="2203450" cy="707886"/>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a:spAutoFit/>
            </a:bodyPr>
            <a:lstStyle/>
            <a:p>
              <a:pPr>
                <a:buFont typeface="Arial" pitchFamily="34" charset="0"/>
                <a:buNone/>
                <a:defRPr/>
              </a:pPr>
              <a:r>
                <a:rPr lang="zh-CN" altLang="en-US" sz="2000" b="1" dirty="0">
                  <a:solidFill>
                    <a:srgbClr val="660066"/>
                  </a:solidFill>
                  <a:latin typeface="+mn-ea"/>
                </a:rPr>
                <a:t>一、资本</a:t>
              </a:r>
              <a:r>
                <a:rPr lang="en-US" altLang="zh-CN" sz="2000" b="1" dirty="0">
                  <a:solidFill>
                    <a:srgbClr val="660066"/>
                  </a:solidFill>
                  <a:latin typeface="+mn-ea"/>
                </a:rPr>
                <a:t>-</a:t>
              </a:r>
              <a:r>
                <a:rPr lang="zh-CN" altLang="en-US" sz="2000" b="1" dirty="0">
                  <a:solidFill>
                    <a:srgbClr val="660066"/>
                  </a:solidFill>
                  <a:latin typeface="+mn-ea"/>
                </a:rPr>
                <a:t>帝国主义对中国的侵略</a:t>
              </a:r>
            </a:p>
          </p:txBody>
        </p:sp>
        <p:sp>
          <p:nvSpPr>
            <p:cNvPr id="155652" name="Line 8"/>
            <p:cNvSpPr>
              <a:spLocks noChangeShapeType="1"/>
            </p:cNvSpPr>
            <p:nvPr/>
          </p:nvSpPr>
          <p:spPr bwMode="auto">
            <a:xfrm flipV="1">
              <a:off x="1447800" y="5181600"/>
              <a:ext cx="43180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53" name="Line 9"/>
            <p:cNvSpPr>
              <a:spLocks noChangeShapeType="1"/>
            </p:cNvSpPr>
            <p:nvPr/>
          </p:nvSpPr>
          <p:spPr bwMode="auto">
            <a:xfrm>
              <a:off x="3347864" y="4725144"/>
              <a:ext cx="0" cy="1303784"/>
            </a:xfrm>
            <a:prstGeom prst="line">
              <a:avLst/>
            </a:prstGeom>
            <a:noFill/>
            <a:ln w="57150">
              <a:solidFill>
                <a:srgbClr val="FF9900"/>
              </a:solidFill>
              <a:round/>
              <a:headEnd/>
              <a:tailEnd/>
            </a:ln>
          </p:spPr>
          <p:txBody>
            <a:bodyPr wrap="square">
              <a:spAutoFit/>
            </a:bodyPr>
            <a:lstStyle/>
            <a:p>
              <a:endParaRPr lang="zh-CN" altLang="en-US"/>
            </a:p>
          </p:txBody>
        </p:sp>
        <p:sp>
          <p:nvSpPr>
            <p:cNvPr id="155654" name="Line 10"/>
            <p:cNvSpPr>
              <a:spLocks noChangeShapeType="1"/>
            </p:cNvSpPr>
            <p:nvPr/>
          </p:nvSpPr>
          <p:spPr bwMode="auto">
            <a:xfrm>
              <a:off x="4139952" y="1484784"/>
              <a:ext cx="38100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55" name="Text Box 11"/>
            <p:cNvSpPr txBox="1">
              <a:spLocks noChangeArrowheads="1"/>
            </p:cNvSpPr>
            <p:nvPr/>
          </p:nvSpPr>
          <p:spPr bwMode="auto">
            <a:xfrm>
              <a:off x="4495800" y="762000"/>
              <a:ext cx="2057400" cy="48692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buFont typeface="楷体_GB2312" pitchFamily="49" charset="-122"/>
                <a:buNone/>
                <a:defRPr/>
              </a:pPr>
              <a:r>
                <a:rPr lang="zh-CN" altLang="en-US" sz="2000" b="1" dirty="0">
                  <a:solidFill>
                    <a:srgbClr val="660066"/>
                  </a:solidFill>
                  <a:latin typeface="+mn-ea"/>
                </a:rPr>
                <a:t>（二）政治控制</a:t>
              </a:r>
            </a:p>
          </p:txBody>
        </p:sp>
        <p:sp>
          <p:nvSpPr>
            <p:cNvPr id="155656" name="Line 12"/>
            <p:cNvSpPr>
              <a:spLocks noChangeShapeType="1"/>
            </p:cNvSpPr>
            <p:nvPr/>
          </p:nvSpPr>
          <p:spPr bwMode="auto">
            <a:xfrm>
              <a:off x="3347864" y="6021288"/>
              <a:ext cx="287338"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57" name="Line 13"/>
            <p:cNvSpPr>
              <a:spLocks noChangeShapeType="1"/>
            </p:cNvSpPr>
            <p:nvPr/>
          </p:nvSpPr>
          <p:spPr bwMode="auto">
            <a:xfrm>
              <a:off x="3276600" y="2590800"/>
              <a:ext cx="0" cy="1150938"/>
            </a:xfrm>
            <a:prstGeom prst="line">
              <a:avLst/>
            </a:prstGeom>
            <a:noFill/>
            <a:ln w="57150">
              <a:solidFill>
                <a:srgbClr val="FF9900"/>
              </a:solidFill>
              <a:round/>
              <a:headEnd/>
              <a:tailEnd/>
            </a:ln>
          </p:spPr>
          <p:txBody>
            <a:bodyPr>
              <a:spAutoFit/>
            </a:bodyPr>
            <a:lstStyle/>
            <a:p>
              <a:endParaRPr lang="zh-CN" altLang="en-US"/>
            </a:p>
          </p:txBody>
        </p:sp>
        <p:sp>
          <p:nvSpPr>
            <p:cNvPr id="155658" name="Line 14"/>
            <p:cNvSpPr>
              <a:spLocks noChangeShapeType="1"/>
            </p:cNvSpPr>
            <p:nvPr/>
          </p:nvSpPr>
          <p:spPr bwMode="auto">
            <a:xfrm>
              <a:off x="3276600" y="259080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59" name="Line 15"/>
            <p:cNvSpPr>
              <a:spLocks noChangeShapeType="1"/>
            </p:cNvSpPr>
            <p:nvPr/>
          </p:nvSpPr>
          <p:spPr bwMode="auto">
            <a:xfrm flipV="1">
              <a:off x="3276600" y="373380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60" name="Line 16"/>
            <p:cNvSpPr>
              <a:spLocks noChangeShapeType="1"/>
            </p:cNvSpPr>
            <p:nvPr/>
          </p:nvSpPr>
          <p:spPr bwMode="auto">
            <a:xfrm flipV="1">
              <a:off x="1447800" y="3276600"/>
              <a:ext cx="4238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8733" name="Rectangle 17"/>
            <p:cNvSpPr>
              <a:spLocks noChangeArrowheads="1"/>
            </p:cNvSpPr>
            <p:nvPr/>
          </p:nvSpPr>
          <p:spPr bwMode="auto">
            <a:xfrm>
              <a:off x="1905000" y="2360187"/>
              <a:ext cx="1295400" cy="1631216"/>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anchor="ctr">
              <a:spAutoFit/>
            </a:bodyPr>
            <a:lstStyle/>
            <a:p>
              <a:pPr>
                <a:buFont typeface="Arial" pitchFamily="34" charset="0"/>
                <a:buNone/>
                <a:defRPr/>
              </a:pPr>
              <a:r>
                <a:rPr lang="zh-CN" altLang="en-US" sz="2000" b="1" dirty="0">
                  <a:solidFill>
                    <a:srgbClr val="660066"/>
                  </a:solidFill>
                  <a:latin typeface="+mn-ea"/>
                </a:rPr>
                <a:t>二、抵御外国武装侵略  争取民族独立的斗争</a:t>
              </a:r>
            </a:p>
          </p:txBody>
        </p:sp>
        <p:sp>
          <p:nvSpPr>
            <p:cNvPr id="155662" name="Line 18"/>
            <p:cNvSpPr>
              <a:spLocks noChangeShapeType="1"/>
            </p:cNvSpPr>
            <p:nvPr/>
          </p:nvSpPr>
          <p:spPr bwMode="auto">
            <a:xfrm>
              <a:off x="3048000" y="5105400"/>
              <a:ext cx="287338"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63" name="Line 20"/>
            <p:cNvSpPr>
              <a:spLocks noChangeShapeType="1"/>
            </p:cNvSpPr>
            <p:nvPr/>
          </p:nvSpPr>
          <p:spPr bwMode="auto">
            <a:xfrm>
              <a:off x="4114800" y="381000"/>
              <a:ext cx="25152" cy="1607840"/>
            </a:xfrm>
            <a:prstGeom prst="line">
              <a:avLst/>
            </a:prstGeom>
            <a:noFill/>
            <a:ln w="57150">
              <a:solidFill>
                <a:srgbClr val="FF9900"/>
              </a:solidFill>
              <a:round/>
              <a:headEnd/>
              <a:tailEnd/>
            </a:ln>
          </p:spPr>
          <p:txBody>
            <a:bodyPr wrap="square">
              <a:spAutoFit/>
            </a:bodyPr>
            <a:lstStyle/>
            <a:p>
              <a:endParaRPr lang="zh-CN" altLang="en-US"/>
            </a:p>
          </p:txBody>
        </p:sp>
        <p:sp>
          <p:nvSpPr>
            <p:cNvPr id="155664" name="Line 21"/>
            <p:cNvSpPr>
              <a:spLocks noChangeShapeType="1"/>
            </p:cNvSpPr>
            <p:nvPr/>
          </p:nvSpPr>
          <p:spPr bwMode="auto">
            <a:xfrm flipV="1">
              <a:off x="4139952" y="1052736"/>
              <a:ext cx="3857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65" name="Line 22"/>
            <p:cNvSpPr>
              <a:spLocks noChangeShapeType="1"/>
            </p:cNvSpPr>
            <p:nvPr/>
          </p:nvSpPr>
          <p:spPr bwMode="auto">
            <a:xfrm flipV="1">
              <a:off x="4139952" y="1988840"/>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8738" name="Rectangle 23"/>
            <p:cNvSpPr>
              <a:spLocks noChangeArrowheads="1"/>
            </p:cNvSpPr>
            <p:nvPr/>
          </p:nvSpPr>
          <p:spPr bwMode="auto">
            <a:xfrm>
              <a:off x="1828800" y="4454099"/>
              <a:ext cx="1219200" cy="1631216"/>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anchor="ctr">
              <a:spAutoFit/>
            </a:bodyPr>
            <a:lstStyle/>
            <a:p>
              <a:pPr>
                <a:defRPr/>
              </a:pPr>
              <a:r>
                <a:rPr lang="zh-CN" altLang="en-US" sz="2000" b="1" dirty="0">
                  <a:solidFill>
                    <a:srgbClr val="660066"/>
                  </a:solidFill>
                  <a:latin typeface="+mn-ea"/>
                </a:rPr>
                <a:t>三、反侵略战争的失败与民族意识的觉醒</a:t>
              </a:r>
            </a:p>
          </p:txBody>
        </p:sp>
        <p:sp>
          <p:nvSpPr>
            <p:cNvPr id="155667" name="Text Box 24"/>
            <p:cNvSpPr txBox="1">
              <a:spLocks noChangeArrowheads="1"/>
            </p:cNvSpPr>
            <p:nvPr/>
          </p:nvSpPr>
          <p:spPr bwMode="auto">
            <a:xfrm>
              <a:off x="4495800" y="228600"/>
              <a:ext cx="2057400" cy="486543"/>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defRPr/>
              </a:pPr>
              <a:r>
                <a:rPr lang="zh-CN" altLang="en-US" b="1" dirty="0">
                  <a:solidFill>
                    <a:srgbClr val="660066"/>
                  </a:solidFill>
                  <a:latin typeface="黑体" pitchFamily="49" charset="-122"/>
                  <a:ea typeface="黑体" pitchFamily="49" charset="-122"/>
                </a:rPr>
                <a:t>（</a:t>
              </a:r>
              <a:r>
                <a:rPr lang="zh-CN" altLang="en-US" sz="2000" b="1" dirty="0">
                  <a:solidFill>
                    <a:srgbClr val="660066"/>
                  </a:solidFill>
                  <a:latin typeface="+mn-ea"/>
                </a:rPr>
                <a:t>一）军事侵略</a:t>
              </a:r>
            </a:p>
          </p:txBody>
        </p:sp>
        <p:sp>
          <p:nvSpPr>
            <p:cNvPr id="155668" name="Text Box 25"/>
            <p:cNvSpPr txBox="1">
              <a:spLocks noChangeArrowheads="1"/>
            </p:cNvSpPr>
            <p:nvPr/>
          </p:nvSpPr>
          <p:spPr bwMode="auto">
            <a:xfrm>
              <a:off x="3581400" y="2362200"/>
              <a:ext cx="4518992"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buFont typeface="楷体_GB2312" pitchFamily="49" charset="-122"/>
                <a:buNone/>
                <a:defRPr/>
              </a:pPr>
              <a:r>
                <a:rPr lang="zh-CN" altLang="en-US" b="1" dirty="0">
                  <a:solidFill>
                    <a:srgbClr val="660066"/>
                  </a:solidFill>
                  <a:latin typeface="黑体" pitchFamily="49" charset="-122"/>
                  <a:ea typeface="黑体" pitchFamily="49" charset="-122"/>
                </a:rPr>
                <a:t>（</a:t>
              </a:r>
              <a:r>
                <a:rPr lang="zh-CN" altLang="en-US" sz="2000" b="1" dirty="0">
                  <a:solidFill>
                    <a:srgbClr val="660066"/>
                  </a:solidFill>
                  <a:latin typeface="+mn-ea"/>
                </a:rPr>
                <a:t>一）反抗外来侵略的斗争历程</a:t>
              </a:r>
            </a:p>
          </p:txBody>
        </p:sp>
        <p:sp>
          <p:nvSpPr>
            <p:cNvPr id="155669" name="Text Box 26"/>
            <p:cNvSpPr txBox="1">
              <a:spLocks noChangeArrowheads="1"/>
            </p:cNvSpPr>
            <p:nvPr/>
          </p:nvSpPr>
          <p:spPr bwMode="auto">
            <a:xfrm>
              <a:off x="3581400" y="3276600"/>
              <a:ext cx="1905000" cy="707886"/>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defRPr/>
              </a:pPr>
              <a:r>
                <a:rPr lang="zh-CN" altLang="en-US" sz="2000" b="1" dirty="0">
                  <a:solidFill>
                    <a:srgbClr val="660066"/>
                  </a:solidFill>
                  <a:latin typeface="+mn-ea"/>
                </a:rPr>
                <a:t>（二）粉碎瓜分中国的图谋</a:t>
              </a:r>
            </a:p>
          </p:txBody>
        </p:sp>
        <p:sp>
          <p:nvSpPr>
            <p:cNvPr id="155670" name="Text Box 28"/>
            <p:cNvSpPr txBox="1">
              <a:spLocks noChangeArrowheads="1"/>
            </p:cNvSpPr>
            <p:nvPr/>
          </p:nvSpPr>
          <p:spPr bwMode="auto">
            <a:xfrm>
              <a:off x="3635896" y="4365104"/>
              <a:ext cx="2232248" cy="707886"/>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buFont typeface="楷体_GB2312" pitchFamily="49" charset="-122"/>
                <a:buNone/>
              </a:pPr>
              <a:r>
                <a:rPr lang="zh-CN" altLang="en-US" b="1" dirty="0">
                  <a:solidFill>
                    <a:srgbClr val="660066"/>
                  </a:solidFill>
                  <a:latin typeface="黑体" pitchFamily="49" charset="-122"/>
                  <a:ea typeface="黑体" pitchFamily="49" charset="-122"/>
                </a:rPr>
                <a:t>（</a:t>
              </a:r>
              <a:r>
                <a:rPr lang="zh-CN" altLang="en-US" sz="2000" b="1" dirty="0">
                  <a:solidFill>
                    <a:srgbClr val="660066"/>
                  </a:solidFill>
                  <a:latin typeface="+mn-ea"/>
                </a:rPr>
                <a:t>一）反侵略战争的失败及其原因</a:t>
              </a:r>
            </a:p>
          </p:txBody>
        </p:sp>
        <p:sp>
          <p:nvSpPr>
            <p:cNvPr id="155671" name="Line 29"/>
            <p:cNvSpPr>
              <a:spLocks noChangeShapeType="1"/>
            </p:cNvSpPr>
            <p:nvPr/>
          </p:nvSpPr>
          <p:spPr bwMode="auto">
            <a:xfrm flipV="1">
              <a:off x="3347864" y="4725144"/>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72" name="Text Box 30"/>
            <p:cNvSpPr txBox="1">
              <a:spLocks noChangeArrowheads="1"/>
            </p:cNvSpPr>
            <p:nvPr/>
          </p:nvSpPr>
          <p:spPr bwMode="auto">
            <a:xfrm>
              <a:off x="3635896" y="5733256"/>
              <a:ext cx="3352800"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a:solidFill>
                    <a:srgbClr val="660066"/>
                  </a:solidFill>
                  <a:latin typeface="黑体" pitchFamily="49" charset="-122"/>
                  <a:ea typeface="黑体" pitchFamily="49" charset="-122"/>
                </a:rPr>
                <a:t>（</a:t>
              </a:r>
              <a:r>
                <a:rPr lang="zh-CN" altLang="en-US" sz="2000" b="1" dirty="0">
                  <a:solidFill>
                    <a:srgbClr val="660066"/>
                  </a:solidFill>
                  <a:latin typeface="+mn-ea"/>
                </a:rPr>
                <a:t>二）民族意识的觉醒</a:t>
              </a:r>
            </a:p>
          </p:txBody>
        </p:sp>
        <p:sp>
          <p:nvSpPr>
            <p:cNvPr id="155673" name="Text Box 31"/>
            <p:cNvSpPr txBox="1">
              <a:spLocks noChangeArrowheads="1"/>
            </p:cNvSpPr>
            <p:nvPr/>
          </p:nvSpPr>
          <p:spPr bwMode="auto">
            <a:xfrm>
              <a:off x="4495800" y="1752600"/>
              <a:ext cx="2057400" cy="48692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buFont typeface="楷体_GB2312" pitchFamily="49" charset="-122"/>
                <a:buNone/>
                <a:defRPr/>
              </a:pPr>
              <a:r>
                <a:rPr lang="zh-CN" altLang="en-US" sz="2000" b="1" dirty="0">
                  <a:solidFill>
                    <a:srgbClr val="660066"/>
                  </a:solidFill>
                  <a:latin typeface="+mn-ea"/>
                </a:rPr>
                <a:t>（四）文化渗透</a:t>
              </a:r>
            </a:p>
          </p:txBody>
        </p:sp>
        <p:sp>
          <p:nvSpPr>
            <p:cNvPr id="158746" name="Text Box 32"/>
            <p:cNvSpPr txBox="1">
              <a:spLocks noChangeArrowheads="1"/>
            </p:cNvSpPr>
            <p:nvPr/>
          </p:nvSpPr>
          <p:spPr bwMode="auto">
            <a:xfrm>
              <a:off x="305137" y="2024063"/>
              <a:ext cx="1015663" cy="3240087"/>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vert="eaVert">
              <a:spAutoFit/>
            </a:bodyPr>
            <a:lstStyle/>
            <a:p>
              <a:pPr algn="ctr">
                <a:buFont typeface="楷体_GB2312" pitchFamily="49" charset="-122"/>
                <a:buNone/>
                <a:defRPr/>
              </a:pPr>
              <a:r>
                <a:rPr lang="zh-CN" altLang="en-US" sz="5400" b="1" dirty="0">
                  <a:solidFill>
                    <a:srgbClr val="660066"/>
                  </a:solidFill>
                  <a:latin typeface="华文新魏" pitchFamily="2" charset="-122"/>
                  <a:ea typeface="华文新魏" pitchFamily="2" charset="-122"/>
                </a:rPr>
                <a:t>要点总结</a:t>
              </a:r>
            </a:p>
          </p:txBody>
        </p:sp>
        <p:sp>
          <p:nvSpPr>
            <p:cNvPr id="155675" name="Line 33"/>
            <p:cNvSpPr>
              <a:spLocks noChangeShapeType="1"/>
            </p:cNvSpPr>
            <p:nvPr/>
          </p:nvSpPr>
          <p:spPr bwMode="auto">
            <a:xfrm>
              <a:off x="1447800" y="1295400"/>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76" name="Line 34"/>
            <p:cNvSpPr>
              <a:spLocks noChangeShapeType="1"/>
            </p:cNvSpPr>
            <p:nvPr/>
          </p:nvSpPr>
          <p:spPr bwMode="auto">
            <a:xfrm flipH="1">
              <a:off x="1447800" y="1295400"/>
              <a:ext cx="0" cy="3886200"/>
            </a:xfrm>
            <a:prstGeom prst="line">
              <a:avLst/>
            </a:prstGeom>
            <a:noFill/>
            <a:ln w="57150">
              <a:solidFill>
                <a:srgbClr val="FF9900"/>
              </a:solidFill>
              <a:round/>
              <a:headEnd/>
              <a:tailEnd/>
            </a:ln>
          </p:spPr>
          <p:txBody>
            <a:bodyPr>
              <a:spAutoFit/>
            </a:bodyPr>
            <a:lstStyle/>
            <a:p>
              <a:endParaRPr lang="zh-CN" altLang="en-US"/>
            </a:p>
          </p:txBody>
        </p:sp>
        <p:sp>
          <p:nvSpPr>
            <p:cNvPr id="155677" name="Line 21"/>
            <p:cNvSpPr>
              <a:spLocks noChangeShapeType="1"/>
            </p:cNvSpPr>
            <p:nvPr/>
          </p:nvSpPr>
          <p:spPr bwMode="auto">
            <a:xfrm>
              <a:off x="4114800" y="381000"/>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78" name="Text Box 11"/>
            <p:cNvSpPr txBox="1">
              <a:spLocks noChangeArrowheads="1"/>
            </p:cNvSpPr>
            <p:nvPr/>
          </p:nvSpPr>
          <p:spPr bwMode="auto">
            <a:xfrm>
              <a:off x="4495800" y="1219200"/>
              <a:ext cx="2057400" cy="48692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defRPr/>
              </a:pPr>
              <a:r>
                <a:rPr lang="zh-CN" altLang="en-US" sz="2000" b="1" dirty="0">
                  <a:solidFill>
                    <a:srgbClr val="660066"/>
                  </a:solidFill>
                  <a:latin typeface="+mn-ea"/>
                </a:rPr>
                <a:t>（三）经济掠夺</a:t>
              </a:r>
            </a:p>
          </p:txBody>
        </p:sp>
        <p:sp>
          <p:nvSpPr>
            <p:cNvPr id="155679" name="Line 13"/>
            <p:cNvSpPr>
              <a:spLocks noChangeShapeType="1"/>
            </p:cNvSpPr>
            <p:nvPr/>
          </p:nvSpPr>
          <p:spPr bwMode="auto">
            <a:xfrm flipH="1">
              <a:off x="5562600" y="3200400"/>
              <a:ext cx="0" cy="685800"/>
            </a:xfrm>
            <a:prstGeom prst="line">
              <a:avLst/>
            </a:prstGeom>
            <a:noFill/>
            <a:ln w="57150">
              <a:solidFill>
                <a:srgbClr val="FF9900"/>
              </a:solidFill>
              <a:round/>
              <a:headEnd/>
              <a:tailEnd/>
            </a:ln>
          </p:spPr>
          <p:txBody>
            <a:bodyPr>
              <a:spAutoFit/>
            </a:bodyPr>
            <a:lstStyle/>
            <a:p>
              <a:endParaRPr lang="zh-CN" altLang="en-US"/>
            </a:p>
          </p:txBody>
        </p:sp>
        <p:sp>
          <p:nvSpPr>
            <p:cNvPr id="155681" name="Line 14"/>
            <p:cNvSpPr>
              <a:spLocks noChangeShapeType="1"/>
            </p:cNvSpPr>
            <p:nvPr/>
          </p:nvSpPr>
          <p:spPr bwMode="auto">
            <a:xfrm>
              <a:off x="5562600" y="320040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82" name="Line 14"/>
            <p:cNvSpPr>
              <a:spLocks noChangeShapeType="1"/>
            </p:cNvSpPr>
            <p:nvPr/>
          </p:nvSpPr>
          <p:spPr bwMode="auto">
            <a:xfrm>
              <a:off x="5562600" y="388620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55683" name="Line 14"/>
            <p:cNvSpPr>
              <a:spLocks noChangeShapeType="1"/>
            </p:cNvSpPr>
            <p:nvPr/>
          </p:nvSpPr>
          <p:spPr bwMode="auto">
            <a:xfrm>
              <a:off x="5868144" y="4437112"/>
              <a:ext cx="360933"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55684" name="Line 14"/>
            <p:cNvSpPr>
              <a:spLocks noChangeShapeType="1"/>
            </p:cNvSpPr>
            <p:nvPr/>
          </p:nvSpPr>
          <p:spPr bwMode="auto">
            <a:xfrm>
              <a:off x="5868144" y="4941168"/>
              <a:ext cx="360933"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55685" name="Text Box 24"/>
            <p:cNvSpPr txBox="1">
              <a:spLocks noChangeArrowheads="1"/>
            </p:cNvSpPr>
            <p:nvPr/>
          </p:nvSpPr>
          <p:spPr bwMode="auto">
            <a:xfrm>
              <a:off x="5867400" y="2971800"/>
              <a:ext cx="2895600"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defRPr/>
              </a:pPr>
              <a:r>
                <a:rPr lang="en-US" altLang="zh-CN" sz="2000" b="1" dirty="0">
                  <a:solidFill>
                    <a:srgbClr val="660066"/>
                  </a:solidFill>
                  <a:latin typeface="+mn-ea"/>
                </a:rPr>
                <a:t>1</a:t>
              </a:r>
              <a:r>
                <a:rPr lang="zh-CN" altLang="en-US" sz="2000" b="1" dirty="0">
                  <a:solidFill>
                    <a:srgbClr val="660066"/>
                  </a:solidFill>
                  <a:latin typeface="+mn-ea"/>
                </a:rPr>
                <a:t>、边疆危机和瓜分危机</a:t>
              </a:r>
            </a:p>
          </p:txBody>
        </p:sp>
        <p:sp>
          <p:nvSpPr>
            <p:cNvPr id="155686" name="Text Box 24"/>
            <p:cNvSpPr txBox="1">
              <a:spLocks noChangeArrowheads="1"/>
            </p:cNvSpPr>
            <p:nvPr/>
          </p:nvSpPr>
          <p:spPr bwMode="auto">
            <a:xfrm>
              <a:off x="5867400" y="3429000"/>
              <a:ext cx="2881064" cy="707886"/>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r>
                <a:rPr lang="en-US" altLang="zh-CN" sz="2000" b="1" dirty="0">
                  <a:solidFill>
                    <a:srgbClr val="660066"/>
                  </a:solidFill>
                  <a:latin typeface="+mn-ea"/>
                </a:rPr>
                <a:t>2</a:t>
              </a:r>
              <a:r>
                <a:rPr lang="zh-CN" altLang="en-US" sz="2000" b="1" dirty="0">
                  <a:solidFill>
                    <a:srgbClr val="660066"/>
                  </a:solidFill>
                  <a:latin typeface="+mn-ea"/>
                </a:rPr>
                <a:t>、义和团运动与列强瓜分中国图谋的破产</a:t>
              </a:r>
            </a:p>
          </p:txBody>
        </p:sp>
        <p:sp>
          <p:nvSpPr>
            <p:cNvPr id="155687" name="Text Box 24"/>
            <p:cNvSpPr txBox="1">
              <a:spLocks noChangeArrowheads="1"/>
            </p:cNvSpPr>
            <p:nvPr/>
          </p:nvSpPr>
          <p:spPr bwMode="auto">
            <a:xfrm>
              <a:off x="6156176" y="4221088"/>
              <a:ext cx="2520280"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r>
                <a:rPr lang="en-US" altLang="zh-CN" sz="2000" b="1" dirty="0">
                  <a:solidFill>
                    <a:srgbClr val="660066"/>
                  </a:solidFill>
                  <a:latin typeface="+mn-ea"/>
                </a:rPr>
                <a:t>1</a:t>
              </a:r>
              <a:r>
                <a:rPr lang="zh-CN" altLang="en-US" sz="2000" b="1" dirty="0">
                  <a:solidFill>
                    <a:srgbClr val="660066"/>
                  </a:solidFill>
                  <a:latin typeface="+mn-ea"/>
                </a:rPr>
                <a:t>、社会制度的腐败</a:t>
              </a:r>
            </a:p>
          </p:txBody>
        </p:sp>
        <p:sp>
          <p:nvSpPr>
            <p:cNvPr id="155688" name="Text Box 24"/>
            <p:cNvSpPr txBox="1">
              <a:spLocks noChangeArrowheads="1"/>
            </p:cNvSpPr>
            <p:nvPr/>
          </p:nvSpPr>
          <p:spPr bwMode="auto">
            <a:xfrm>
              <a:off x="6228184" y="4725144"/>
              <a:ext cx="2520280"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r>
                <a:rPr lang="en-US" altLang="zh-CN" sz="2000" b="1" dirty="0">
                  <a:solidFill>
                    <a:srgbClr val="660066"/>
                  </a:solidFill>
                  <a:latin typeface="+mn-ea"/>
                </a:rPr>
                <a:t>2</a:t>
              </a:r>
              <a:r>
                <a:rPr lang="zh-CN" altLang="en-US" sz="2000" b="1" dirty="0">
                  <a:solidFill>
                    <a:srgbClr val="660066"/>
                  </a:solidFill>
                  <a:latin typeface="+mn-ea"/>
                </a:rPr>
                <a:t>、经济技术的落后</a:t>
              </a:r>
            </a:p>
          </p:txBody>
        </p:sp>
      </p:gr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43608" y="188942"/>
            <a:ext cx="2523642" cy="3661073"/>
            <a:chOff x="1043608" y="188942"/>
            <a:chExt cx="2523642" cy="3661073"/>
          </a:xfrm>
        </p:grpSpPr>
        <p:pic>
          <p:nvPicPr>
            <p:cNvPr id="156675" name="Picture 3" descr="78731200875877073"/>
            <p:cNvPicPr>
              <a:picLocks noChangeAspect="1" noChangeArrowheads="1"/>
            </p:cNvPicPr>
            <p:nvPr/>
          </p:nvPicPr>
          <p:blipFill>
            <a:blip r:embed="rId2" cstate="print"/>
            <a:srcRect/>
            <a:stretch>
              <a:fillRect/>
            </a:stretch>
          </p:blipFill>
          <p:spPr bwMode="auto">
            <a:xfrm>
              <a:off x="1043608" y="188942"/>
              <a:ext cx="2523642" cy="3310900"/>
            </a:xfrm>
            <a:prstGeom prst="rect">
              <a:avLst/>
            </a:prstGeom>
            <a:noFill/>
            <a:ln w="9525">
              <a:noFill/>
              <a:miter lim="800000"/>
              <a:headEnd/>
              <a:tailEnd/>
            </a:ln>
          </p:spPr>
        </p:pic>
        <p:sp>
          <p:nvSpPr>
            <p:cNvPr id="156676" name="Rectangle 4"/>
            <p:cNvSpPr>
              <a:spLocks noChangeArrowheads="1"/>
            </p:cNvSpPr>
            <p:nvPr/>
          </p:nvSpPr>
          <p:spPr bwMode="auto">
            <a:xfrm>
              <a:off x="1331640" y="3573016"/>
              <a:ext cx="1677062" cy="276999"/>
            </a:xfrm>
            <a:prstGeom prst="rect">
              <a:avLst/>
            </a:prstGeom>
            <a:noFill/>
            <a:ln w="9525">
              <a:noFill/>
              <a:miter lim="800000"/>
              <a:headEnd/>
              <a:tailEnd/>
            </a:ln>
          </p:spPr>
          <p:txBody>
            <a:bodyPr wrap="none">
              <a:spAutoFit/>
            </a:bodyPr>
            <a:lstStyle/>
            <a:p>
              <a:r>
                <a:rPr lang="zh-CN" altLang="en-US" sz="1200" b="1" dirty="0">
                  <a:latin typeface="+mn-ea"/>
                </a:rPr>
                <a:t>赫尔岑（</a:t>
              </a:r>
              <a:r>
                <a:rPr lang="en-US" altLang="zh-CN" sz="1200" b="1" dirty="0">
                  <a:latin typeface="+mn-ea"/>
                </a:rPr>
                <a:t>1812--1870</a:t>
              </a:r>
              <a:r>
                <a:rPr lang="zh-CN" altLang="en-US" sz="1200" b="1" dirty="0">
                  <a:latin typeface="+mn-ea"/>
                </a:rPr>
                <a:t>）</a:t>
              </a:r>
            </a:p>
          </p:txBody>
        </p:sp>
      </p:grpSp>
      <p:sp>
        <p:nvSpPr>
          <p:cNvPr id="6" name="云形标注 5"/>
          <p:cNvSpPr/>
          <p:nvPr/>
        </p:nvSpPr>
        <p:spPr>
          <a:xfrm>
            <a:off x="4572000" y="2132856"/>
            <a:ext cx="4356992" cy="4248472"/>
          </a:xfrm>
          <a:prstGeom prst="cloudCallout">
            <a:avLst>
              <a:gd name="adj1" fmla="val -93352"/>
              <a:gd name="adj2" fmla="val -558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2"/>
                </a:solidFill>
              </a:rPr>
              <a:t>充分地理解过去</a:t>
            </a:r>
            <a:r>
              <a:rPr lang="en-US" altLang="zh-CN" sz="2400" b="1" dirty="0" smtClean="0">
                <a:solidFill>
                  <a:schemeClr val="tx2"/>
                </a:solidFill>
              </a:rPr>
              <a:t>——</a:t>
            </a:r>
            <a:r>
              <a:rPr lang="zh-CN" altLang="en-US" sz="2400" b="1" dirty="0" smtClean="0">
                <a:solidFill>
                  <a:schemeClr val="tx2"/>
                </a:solidFill>
              </a:rPr>
              <a:t>我们可以弄清楚现状；</a:t>
            </a:r>
            <a:endParaRPr lang="en-US" altLang="zh-CN" sz="2400" b="1" dirty="0" smtClean="0">
              <a:solidFill>
                <a:schemeClr val="tx2"/>
              </a:solidFill>
            </a:endParaRPr>
          </a:p>
          <a:p>
            <a:r>
              <a:rPr lang="zh-CN" altLang="en-US" sz="2400" b="1" dirty="0" smtClean="0">
                <a:solidFill>
                  <a:schemeClr val="tx2"/>
                </a:solidFill>
              </a:rPr>
              <a:t>深刻认识过去的意义</a:t>
            </a:r>
            <a:r>
              <a:rPr lang="en-US" altLang="zh-CN" sz="2400" b="1" dirty="0" smtClean="0">
                <a:solidFill>
                  <a:schemeClr val="tx2"/>
                </a:solidFill>
              </a:rPr>
              <a:t>——</a:t>
            </a:r>
            <a:r>
              <a:rPr lang="zh-CN" altLang="en-US" sz="2400" b="1" dirty="0" smtClean="0">
                <a:solidFill>
                  <a:schemeClr val="tx2"/>
                </a:solidFill>
              </a:rPr>
              <a:t>我们可以揭示未来的意义；</a:t>
            </a:r>
            <a:endParaRPr lang="en-US" altLang="zh-CN" sz="2400" b="1" dirty="0" smtClean="0">
              <a:solidFill>
                <a:schemeClr val="tx2"/>
              </a:solidFill>
            </a:endParaRPr>
          </a:p>
          <a:p>
            <a:r>
              <a:rPr lang="zh-CN" altLang="en-US" sz="2400" b="1" dirty="0" smtClean="0">
                <a:solidFill>
                  <a:schemeClr val="tx2"/>
                </a:solidFill>
              </a:rPr>
              <a:t>向后看</a:t>
            </a:r>
            <a:r>
              <a:rPr lang="en-US" altLang="zh-CN" sz="2400" b="1" dirty="0" smtClean="0">
                <a:solidFill>
                  <a:schemeClr val="tx2"/>
                </a:solidFill>
              </a:rPr>
              <a:t>——</a:t>
            </a:r>
            <a:r>
              <a:rPr lang="zh-CN" altLang="en-US" sz="2400" b="1" dirty="0" smtClean="0">
                <a:solidFill>
                  <a:schemeClr val="tx2"/>
                </a:solidFill>
              </a:rPr>
              <a:t>就是向前进。                     </a:t>
            </a:r>
            <a:endParaRPr lang="zh-CN" altLang="en-US" sz="2400" dirty="0" smtClean="0">
              <a:solidFill>
                <a:schemeClr val="tx2"/>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p0.so.qhmsg.com/bdr/_240_/t0172fde8745068b0b0.jpg"/>
          <p:cNvPicPr>
            <a:picLocks noChangeAspect="1" noChangeArrowheads="1"/>
          </p:cNvPicPr>
          <p:nvPr/>
        </p:nvPicPr>
        <p:blipFill>
          <a:blip r:embed="rId2" cstate="print"/>
          <a:srcRect/>
          <a:stretch>
            <a:fillRect/>
          </a:stretch>
        </p:blipFill>
        <p:spPr bwMode="auto">
          <a:xfrm>
            <a:off x="251520" y="260648"/>
            <a:ext cx="2123728" cy="1656184"/>
          </a:xfrm>
          <a:prstGeom prst="rect">
            <a:avLst/>
          </a:prstGeom>
          <a:noFill/>
        </p:spPr>
      </p:pic>
      <p:sp>
        <p:nvSpPr>
          <p:cNvPr id="2" name="标题 1"/>
          <p:cNvSpPr>
            <a:spLocks noGrp="1"/>
          </p:cNvSpPr>
          <p:nvPr>
            <p:ph type="title"/>
          </p:nvPr>
        </p:nvSpPr>
        <p:spPr>
          <a:xfrm>
            <a:off x="1979712" y="908720"/>
            <a:ext cx="2304256" cy="720080"/>
          </a:xfrm>
        </p:spPr>
        <p:txBody>
          <a:bodyPr>
            <a:normAutofit fontScale="90000"/>
          </a:bodyPr>
          <a:lstStyle/>
          <a:p>
            <a:r>
              <a:rPr lang="zh-CN" altLang="en-US" b="1" dirty="0" smtClean="0"/>
              <a:t>学习思考</a:t>
            </a:r>
            <a:endParaRPr lang="zh-CN" altLang="en-US" b="1" dirty="0"/>
          </a:p>
        </p:txBody>
      </p:sp>
      <p:sp>
        <p:nvSpPr>
          <p:cNvPr id="3" name="内容占位符 2"/>
          <p:cNvSpPr>
            <a:spLocks noGrp="1"/>
          </p:cNvSpPr>
          <p:nvPr>
            <p:ph sz="quarter" idx="1"/>
          </p:nvPr>
        </p:nvSpPr>
        <p:spPr>
          <a:xfrm>
            <a:off x="395536" y="2636912"/>
            <a:ext cx="8208912" cy="2160240"/>
          </a:xfrm>
        </p:spPr>
        <p:txBody>
          <a:bodyPr>
            <a:normAutofit/>
          </a:bodyPr>
          <a:lstStyle/>
          <a:p>
            <a:r>
              <a:rPr lang="en-US" altLang="zh-CN" b="1" dirty="0" smtClean="0"/>
              <a:t>1.</a:t>
            </a:r>
            <a:r>
              <a:rPr lang="zh-CN" altLang="en-US" b="1" dirty="0" smtClean="0"/>
              <a:t>资本</a:t>
            </a:r>
            <a:r>
              <a:rPr lang="en-US" altLang="zh-CN" b="1" dirty="0" smtClean="0"/>
              <a:t>-</a:t>
            </a:r>
            <a:r>
              <a:rPr lang="zh-CN" altLang="en-US" b="1" dirty="0" smtClean="0"/>
              <a:t>帝国主义的入侵给中国带来了什么？</a:t>
            </a:r>
          </a:p>
          <a:p>
            <a:r>
              <a:rPr lang="en-US" altLang="zh-CN" b="1" dirty="0" smtClean="0"/>
              <a:t>2.</a:t>
            </a:r>
            <a:r>
              <a:rPr lang="zh-CN" altLang="en-US" b="1" dirty="0" smtClean="0"/>
              <a:t>近代中国进行的反侵略斗争具有什么意义？</a:t>
            </a:r>
          </a:p>
          <a:p>
            <a:r>
              <a:rPr lang="en-US" altLang="zh-CN" b="1" dirty="0" smtClean="0"/>
              <a:t>3.</a:t>
            </a:r>
            <a:r>
              <a:rPr lang="zh-CN" altLang="en-US" b="1" dirty="0" smtClean="0"/>
              <a:t>中国近代历次反侵略战争失败的根本原因和经验教训是什么？</a:t>
            </a:r>
            <a:endParaRPr lang="zh-CN" altLang="en-US" b="1" dirty="0"/>
          </a:p>
        </p:txBody>
      </p:sp>
      <p:pic>
        <p:nvPicPr>
          <p:cNvPr id="5" name="图片 4"/>
          <p:cNvPicPr>
            <a:picLocks noChangeAspect="1" noChangeArrowheads="1"/>
          </p:cNvPicPr>
          <p:nvPr/>
        </p:nvPicPr>
        <p:blipFill>
          <a:blip r:embed="rId3" cstate="print"/>
          <a:srcRect/>
          <a:stretch>
            <a:fillRect/>
          </a:stretch>
        </p:blipFill>
        <p:spPr bwMode="auto">
          <a:xfrm>
            <a:off x="5724128" y="4365104"/>
            <a:ext cx="3200400" cy="2368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sz="quarter" idx="1"/>
          </p:nvPr>
        </p:nvSpPr>
        <p:spPr>
          <a:xfrm>
            <a:off x="323528" y="2276872"/>
            <a:ext cx="8443664" cy="3024336"/>
          </a:xfrm>
          <a:solidFill>
            <a:schemeClr val="bg1"/>
          </a:solidFill>
        </p:spPr>
        <p:txBody>
          <a:bodyPr>
            <a:normAutofit lnSpcReduction="10000"/>
          </a:bodyPr>
          <a:lstStyle/>
          <a:p>
            <a:pPr>
              <a:buNone/>
            </a:pPr>
            <a:r>
              <a:rPr lang="zh-CN" altLang="en-US" sz="2400" b="1" dirty="0" smtClean="0">
                <a:solidFill>
                  <a:srgbClr val="FF0000"/>
                </a:solidFill>
                <a:latin typeface="华文新魏" pitchFamily="2" charset="-122"/>
                <a:ea typeface="华文新魏" pitchFamily="2" charset="-122"/>
              </a:rPr>
              <a:t>□</a:t>
            </a:r>
            <a:r>
              <a:rPr lang="zh-CN" altLang="en-US" sz="2400" b="1" dirty="0" smtClean="0">
                <a:latin typeface="+mn-ea"/>
              </a:rPr>
              <a:t>必读文献</a:t>
            </a:r>
            <a:endParaRPr lang="en-US" altLang="zh-CN" sz="2400" b="1" dirty="0" smtClean="0">
              <a:latin typeface="+mn-ea"/>
            </a:endParaRPr>
          </a:p>
          <a:p>
            <a:pPr>
              <a:lnSpc>
                <a:spcPct val="90000"/>
              </a:lnSpc>
            </a:pPr>
            <a:r>
              <a:rPr lang="en-US" altLang="zh-CN" sz="2400" b="1" dirty="0" smtClean="0">
                <a:latin typeface="+mn-ea"/>
              </a:rPr>
              <a:t>1.</a:t>
            </a:r>
            <a:r>
              <a:rPr lang="zh-CN" altLang="en-US" sz="2400" b="1" dirty="0" smtClean="0">
                <a:latin typeface="+mn-ea"/>
              </a:rPr>
              <a:t>毛泽东：</a:t>
            </a:r>
            <a:r>
              <a:rPr lang="en-US" altLang="zh-CN" sz="2400" b="1" dirty="0" smtClean="0">
                <a:latin typeface="+mn-ea"/>
              </a:rPr>
              <a:t>《</a:t>
            </a:r>
            <a:r>
              <a:rPr lang="zh-CN" altLang="en-US" sz="2400" b="1" dirty="0" smtClean="0">
                <a:latin typeface="+mn-ea"/>
              </a:rPr>
              <a:t>把我国建设成为社会主义的现代化强国</a:t>
            </a:r>
            <a:r>
              <a:rPr lang="en-US" altLang="zh-CN" sz="2400" b="1" dirty="0" smtClean="0">
                <a:latin typeface="+mn-ea"/>
              </a:rPr>
              <a:t>》</a:t>
            </a:r>
            <a:r>
              <a:rPr lang="zh-CN" altLang="en-US" sz="2400" b="1" dirty="0" smtClean="0">
                <a:latin typeface="+mn-ea"/>
              </a:rPr>
              <a:t>（一）（ </a:t>
            </a:r>
            <a:r>
              <a:rPr lang="en-US" altLang="zh-CN" sz="2400" b="1" dirty="0" smtClean="0">
                <a:latin typeface="+mn-ea"/>
              </a:rPr>
              <a:t>1963</a:t>
            </a:r>
            <a:r>
              <a:rPr lang="zh-CN" altLang="en-US" sz="2400" b="1" dirty="0" smtClean="0">
                <a:latin typeface="+mn-ea"/>
              </a:rPr>
              <a:t>年</a:t>
            </a:r>
            <a:r>
              <a:rPr lang="en-US" altLang="zh-CN" sz="2400" b="1" dirty="0" smtClean="0">
                <a:latin typeface="+mn-ea"/>
              </a:rPr>
              <a:t>9</a:t>
            </a:r>
            <a:r>
              <a:rPr lang="zh-CN" altLang="en-US" sz="2400" b="1" dirty="0" smtClean="0">
                <a:latin typeface="+mn-ea"/>
              </a:rPr>
              <a:t>月）</a:t>
            </a:r>
            <a:endParaRPr lang="zh-CN" altLang="en-US" sz="2400" b="1" dirty="0">
              <a:latin typeface="+mn-ea"/>
            </a:endParaRPr>
          </a:p>
          <a:p>
            <a:pPr>
              <a:lnSpc>
                <a:spcPct val="90000"/>
              </a:lnSpc>
            </a:pPr>
            <a:r>
              <a:rPr lang="en-US" altLang="zh-CN" sz="2400" b="1" dirty="0" smtClean="0">
                <a:latin typeface="+mn-ea"/>
              </a:rPr>
              <a:t>2.</a:t>
            </a:r>
            <a:r>
              <a:rPr lang="zh-CN" altLang="en-US" sz="2400" b="1" dirty="0" smtClean="0">
                <a:latin typeface="+mn-ea"/>
              </a:rPr>
              <a:t>孙中山：</a:t>
            </a:r>
            <a:r>
              <a:rPr lang="en-US" altLang="zh-CN" sz="2400" b="1" dirty="0" smtClean="0">
                <a:latin typeface="+mn-ea"/>
              </a:rPr>
              <a:t>《</a:t>
            </a:r>
            <a:r>
              <a:rPr lang="zh-CN" altLang="en-US" sz="2400" b="1" dirty="0" smtClean="0">
                <a:latin typeface="+mn-ea"/>
              </a:rPr>
              <a:t>檀香山兴中会章程</a:t>
            </a:r>
            <a:r>
              <a:rPr lang="en-US" altLang="zh-CN" sz="2400" b="1" dirty="0" smtClean="0">
                <a:latin typeface="+mn-ea"/>
              </a:rPr>
              <a:t>》</a:t>
            </a:r>
            <a:r>
              <a:rPr lang="zh-CN" altLang="en-US" sz="2400" b="1" dirty="0" smtClean="0">
                <a:latin typeface="+mn-ea"/>
              </a:rPr>
              <a:t>（节选）（</a:t>
            </a:r>
            <a:r>
              <a:rPr lang="en-US" altLang="zh-CN" sz="2400" b="1" dirty="0" smtClean="0">
                <a:latin typeface="+mn-ea"/>
              </a:rPr>
              <a:t>1894</a:t>
            </a:r>
            <a:r>
              <a:rPr lang="zh-CN" altLang="en-US" sz="2400" b="1" dirty="0" smtClean="0">
                <a:latin typeface="+mn-ea"/>
              </a:rPr>
              <a:t>年</a:t>
            </a:r>
            <a:r>
              <a:rPr lang="en-US" altLang="zh-CN" sz="2400" b="1" dirty="0" smtClean="0">
                <a:latin typeface="+mn-ea"/>
              </a:rPr>
              <a:t>11</a:t>
            </a:r>
            <a:r>
              <a:rPr lang="zh-CN" altLang="en-US" sz="2400" b="1" dirty="0" smtClean="0">
                <a:latin typeface="+mn-ea"/>
              </a:rPr>
              <a:t>月</a:t>
            </a:r>
            <a:r>
              <a:rPr lang="en-US" altLang="zh-CN" sz="2400" b="1" dirty="0" smtClean="0">
                <a:latin typeface="+mn-ea"/>
              </a:rPr>
              <a:t>24</a:t>
            </a:r>
            <a:r>
              <a:rPr lang="zh-CN" altLang="en-US" sz="2400" b="1" dirty="0" smtClean="0">
                <a:latin typeface="+mn-ea"/>
              </a:rPr>
              <a:t>日）</a:t>
            </a:r>
            <a:endParaRPr lang="en-US" altLang="zh-CN" sz="2400" b="1" dirty="0" smtClean="0">
              <a:latin typeface="+mn-ea"/>
            </a:endParaRPr>
          </a:p>
          <a:p>
            <a:pPr>
              <a:lnSpc>
                <a:spcPct val="90000"/>
              </a:lnSpc>
              <a:buNone/>
            </a:pPr>
            <a:r>
              <a:rPr lang="zh-CN" altLang="en-US" sz="2000" b="1" dirty="0" smtClean="0">
                <a:solidFill>
                  <a:srgbClr val="FF0000"/>
                </a:solidFill>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延伸阅读文献</a:t>
            </a:r>
            <a:endParaRPr lang="en-US" altLang="zh-CN" sz="2400" b="1" dirty="0" smtClean="0">
              <a:latin typeface="华文新魏" pitchFamily="2" charset="-122"/>
              <a:ea typeface="华文新魏" pitchFamily="2" charset="-122"/>
            </a:endParaRPr>
          </a:p>
          <a:p>
            <a:pPr>
              <a:lnSpc>
                <a:spcPct val="90000"/>
              </a:lnSpc>
            </a:pPr>
            <a:r>
              <a:rPr lang="en-US" altLang="zh-CN" sz="2400" b="1" dirty="0" smtClean="0">
                <a:latin typeface="+mn-ea"/>
              </a:rPr>
              <a:t>1.</a:t>
            </a:r>
            <a:r>
              <a:rPr lang="zh-CN" altLang="en-US" sz="2400" b="1" dirty="0" smtClean="0">
                <a:latin typeface="+mn-ea"/>
              </a:rPr>
              <a:t>马克思：</a:t>
            </a:r>
            <a:r>
              <a:rPr lang="en-US" altLang="zh-CN" sz="2400" b="1" dirty="0" smtClean="0">
                <a:latin typeface="+mn-ea"/>
              </a:rPr>
              <a:t>《</a:t>
            </a:r>
            <a:r>
              <a:rPr lang="zh-CN" altLang="en-US" sz="2400" b="1" dirty="0" smtClean="0">
                <a:latin typeface="+mn-ea"/>
              </a:rPr>
              <a:t>中国革命和欧洲革命</a:t>
            </a:r>
            <a:r>
              <a:rPr lang="en-US" altLang="zh-CN" sz="2400" b="1" dirty="0" smtClean="0">
                <a:latin typeface="+mn-ea"/>
              </a:rPr>
              <a:t>》</a:t>
            </a:r>
            <a:r>
              <a:rPr lang="zh-CN" altLang="en-US" sz="2400" b="1" dirty="0" smtClean="0">
                <a:latin typeface="+mn-ea"/>
              </a:rPr>
              <a:t>（</a:t>
            </a:r>
            <a:r>
              <a:rPr lang="en-US" altLang="zh-CN" sz="2400" b="1" dirty="0" smtClean="0">
                <a:latin typeface="+mn-ea"/>
              </a:rPr>
              <a:t>1853</a:t>
            </a:r>
            <a:r>
              <a:rPr lang="zh-CN" altLang="en-US" sz="2400" b="1" dirty="0" smtClean="0">
                <a:latin typeface="+mn-ea"/>
              </a:rPr>
              <a:t>年</a:t>
            </a:r>
            <a:r>
              <a:rPr lang="en-US" altLang="zh-CN" sz="2400" b="1" dirty="0" smtClean="0">
                <a:latin typeface="+mn-ea"/>
              </a:rPr>
              <a:t>6</a:t>
            </a:r>
            <a:r>
              <a:rPr lang="zh-CN" altLang="en-US" sz="2400" b="1" dirty="0" smtClean="0">
                <a:latin typeface="+mn-ea"/>
              </a:rPr>
              <a:t>月）</a:t>
            </a:r>
            <a:endParaRPr lang="en-US" altLang="zh-CN" sz="2400" b="1" dirty="0" smtClean="0">
              <a:latin typeface="+mn-ea"/>
            </a:endParaRPr>
          </a:p>
          <a:p>
            <a:pPr>
              <a:lnSpc>
                <a:spcPct val="90000"/>
              </a:lnSpc>
            </a:pPr>
            <a:r>
              <a:rPr lang="en-US" altLang="zh-CN" sz="2400" b="1" dirty="0" smtClean="0">
                <a:latin typeface="+mn-ea"/>
              </a:rPr>
              <a:t>2.</a:t>
            </a:r>
            <a:r>
              <a:rPr lang="zh-CN" altLang="en-US" sz="2400" b="1" dirty="0" smtClean="0">
                <a:latin typeface="+mn-ea"/>
              </a:rPr>
              <a:t>列宁：</a:t>
            </a:r>
            <a:r>
              <a:rPr lang="en-US" altLang="zh-CN" sz="2400" b="1" dirty="0" smtClean="0">
                <a:latin typeface="+mn-ea"/>
              </a:rPr>
              <a:t>《</a:t>
            </a:r>
            <a:r>
              <a:rPr lang="zh-CN" altLang="en-US" sz="2400" b="1" dirty="0" smtClean="0">
                <a:latin typeface="+mn-ea"/>
              </a:rPr>
              <a:t>对华战争</a:t>
            </a:r>
            <a:r>
              <a:rPr lang="en-US" altLang="zh-CN" sz="2400" b="1" dirty="0" smtClean="0">
                <a:latin typeface="+mn-ea"/>
              </a:rPr>
              <a:t>》</a:t>
            </a:r>
            <a:r>
              <a:rPr lang="zh-CN" altLang="en-US" sz="2400" b="1" dirty="0" smtClean="0">
                <a:latin typeface="+mn-ea"/>
              </a:rPr>
              <a:t>（</a:t>
            </a:r>
            <a:r>
              <a:rPr lang="en-US" altLang="zh-CN" sz="2400" b="1" dirty="0" smtClean="0">
                <a:latin typeface="+mn-ea"/>
              </a:rPr>
              <a:t>1900</a:t>
            </a:r>
            <a:r>
              <a:rPr lang="zh-CN" altLang="en-US" sz="2400" b="1" dirty="0" smtClean="0">
                <a:latin typeface="+mn-ea"/>
              </a:rPr>
              <a:t>年</a:t>
            </a:r>
            <a:r>
              <a:rPr lang="en-US" altLang="zh-CN" sz="2400" b="1" dirty="0" smtClean="0">
                <a:latin typeface="+mn-ea"/>
              </a:rPr>
              <a:t>9—10</a:t>
            </a:r>
            <a:r>
              <a:rPr lang="zh-CN" altLang="en-US" sz="2400" b="1" dirty="0" smtClean="0">
                <a:latin typeface="+mn-ea"/>
              </a:rPr>
              <a:t>月）</a:t>
            </a:r>
            <a:endParaRPr lang="zh-CN" altLang="en-US" sz="2400" b="1" dirty="0">
              <a:latin typeface="+mn-ea"/>
            </a:endParaRPr>
          </a:p>
          <a:p>
            <a:pPr>
              <a:lnSpc>
                <a:spcPct val="90000"/>
              </a:lnSpc>
              <a:buNone/>
            </a:pPr>
            <a:endParaRPr lang="zh-CN" altLang="en-US" sz="2100" b="1" dirty="0"/>
          </a:p>
        </p:txBody>
      </p:sp>
      <p:grpSp>
        <p:nvGrpSpPr>
          <p:cNvPr id="2" name="Group 3"/>
          <p:cNvGrpSpPr>
            <a:grpSpLocks/>
          </p:cNvGrpSpPr>
          <p:nvPr/>
        </p:nvGrpSpPr>
        <p:grpSpPr bwMode="auto">
          <a:xfrm>
            <a:off x="609600" y="228600"/>
            <a:ext cx="3530576" cy="1393825"/>
            <a:chOff x="0" y="0"/>
            <a:chExt cx="2788" cy="878"/>
          </a:xfrm>
        </p:grpSpPr>
        <p:sp>
          <p:nvSpPr>
            <p:cNvPr id="124932" name="Text Box 4"/>
            <p:cNvSpPr txBox="1">
              <a:spLocks noChangeArrowheads="1"/>
            </p:cNvSpPr>
            <p:nvPr/>
          </p:nvSpPr>
          <p:spPr bwMode="auto">
            <a:xfrm>
              <a:off x="1196" y="0"/>
              <a:ext cx="1478" cy="368"/>
            </a:xfrm>
            <a:prstGeom prst="rect">
              <a:avLst/>
            </a:prstGeom>
            <a:noFill/>
            <a:ln w="9525">
              <a:noFill/>
              <a:miter lim="800000"/>
              <a:headEnd/>
              <a:tailEnd/>
            </a:ln>
            <a:effectLst/>
          </p:spPr>
          <p:txBody>
            <a:bodyPr wrap="square">
              <a:spAutoFit/>
            </a:bodyPr>
            <a:lstStyle/>
            <a:p>
              <a:pPr algn="ctr" eaLnBrk="0" hangingPunct="0">
                <a:spcBef>
                  <a:spcPct val="50000"/>
                </a:spcBef>
              </a:pPr>
              <a:r>
                <a:rPr lang="zh-CN" altLang="en-US" sz="3200" b="1" dirty="0" smtClean="0">
                  <a:solidFill>
                    <a:srgbClr val="800000"/>
                  </a:solidFill>
                  <a:latin typeface="华文新魏" pitchFamily="2" charset="-122"/>
                  <a:ea typeface="华文新魏" pitchFamily="2" charset="-122"/>
                </a:rPr>
                <a:t>文献</a:t>
              </a:r>
              <a:endParaRPr lang="zh-CN" altLang="en-US" sz="3200" b="1" dirty="0">
                <a:solidFill>
                  <a:srgbClr val="800000"/>
                </a:solidFill>
                <a:latin typeface="华文新魏" pitchFamily="2" charset="-122"/>
                <a:ea typeface="华文新魏" pitchFamily="2" charset="-122"/>
              </a:endParaRPr>
            </a:p>
          </p:txBody>
        </p:sp>
        <p:pic>
          <p:nvPicPr>
            <p:cNvPr id="124933" name="Picture 5" descr="u=2469638031,733601179&amp;gp=24">
              <a:hlinkClick r:id="rId2"/>
            </p:cNvPr>
            <p:cNvPicPr>
              <a:picLocks noChangeAspect="1" noChangeArrowheads="1"/>
            </p:cNvPicPr>
            <p:nvPr/>
          </p:nvPicPr>
          <p:blipFill>
            <a:blip r:embed="rId3" cstate="print"/>
            <a:srcRect t="21547" b="22977"/>
            <a:stretch>
              <a:fillRect/>
            </a:stretch>
          </p:blipFill>
          <p:spPr bwMode="auto">
            <a:xfrm>
              <a:off x="1179" y="408"/>
              <a:ext cx="1609" cy="466"/>
            </a:xfrm>
            <a:prstGeom prst="rect">
              <a:avLst/>
            </a:prstGeom>
            <a:noFill/>
            <a:ln w="9525">
              <a:noFill/>
              <a:miter lim="800000"/>
              <a:headEnd/>
              <a:tailEnd/>
            </a:ln>
          </p:spPr>
        </p:pic>
        <p:pic>
          <p:nvPicPr>
            <p:cNvPr id="124934" name="Picture 6" descr="u=3753423135,3646937240&amp;gp=30">
              <a:hlinkClick r:id="rId4"/>
            </p:cNvPr>
            <p:cNvPicPr>
              <a:picLocks noChangeAspect="1" noChangeArrowheads="1"/>
            </p:cNvPicPr>
            <p:nvPr/>
          </p:nvPicPr>
          <p:blipFill>
            <a:blip r:embed="rId5" cstate="print"/>
            <a:srcRect/>
            <a:stretch>
              <a:fillRect/>
            </a:stretch>
          </p:blipFill>
          <p:spPr bwMode="auto">
            <a:xfrm>
              <a:off x="0" y="136"/>
              <a:ext cx="1134" cy="742"/>
            </a:xfrm>
            <a:prstGeom prst="rect">
              <a:avLst/>
            </a:prstGeom>
            <a:noFill/>
            <a:ln w="9525">
              <a:noFill/>
              <a:miter lim="800000"/>
              <a:headEnd/>
              <a:tailEnd/>
            </a:ln>
          </p:spPr>
        </p:pic>
      </p:grpSp>
      <p:pic>
        <p:nvPicPr>
          <p:cNvPr id="7" name="Picture 6" descr="盛世危言"/>
          <p:cNvPicPr>
            <a:picLocks noChangeAspect="1" noChangeArrowheads="1"/>
          </p:cNvPicPr>
          <p:nvPr/>
        </p:nvPicPr>
        <p:blipFill>
          <a:blip r:embed="rId6" cstate="print"/>
          <a:srcRect/>
          <a:stretch>
            <a:fillRect/>
          </a:stretch>
        </p:blipFill>
        <p:spPr bwMode="auto">
          <a:xfrm>
            <a:off x="5364088" y="476672"/>
            <a:ext cx="2709269" cy="1888456"/>
          </a:xfrm>
          <a:prstGeom prst="rect">
            <a:avLst/>
          </a:prstGeom>
          <a:noFill/>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3768" y="692696"/>
            <a:ext cx="2016224" cy="710952"/>
          </a:xfrm>
        </p:spPr>
        <p:txBody>
          <a:bodyPr>
            <a:normAutofit fontScale="90000"/>
          </a:bodyPr>
          <a:lstStyle/>
          <a:p>
            <a:r>
              <a:rPr lang="zh-CN" altLang="en-US" b="1" dirty="0" smtClean="0"/>
              <a:t>推荐书目</a:t>
            </a:r>
            <a:endParaRPr lang="zh-CN" altLang="en-US" b="1" dirty="0"/>
          </a:p>
        </p:txBody>
      </p:sp>
      <p:sp>
        <p:nvSpPr>
          <p:cNvPr id="3" name="内容占位符 2"/>
          <p:cNvSpPr>
            <a:spLocks noGrp="1"/>
          </p:cNvSpPr>
          <p:nvPr>
            <p:ph sz="quarter" idx="1"/>
          </p:nvPr>
        </p:nvSpPr>
        <p:spPr>
          <a:xfrm>
            <a:off x="323528" y="2708920"/>
            <a:ext cx="8424936" cy="2520280"/>
          </a:xfrm>
        </p:spPr>
        <p:txBody>
          <a:bodyPr>
            <a:normAutofit fontScale="92500" lnSpcReduction="10000"/>
          </a:bodyPr>
          <a:lstStyle/>
          <a:p>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张鸣：</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重说中国近代史</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，台海出版社 ，</a:t>
            </a:r>
            <a:r>
              <a:rPr lang="en-US" altLang="zh-CN" sz="2400" b="1" dirty="0" smtClean="0">
                <a:latin typeface="华文新魏" pitchFamily="2" charset="-122"/>
                <a:ea typeface="华文新魏" pitchFamily="2" charset="-122"/>
              </a:rPr>
              <a:t>2016</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王鸿生：</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历史的瀑布与峡谷</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，中国人民大学出版社，</a:t>
            </a:r>
            <a:r>
              <a:rPr lang="en-US" altLang="zh-CN" sz="2400" b="1" dirty="0" smtClean="0">
                <a:latin typeface="华文新魏" pitchFamily="2" charset="-122"/>
                <a:ea typeface="华文新魏" pitchFamily="2" charset="-122"/>
              </a:rPr>
              <a:t>2007</a:t>
            </a:r>
            <a:r>
              <a:rPr lang="zh-CN" altLang="en-US" sz="2400" b="1"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 【</a:t>
            </a:r>
            <a:r>
              <a:rPr lang="zh-CN" altLang="en-US" sz="2400" b="1" dirty="0" smtClean="0">
                <a:latin typeface="华文新魏" pitchFamily="2" charset="-122"/>
                <a:ea typeface="华文新魏" pitchFamily="2" charset="-122"/>
              </a:rPr>
              <a:t>法</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佩雷菲特：</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停滞的帝国</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两个世界的撞击</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，三联书店，</a:t>
            </a:r>
            <a:r>
              <a:rPr lang="en-US" altLang="zh-CN" sz="2400" b="1" dirty="0" smtClean="0">
                <a:latin typeface="华文新魏" pitchFamily="2" charset="-122"/>
                <a:ea typeface="华文新魏" pitchFamily="2" charset="-122"/>
              </a:rPr>
              <a:t>1993</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王开林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敢为天下先</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湖南人凭什么纵横中国</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，经济日报出版社，</a:t>
            </a:r>
            <a:r>
              <a:rPr lang="en-US" altLang="zh-CN" sz="2400" b="1" dirty="0" smtClean="0">
                <a:latin typeface="华文新魏" pitchFamily="2" charset="-122"/>
                <a:ea typeface="华文新魏" pitchFamily="2" charset="-122"/>
              </a:rPr>
              <a:t>2010</a:t>
            </a:r>
            <a:r>
              <a:rPr lang="zh-CN" altLang="en-US" sz="2400" b="1" dirty="0" smtClean="0">
                <a:latin typeface="华文新魏" pitchFamily="2" charset="-122"/>
                <a:ea typeface="华文新魏" pitchFamily="2" charset="-122"/>
              </a:rPr>
              <a:t>年版</a:t>
            </a:r>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251520" y="476672"/>
            <a:ext cx="2132729" cy="1551076"/>
          </a:xfrm>
          <a:prstGeom prst="rect">
            <a:avLst/>
          </a:prstGeom>
          <a:noFill/>
        </p:spPr>
      </p:pic>
      <p:pic>
        <p:nvPicPr>
          <p:cNvPr id="8" name="Picture 8" descr="瀛环志略（线装一函六册）"/>
          <p:cNvPicPr>
            <a:picLocks noChangeAspect="1" noChangeArrowheads="1"/>
          </p:cNvPicPr>
          <p:nvPr/>
        </p:nvPicPr>
        <p:blipFill>
          <a:blip r:embed="rId3" cstate="print"/>
          <a:srcRect/>
          <a:stretch>
            <a:fillRect/>
          </a:stretch>
        </p:blipFill>
        <p:spPr bwMode="auto">
          <a:xfrm>
            <a:off x="6948264" y="0"/>
            <a:ext cx="2051720" cy="2417429"/>
          </a:xfrm>
          <a:prstGeom prst="rect">
            <a:avLst/>
          </a:prstGeom>
          <a:noFill/>
        </p:spPr>
      </p:pic>
      <p:pic>
        <p:nvPicPr>
          <p:cNvPr id="9" name="Picture 2" descr="放眼世界一魏源与《海国图志》"/>
          <p:cNvPicPr>
            <a:picLocks noChangeAspect="1" noChangeArrowheads="1"/>
          </p:cNvPicPr>
          <p:nvPr/>
        </p:nvPicPr>
        <p:blipFill>
          <a:blip r:embed="rId4" cstate="print"/>
          <a:srcRect/>
          <a:stretch>
            <a:fillRect/>
          </a:stretch>
        </p:blipFill>
        <p:spPr bwMode="auto">
          <a:xfrm>
            <a:off x="4932040" y="104798"/>
            <a:ext cx="2012709" cy="2343474"/>
          </a:xfrm>
          <a:prstGeom prst="rect">
            <a:avLst/>
          </a:prstGeom>
          <a:noFill/>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987824" y="188640"/>
            <a:ext cx="2880320" cy="792088"/>
          </a:xfrm>
        </p:spPr>
        <p:txBody>
          <a:bodyPr>
            <a:normAutofit/>
          </a:bodyPr>
          <a:lstStyle/>
          <a:p>
            <a:r>
              <a:rPr lang="zh-CN" altLang="en-US" b="1" dirty="0" smtClean="0"/>
              <a:t>推荐视频</a:t>
            </a:r>
            <a:endParaRPr lang="zh-CN" altLang="en-US" b="1" dirty="0"/>
          </a:p>
        </p:txBody>
      </p:sp>
      <p:pic>
        <p:nvPicPr>
          <p:cNvPr id="7" name="Picture 3" descr="https://gss2.bdstatic.com/-fo3dSag_xI4khGkpoWK1HF6hhy/baike/c0%3Dbaike92%2C5%2C5%2C92%2C30/sign=054eab0015ce36d3b6098b625b9a51e2/6609c93d70cf3bc7c1c69a36d100baa1cc112a21.jpg"/>
          <p:cNvPicPr>
            <a:picLocks noChangeAspect="1" noChangeArrowheads="1"/>
          </p:cNvPicPr>
          <p:nvPr/>
        </p:nvPicPr>
        <p:blipFill>
          <a:blip r:embed="rId2" cstate="print"/>
          <a:srcRect/>
          <a:stretch>
            <a:fillRect/>
          </a:stretch>
        </p:blipFill>
        <p:spPr bwMode="auto">
          <a:xfrm>
            <a:off x="6660232" y="3429000"/>
            <a:ext cx="2376264" cy="3138826"/>
          </a:xfrm>
          <a:prstGeom prst="rect">
            <a:avLst/>
          </a:prstGeom>
          <a:noFill/>
        </p:spPr>
      </p:pic>
      <p:pic>
        <p:nvPicPr>
          <p:cNvPr id="9" name="Picture 1" descr="http://p1.img.cctvpic.com/photoAlbum/vms/standard/img/2017/6/27/VSETjaKII9IPyBmhsJeChWoC170627.jpg"/>
          <p:cNvPicPr>
            <a:picLocks noChangeAspect="1" noChangeArrowheads="1"/>
          </p:cNvPicPr>
          <p:nvPr/>
        </p:nvPicPr>
        <p:blipFill>
          <a:blip r:embed="rId3" cstate="print"/>
          <a:srcRect/>
          <a:stretch>
            <a:fillRect/>
          </a:stretch>
        </p:blipFill>
        <p:spPr bwMode="auto">
          <a:xfrm>
            <a:off x="3203848" y="1052736"/>
            <a:ext cx="2249560" cy="2664296"/>
          </a:xfrm>
          <a:prstGeom prst="rect">
            <a:avLst/>
          </a:prstGeom>
          <a:noFill/>
        </p:spPr>
      </p:pic>
      <p:pic>
        <p:nvPicPr>
          <p:cNvPr id="240642" name="Picture 2" descr="https://gss3.bdstatic.com/7Po3dSag_xI4khGkpoWK1HF6hhy/baike/c0%3Dbaike92%2C5%2C5%2C92%2C30/sign=4e897230d1a20cf4529df68d17602053/1ad5ad6eddc451da96c0f95cb7fd5266d0163256.jpg"/>
          <p:cNvPicPr>
            <a:picLocks noChangeAspect="1" noChangeArrowheads="1"/>
          </p:cNvPicPr>
          <p:nvPr/>
        </p:nvPicPr>
        <p:blipFill>
          <a:blip r:embed="rId4" cstate="print"/>
          <a:srcRect/>
          <a:stretch>
            <a:fillRect/>
          </a:stretch>
        </p:blipFill>
        <p:spPr bwMode="auto">
          <a:xfrm>
            <a:off x="2843808" y="3861048"/>
            <a:ext cx="3707904" cy="2880320"/>
          </a:xfrm>
          <a:prstGeom prst="rect">
            <a:avLst/>
          </a:prstGeom>
          <a:noFill/>
        </p:spPr>
      </p:pic>
      <p:pic>
        <p:nvPicPr>
          <p:cNvPr id="240648" name="Picture 8" descr="https://ss0.bdstatic.com/94oJfD_bAAcT8t7mm9GUKT-xh_/timg?image&amp;quality=100&amp;size=b4000_4000&amp;sec=1521470685&amp;di=722f3d779792c985df6a2a385f824705&amp;src=http://i1.hdslb.com/bfs/archive/dbd3513470236d1d710d83cb007aeee389530498.jpg_320x200.jpg"/>
          <p:cNvPicPr>
            <a:picLocks noChangeAspect="1" noChangeArrowheads="1"/>
          </p:cNvPicPr>
          <p:nvPr/>
        </p:nvPicPr>
        <p:blipFill>
          <a:blip r:embed="rId5" cstate="print"/>
          <a:srcRect/>
          <a:stretch>
            <a:fillRect/>
          </a:stretch>
        </p:blipFill>
        <p:spPr bwMode="auto">
          <a:xfrm>
            <a:off x="323528" y="3501008"/>
            <a:ext cx="2376264" cy="3096344"/>
          </a:xfrm>
          <a:prstGeom prst="rect">
            <a:avLst/>
          </a:prstGeom>
          <a:noFill/>
        </p:spPr>
      </p:pic>
      <p:pic>
        <p:nvPicPr>
          <p:cNvPr id="265218" name="Picture 2" descr="https://timgsa.baidu.com/timg?image&amp;quality=80&amp;size=b9999_10000&amp;sec=1521650546631&amp;di=4c990e9f266b2702c2f5e72aaf065d0e&amp;imgtype=0&amp;src=http%3A%2F%2Fimgsrc.baidu.com%2Fforum%2Fw%3D580%2Fsign%3D376d86d64cc2d562f208d0e5d71090f3%2F984d3cd12f2eb93815055244d6628535e4dd6f42.jpg"/>
          <p:cNvPicPr>
            <a:picLocks noChangeAspect="1" noChangeArrowheads="1"/>
          </p:cNvPicPr>
          <p:nvPr/>
        </p:nvPicPr>
        <p:blipFill>
          <a:blip r:embed="rId6" cstate="print"/>
          <a:srcRect/>
          <a:stretch>
            <a:fillRect/>
          </a:stretch>
        </p:blipFill>
        <p:spPr bwMode="auto">
          <a:xfrm>
            <a:off x="6300192" y="332656"/>
            <a:ext cx="2292686" cy="2961531"/>
          </a:xfrm>
          <a:prstGeom prst="rect">
            <a:avLst/>
          </a:prstGeom>
          <a:noFill/>
        </p:spPr>
      </p:pic>
      <p:pic>
        <p:nvPicPr>
          <p:cNvPr id="265220" name="Picture 4" descr="https://timgsa.baidu.com/timg?image&amp;quality=80&amp;size=b9999_10000&amp;sec=1521650683998&amp;di=fedc9273b6b696198e36f6798b511c80&amp;imgtype=0&amp;src=http%3A%2F%2Fimg3.doubanio.com%2Flpic%2Fs3391766.jpg"/>
          <p:cNvPicPr>
            <a:picLocks noChangeAspect="1" noChangeArrowheads="1"/>
          </p:cNvPicPr>
          <p:nvPr/>
        </p:nvPicPr>
        <p:blipFill>
          <a:blip r:embed="rId7" cstate="print"/>
          <a:srcRect/>
          <a:stretch>
            <a:fillRect/>
          </a:stretch>
        </p:blipFill>
        <p:spPr bwMode="auto">
          <a:xfrm>
            <a:off x="251520" y="548680"/>
            <a:ext cx="2386808" cy="2796275"/>
          </a:xfrm>
          <a:prstGeom prst="rect">
            <a:avLst/>
          </a:prstGeom>
          <a:noFill/>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5"/>
          <p:cNvGrpSpPr/>
          <p:nvPr/>
        </p:nvGrpSpPr>
        <p:grpSpPr>
          <a:xfrm>
            <a:off x="6156176" y="2852936"/>
            <a:ext cx="2595521" cy="3528392"/>
            <a:chOff x="6660232" y="3717032"/>
            <a:chExt cx="2163473" cy="3013303"/>
          </a:xfrm>
        </p:grpSpPr>
        <p:pic>
          <p:nvPicPr>
            <p:cNvPr id="160770" name="Picture 2" descr="王懿荣头像"/>
            <p:cNvPicPr>
              <a:picLocks noChangeAspect="1" noChangeArrowheads="1"/>
            </p:cNvPicPr>
            <p:nvPr/>
          </p:nvPicPr>
          <p:blipFill>
            <a:blip r:embed="rId2" cstate="print"/>
            <a:srcRect/>
            <a:stretch>
              <a:fillRect/>
            </a:stretch>
          </p:blipFill>
          <p:spPr bwMode="auto">
            <a:xfrm>
              <a:off x="6660232" y="3717032"/>
              <a:ext cx="2163473" cy="2736304"/>
            </a:xfrm>
            <a:prstGeom prst="rect">
              <a:avLst/>
            </a:prstGeom>
            <a:noFill/>
          </p:spPr>
        </p:pic>
        <p:sp>
          <p:nvSpPr>
            <p:cNvPr id="8" name="矩形 7"/>
            <p:cNvSpPr/>
            <p:nvPr/>
          </p:nvSpPr>
          <p:spPr>
            <a:xfrm>
              <a:off x="6948264" y="6453336"/>
              <a:ext cx="1508746" cy="276999"/>
            </a:xfrm>
            <a:prstGeom prst="rect">
              <a:avLst/>
            </a:prstGeom>
          </p:spPr>
          <p:txBody>
            <a:bodyPr wrap="none">
              <a:spAutoFit/>
            </a:bodyPr>
            <a:lstStyle/>
            <a:p>
              <a:r>
                <a:rPr lang="zh-CN" altLang="en-US" sz="1200" b="1" dirty="0" smtClean="0">
                  <a:latin typeface="华文新魏" pitchFamily="2" charset="-122"/>
                  <a:ea typeface="华文新魏" pitchFamily="2" charset="-122"/>
                </a:rPr>
                <a:t>王懿荣</a:t>
              </a:r>
              <a:r>
                <a:rPr lang="en-US" altLang="zh-CN" sz="1200" b="1" dirty="0" smtClean="0">
                  <a:latin typeface="华文新魏" pitchFamily="2" charset="-122"/>
                  <a:ea typeface="华文新魏" pitchFamily="2" charset="-122"/>
                </a:rPr>
                <a:t>(1845--1900)</a:t>
              </a:r>
              <a:endParaRPr lang="zh-CN" altLang="en-US" sz="1200" b="1" dirty="0">
                <a:latin typeface="华文新魏" pitchFamily="2" charset="-122"/>
                <a:ea typeface="华文新魏" pitchFamily="2" charset="-122"/>
              </a:endParaRPr>
            </a:p>
          </p:txBody>
        </p:sp>
      </p:grpSp>
      <p:grpSp>
        <p:nvGrpSpPr>
          <p:cNvPr id="17" name="组合 16"/>
          <p:cNvGrpSpPr/>
          <p:nvPr/>
        </p:nvGrpSpPr>
        <p:grpSpPr>
          <a:xfrm>
            <a:off x="611560" y="548680"/>
            <a:ext cx="2484771" cy="3445351"/>
            <a:chOff x="611560" y="548680"/>
            <a:chExt cx="2484771" cy="3445351"/>
          </a:xfrm>
        </p:grpSpPr>
        <p:pic>
          <p:nvPicPr>
            <p:cNvPr id="160772" name="Picture 4" descr="倭仁"/>
            <p:cNvPicPr>
              <a:picLocks noChangeAspect="1" noChangeArrowheads="1"/>
            </p:cNvPicPr>
            <p:nvPr/>
          </p:nvPicPr>
          <p:blipFill>
            <a:blip r:embed="rId3" cstate="print"/>
            <a:srcRect/>
            <a:stretch>
              <a:fillRect/>
            </a:stretch>
          </p:blipFill>
          <p:spPr bwMode="auto">
            <a:xfrm>
              <a:off x="611560" y="548680"/>
              <a:ext cx="2484771" cy="3096344"/>
            </a:xfrm>
            <a:prstGeom prst="rect">
              <a:avLst/>
            </a:prstGeom>
            <a:noFill/>
          </p:spPr>
        </p:pic>
        <p:sp>
          <p:nvSpPr>
            <p:cNvPr id="10" name="矩形 9"/>
            <p:cNvSpPr/>
            <p:nvPr/>
          </p:nvSpPr>
          <p:spPr>
            <a:xfrm>
              <a:off x="1115616" y="3717032"/>
              <a:ext cx="1324402" cy="276999"/>
            </a:xfrm>
            <a:prstGeom prst="rect">
              <a:avLst/>
            </a:prstGeom>
          </p:spPr>
          <p:txBody>
            <a:bodyPr wrap="none">
              <a:spAutoFit/>
            </a:bodyPr>
            <a:lstStyle/>
            <a:p>
              <a:r>
                <a:rPr lang="zh-CN" altLang="en-US" sz="1200" b="1" dirty="0" smtClean="0">
                  <a:latin typeface="华文新魏" pitchFamily="2" charset="-122"/>
                  <a:ea typeface="华文新魏" pitchFamily="2" charset="-122"/>
                </a:rPr>
                <a:t>倭仁</a:t>
              </a:r>
              <a:r>
                <a:rPr lang="en-US" altLang="zh-CN" sz="1200" b="1" dirty="0" smtClean="0">
                  <a:latin typeface="华文新魏" pitchFamily="2" charset="-122"/>
                  <a:ea typeface="华文新魏" pitchFamily="2" charset="-122"/>
                </a:rPr>
                <a:t>(1804--1871)</a:t>
              </a:r>
              <a:endParaRPr lang="zh-CN" altLang="en-US" sz="1200" b="1" dirty="0" smtClean="0">
                <a:latin typeface="华文新魏" pitchFamily="2" charset="-122"/>
                <a:ea typeface="华文新魏" pitchFamily="2" charset="-122"/>
              </a:endParaRPr>
            </a:p>
          </p:txBody>
        </p:sp>
      </p:grpSp>
      <p:grpSp>
        <p:nvGrpSpPr>
          <p:cNvPr id="4" name="组合 14"/>
          <p:cNvGrpSpPr/>
          <p:nvPr/>
        </p:nvGrpSpPr>
        <p:grpSpPr>
          <a:xfrm>
            <a:off x="3347864" y="1772816"/>
            <a:ext cx="2736304" cy="3301335"/>
            <a:chOff x="4067944" y="3717032"/>
            <a:chExt cx="2304257" cy="3013303"/>
          </a:xfrm>
        </p:grpSpPr>
        <p:sp>
          <p:nvSpPr>
            <p:cNvPr id="11" name="矩形 10"/>
            <p:cNvSpPr/>
            <p:nvPr/>
          </p:nvSpPr>
          <p:spPr>
            <a:xfrm>
              <a:off x="4572000" y="6453336"/>
              <a:ext cx="1354858" cy="276999"/>
            </a:xfrm>
            <a:prstGeom prst="rect">
              <a:avLst/>
            </a:prstGeom>
          </p:spPr>
          <p:txBody>
            <a:bodyPr wrap="none">
              <a:spAutoFit/>
            </a:bodyPr>
            <a:lstStyle/>
            <a:p>
              <a:r>
                <a:rPr lang="zh-CN" altLang="en-US" sz="1200" b="1" dirty="0" smtClean="0">
                  <a:latin typeface="华文新魏" pitchFamily="2" charset="-122"/>
                  <a:ea typeface="华文新魏" pitchFamily="2" charset="-122"/>
                </a:rPr>
                <a:t>崇绮</a:t>
              </a:r>
              <a:r>
                <a:rPr lang="en-US" altLang="zh-CN" sz="1200" b="1" dirty="0" smtClean="0">
                  <a:latin typeface="华文新魏" pitchFamily="2" charset="-122"/>
                  <a:ea typeface="华文新魏" pitchFamily="2" charset="-122"/>
                </a:rPr>
                <a:t>(1829--1900)</a:t>
              </a:r>
              <a:endParaRPr lang="zh-CN" altLang="en-US" sz="1200" b="1" dirty="0" smtClean="0">
                <a:latin typeface="华文新魏" pitchFamily="2" charset="-122"/>
                <a:ea typeface="华文新魏" pitchFamily="2" charset="-122"/>
              </a:endParaRPr>
            </a:p>
          </p:txBody>
        </p:sp>
        <p:pic>
          <p:nvPicPr>
            <p:cNvPr id="160776" name="Picture 8" descr="http://p2.so.qhmsg.com/bdr/_240_/t01df4951b30baa5cc7.jpg"/>
            <p:cNvPicPr>
              <a:picLocks noChangeAspect="1" noChangeArrowheads="1"/>
            </p:cNvPicPr>
            <p:nvPr/>
          </p:nvPicPr>
          <p:blipFill>
            <a:blip r:embed="rId4" cstate="print"/>
            <a:srcRect/>
            <a:stretch>
              <a:fillRect/>
            </a:stretch>
          </p:blipFill>
          <p:spPr bwMode="auto">
            <a:xfrm>
              <a:off x="4067944" y="3717032"/>
              <a:ext cx="2304257" cy="2736304"/>
            </a:xfrm>
            <a:prstGeom prst="rect">
              <a:avLst/>
            </a:prstGeom>
            <a:noFill/>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28600" y="2060848"/>
            <a:ext cx="8915400" cy="4443413"/>
            <a:chOff x="228600" y="2060848"/>
            <a:chExt cx="8915400" cy="4443413"/>
          </a:xfrm>
        </p:grpSpPr>
        <p:pic>
          <p:nvPicPr>
            <p:cNvPr id="26626" name="Picture 2" descr="hk"/>
            <p:cNvPicPr>
              <a:picLocks noChangeAspect="1" noChangeArrowheads="1"/>
            </p:cNvPicPr>
            <p:nvPr/>
          </p:nvPicPr>
          <p:blipFill>
            <a:blip r:embed="rId2" cstate="print"/>
            <a:srcRect/>
            <a:stretch>
              <a:fillRect/>
            </a:stretch>
          </p:blipFill>
          <p:spPr bwMode="auto">
            <a:xfrm>
              <a:off x="1835696" y="2060848"/>
              <a:ext cx="6219825" cy="4443413"/>
            </a:xfrm>
            <a:prstGeom prst="rect">
              <a:avLst/>
            </a:prstGeom>
            <a:noFill/>
            <a:ln w="9525">
              <a:noFill/>
              <a:miter lim="800000"/>
              <a:headEnd/>
              <a:tailEnd/>
            </a:ln>
          </p:spPr>
        </p:pic>
        <p:sp>
          <p:nvSpPr>
            <p:cNvPr id="22531" name="AutoShape 3"/>
            <p:cNvSpPr>
              <a:spLocks noChangeArrowheads="1"/>
            </p:cNvSpPr>
            <p:nvPr/>
          </p:nvSpPr>
          <p:spPr bwMode="auto">
            <a:xfrm>
              <a:off x="5580112" y="5157192"/>
              <a:ext cx="2592388" cy="720725"/>
            </a:xfrm>
            <a:prstGeom prst="wedgeRectCallout">
              <a:avLst>
                <a:gd name="adj1" fmla="val -63963"/>
                <a:gd name="adj2" fmla="val -118500"/>
              </a:avLst>
            </a:prstGeom>
            <a:solidFill>
              <a:schemeClr val="bg1"/>
            </a:solidFill>
            <a:ln w="9525">
              <a:solidFill>
                <a:schemeClr val="tx1"/>
              </a:solidFill>
              <a:miter lim="800000"/>
              <a:headEnd/>
              <a:tailEnd/>
            </a:ln>
          </p:spPr>
          <p:txBody>
            <a:bodyPr/>
            <a:lstStyle/>
            <a:p>
              <a:pPr>
                <a:buFont typeface="Arial" pitchFamily="34" charset="0"/>
                <a:buNone/>
                <a:defRPr/>
              </a:pPr>
              <a:r>
                <a:rPr lang="en-US" altLang="zh-CN" sz="2000" b="1" dirty="0">
                  <a:latin typeface="华文新魏" pitchFamily="2" charset="-122"/>
                  <a:ea typeface="华文新魏" pitchFamily="2" charset="-122"/>
                </a:rPr>
                <a:t>1842</a:t>
              </a:r>
              <a:r>
                <a:rPr lang="zh-CN" altLang="en-US" sz="2000" b="1" dirty="0">
                  <a:latin typeface="华文新魏" pitchFamily="2" charset="-122"/>
                  <a:ea typeface="华文新魏" pitchFamily="2" charset="-122"/>
                </a:rPr>
                <a:t>年通过</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南京条约</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割占香港岛</a:t>
              </a:r>
            </a:p>
          </p:txBody>
        </p:sp>
        <p:sp>
          <p:nvSpPr>
            <p:cNvPr id="22532" name="AutoShape 4"/>
            <p:cNvSpPr>
              <a:spLocks noChangeArrowheads="1"/>
            </p:cNvSpPr>
            <p:nvPr/>
          </p:nvSpPr>
          <p:spPr bwMode="auto">
            <a:xfrm>
              <a:off x="6934200" y="2743200"/>
              <a:ext cx="2209800" cy="1219200"/>
            </a:xfrm>
            <a:prstGeom prst="wedgeRectCallout">
              <a:avLst>
                <a:gd name="adj1" fmla="val -141248"/>
                <a:gd name="adj2" fmla="val 81222"/>
              </a:avLst>
            </a:prstGeom>
            <a:solidFill>
              <a:schemeClr val="bg1"/>
            </a:solidFill>
            <a:ln w="9525">
              <a:solidFill>
                <a:schemeClr val="tx1"/>
              </a:solidFill>
              <a:miter lim="800000"/>
              <a:headEnd/>
              <a:tailEnd/>
            </a:ln>
          </p:spPr>
          <p:txBody>
            <a:bodyPr/>
            <a:lstStyle/>
            <a:p>
              <a:pPr>
                <a:buFont typeface="Arial" pitchFamily="34" charset="0"/>
                <a:buNone/>
                <a:defRPr/>
              </a:pPr>
              <a:r>
                <a:rPr lang="en-US" altLang="zh-CN" sz="2000" b="1" dirty="0">
                  <a:latin typeface="华文新魏" pitchFamily="2" charset="-122"/>
                  <a:ea typeface="华文新魏" pitchFamily="2" charset="-122"/>
                </a:rPr>
                <a:t>1860</a:t>
              </a:r>
              <a:r>
                <a:rPr lang="zh-CN" altLang="en-US" sz="2000" b="1" dirty="0">
                  <a:latin typeface="华文新魏" pitchFamily="2" charset="-122"/>
                  <a:ea typeface="华文新魏" pitchFamily="2" charset="-122"/>
                </a:rPr>
                <a:t>年通过</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北京条约</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割占九龙司地方一区</a:t>
              </a:r>
            </a:p>
          </p:txBody>
        </p:sp>
        <p:sp>
          <p:nvSpPr>
            <p:cNvPr id="22533" name="AutoShape 5"/>
            <p:cNvSpPr>
              <a:spLocks noChangeArrowheads="1"/>
            </p:cNvSpPr>
            <p:nvPr/>
          </p:nvSpPr>
          <p:spPr bwMode="auto">
            <a:xfrm>
              <a:off x="228600" y="4267200"/>
              <a:ext cx="1676400" cy="1394048"/>
            </a:xfrm>
            <a:prstGeom prst="wedgeRectCallout">
              <a:avLst>
                <a:gd name="adj1" fmla="val 184093"/>
                <a:gd name="adj2" fmla="val -78505"/>
              </a:avLst>
            </a:prstGeom>
            <a:solidFill>
              <a:schemeClr val="bg1"/>
            </a:solidFill>
            <a:ln w="9525">
              <a:solidFill>
                <a:schemeClr val="tx1"/>
              </a:solidFill>
              <a:miter lim="800000"/>
              <a:headEnd/>
              <a:tailEnd/>
            </a:ln>
          </p:spPr>
          <p:txBody>
            <a:bodyPr/>
            <a:lstStyle/>
            <a:p>
              <a:pPr>
                <a:defRPr/>
              </a:pPr>
              <a:r>
                <a:rPr lang="en-US" altLang="zh-CN" sz="2000" b="1" dirty="0">
                  <a:latin typeface="华文新魏" pitchFamily="2" charset="-122"/>
                  <a:ea typeface="华文新魏" pitchFamily="2" charset="-122"/>
                </a:rPr>
                <a:t>1898</a:t>
              </a:r>
              <a:r>
                <a:rPr lang="zh-CN" altLang="en-US" sz="2000" b="1" dirty="0">
                  <a:latin typeface="华文新魏" pitchFamily="2" charset="-122"/>
                  <a:ea typeface="华文新魏" pitchFamily="2" charset="-122"/>
                </a:rPr>
                <a:t>年通过</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展拓香港界址专条</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强租新界</a:t>
              </a:r>
            </a:p>
          </p:txBody>
        </p:sp>
      </p:grpSp>
      <p:sp>
        <p:nvSpPr>
          <p:cNvPr id="26630" name="Rectangle 6"/>
          <p:cNvSpPr>
            <a:spLocks noChangeArrowheads="1"/>
          </p:cNvSpPr>
          <p:nvPr/>
        </p:nvSpPr>
        <p:spPr bwMode="auto">
          <a:xfrm>
            <a:off x="395536" y="248808"/>
            <a:ext cx="8363775" cy="1139825"/>
          </a:xfrm>
          <a:prstGeom prst="rect">
            <a:avLst/>
          </a:prstGeom>
          <a:noFill/>
          <a:ln w="9525">
            <a:noFill/>
            <a:miter lim="800000"/>
            <a:headEnd/>
            <a:tailEnd/>
          </a:ln>
        </p:spPr>
        <p:txBody>
          <a:bodyPr/>
          <a:lstStyle/>
          <a:p>
            <a:pPr>
              <a:buFontTx/>
              <a:buNone/>
            </a:pPr>
            <a:r>
              <a:rPr lang="en-US" altLang="zh-CN" sz="4000" b="1" dirty="0">
                <a:solidFill>
                  <a:schemeClr val="tx2"/>
                </a:solidFill>
                <a:latin typeface="华文新魏" pitchFamily="2" charset="-122"/>
              </a:rPr>
              <a:t>2</a:t>
            </a:r>
            <a:r>
              <a:rPr lang="zh-CN" altLang="en-US" sz="4000" b="1" dirty="0">
                <a:solidFill>
                  <a:schemeClr val="tx2"/>
                </a:solidFill>
                <a:latin typeface="华文新魏" pitchFamily="2" charset="-122"/>
              </a:rPr>
              <a:t>、侵占中国领土，划分势力范围</a:t>
            </a:r>
          </a:p>
        </p:txBody>
      </p:sp>
      <p:sp>
        <p:nvSpPr>
          <p:cNvPr id="26631" name="Rectangle 7"/>
          <p:cNvSpPr>
            <a:spLocks noChangeArrowheads="1"/>
          </p:cNvSpPr>
          <p:nvPr/>
        </p:nvSpPr>
        <p:spPr bwMode="auto">
          <a:xfrm>
            <a:off x="467544" y="1143000"/>
            <a:ext cx="8143056" cy="609600"/>
          </a:xfrm>
          <a:prstGeom prst="rect">
            <a:avLst/>
          </a:prstGeom>
          <a:noFill/>
          <a:ln w="9525">
            <a:noFill/>
            <a:miter lim="800000"/>
            <a:headEnd/>
            <a:tailEnd/>
          </a:ln>
        </p:spPr>
        <p:txBody>
          <a:bodyPr/>
          <a:lstStyle/>
          <a:p>
            <a:pPr>
              <a:buFontTx/>
              <a:buNone/>
            </a:pPr>
            <a:r>
              <a:rPr lang="zh-CN" altLang="en-US" sz="3800" b="1" dirty="0">
                <a:solidFill>
                  <a:schemeClr val="tx2"/>
                </a:solidFill>
                <a:latin typeface="Garamond" pitchFamily="18" charset="0"/>
              </a:rPr>
              <a:t>（</a:t>
            </a:r>
            <a:r>
              <a:rPr lang="en-US" altLang="zh-CN" sz="3800" b="1" dirty="0">
                <a:solidFill>
                  <a:schemeClr val="tx2"/>
                </a:solidFill>
                <a:latin typeface="Garamond" pitchFamily="18" charset="0"/>
              </a:rPr>
              <a:t>1</a:t>
            </a:r>
            <a:r>
              <a:rPr lang="zh-CN" altLang="en-US" sz="3800" b="1" dirty="0">
                <a:solidFill>
                  <a:schemeClr val="tx2"/>
                </a:solidFill>
                <a:latin typeface="Garamond" pitchFamily="18" charset="0"/>
              </a:rPr>
              <a:t>）直接夺占中国领土</a:t>
            </a:r>
          </a:p>
        </p:txBody>
      </p:sp>
      <p:sp>
        <p:nvSpPr>
          <p:cNvPr id="26632" name="Rectangle 8"/>
          <p:cNvSpPr>
            <a:spLocks noChangeArrowheads="1"/>
          </p:cNvSpPr>
          <p:nvPr/>
        </p:nvSpPr>
        <p:spPr bwMode="auto">
          <a:xfrm>
            <a:off x="611560" y="2132856"/>
            <a:ext cx="720080" cy="1872208"/>
          </a:xfrm>
          <a:prstGeom prst="rect">
            <a:avLst/>
          </a:prstGeom>
          <a:noFill/>
          <a:ln w="9525">
            <a:noFill/>
            <a:miter lim="800000"/>
            <a:headEnd/>
            <a:tailEnd/>
          </a:ln>
        </p:spPr>
        <p:txBody>
          <a:bodyPr/>
          <a:lstStyle/>
          <a:p>
            <a:pPr marL="342900" indent="-342900">
              <a:spcBef>
                <a:spcPct val="20000"/>
              </a:spcBef>
              <a:buClr>
                <a:schemeClr val="accent1"/>
              </a:buClr>
              <a:buSzPct val="65000"/>
            </a:pPr>
            <a:r>
              <a:rPr lang="zh-CN" altLang="en-US" sz="3400" b="1" dirty="0" smtClean="0">
                <a:latin typeface="华文新魏" pitchFamily="2" charset="-122"/>
              </a:rPr>
              <a:t>①</a:t>
            </a:r>
            <a:endParaRPr lang="en-US" altLang="zh-CN" sz="3400" b="1" dirty="0" smtClean="0">
              <a:latin typeface="华文新魏" pitchFamily="2" charset="-122"/>
            </a:endParaRPr>
          </a:p>
          <a:p>
            <a:pPr marL="342900" indent="-342900">
              <a:spcBef>
                <a:spcPct val="20000"/>
              </a:spcBef>
              <a:buClr>
                <a:schemeClr val="accent1"/>
              </a:buClr>
              <a:buSzPct val="65000"/>
            </a:pPr>
            <a:r>
              <a:rPr lang="zh-CN" altLang="en-US" sz="3400" b="1" dirty="0" smtClean="0">
                <a:latin typeface="华文新魏" pitchFamily="2" charset="-122"/>
              </a:rPr>
              <a:t>英</a:t>
            </a:r>
            <a:endParaRPr lang="en-US" altLang="zh-CN" sz="3400" b="1" dirty="0" smtClean="0">
              <a:latin typeface="华文新魏" pitchFamily="2" charset="-122"/>
            </a:endParaRPr>
          </a:p>
          <a:p>
            <a:pPr marL="342900" indent="-342900">
              <a:spcBef>
                <a:spcPct val="20000"/>
              </a:spcBef>
              <a:buClr>
                <a:schemeClr val="accent1"/>
              </a:buClr>
              <a:buSzPct val="65000"/>
            </a:pPr>
            <a:r>
              <a:rPr lang="zh-CN" altLang="en-US" sz="3400" b="1" dirty="0" smtClean="0">
                <a:latin typeface="华文新魏" pitchFamily="2" charset="-122"/>
              </a:rPr>
              <a:t>国</a:t>
            </a:r>
            <a:r>
              <a:rPr lang="zh-CN" altLang="en-US" sz="3400" dirty="0" smtClean="0">
                <a:ea typeface="宋体" charset="-122"/>
              </a:rPr>
              <a:t> </a:t>
            </a:r>
            <a:endParaRPr lang="zh-CN" altLang="en-US" sz="3400" dirty="0">
              <a:ea typeface="宋体" charset="-122"/>
            </a:endParaRPr>
          </a:p>
        </p:txBody>
      </p:sp>
    </p:spTree>
  </p:cSld>
  <p:clrMapOvr>
    <a:masterClrMapping/>
  </p:clrMapOvr>
  <p:transition>
    <p:check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sz="quarter" idx="1"/>
          </p:nvPr>
        </p:nvSpPr>
        <p:spPr>
          <a:xfrm>
            <a:off x="685800" y="2438400"/>
            <a:ext cx="3581400" cy="2895600"/>
          </a:xfrm>
        </p:spPr>
        <p:txBody>
          <a:bodyPr/>
          <a:lstStyle/>
          <a:p>
            <a:pPr eaLnBrk="1" hangingPunct="1"/>
            <a:r>
              <a:rPr lang="zh-CN" altLang="en-US" b="1" dirty="0" smtClean="0">
                <a:latin typeface="华文新魏" pitchFamily="2" charset="-122"/>
                <a:ea typeface="华文新魏" pitchFamily="2" charset="-122"/>
              </a:rPr>
              <a:t>水是尧时日夏时，</a:t>
            </a:r>
          </a:p>
          <a:p>
            <a:pPr eaLnBrk="1" hangingPunct="1"/>
            <a:r>
              <a:rPr lang="zh-CN" altLang="en-US" b="1" dirty="0" smtClean="0">
                <a:latin typeface="华文新魏" pitchFamily="2" charset="-122"/>
                <a:ea typeface="华文新魏" pitchFamily="2" charset="-122"/>
              </a:rPr>
              <a:t>衣冠又是汉官仪。</a:t>
            </a:r>
          </a:p>
          <a:p>
            <a:pPr eaLnBrk="1" hangingPunct="1"/>
            <a:r>
              <a:rPr lang="zh-CN" altLang="en-US" b="1" dirty="0" smtClean="0">
                <a:latin typeface="华文新魏" pitchFamily="2" charset="-122"/>
                <a:ea typeface="华文新魏" pitchFamily="2" charset="-122"/>
              </a:rPr>
              <a:t>登楼四望真吾土，</a:t>
            </a:r>
          </a:p>
          <a:p>
            <a:pPr eaLnBrk="1" hangingPunct="1"/>
            <a:r>
              <a:rPr lang="zh-CN" altLang="en-US" b="1" dirty="0" smtClean="0">
                <a:latin typeface="华文新魏" pitchFamily="2" charset="-122"/>
                <a:ea typeface="华文新魏" pitchFamily="2" charset="-122"/>
              </a:rPr>
              <a:t>不见黄龙上大旗。</a:t>
            </a:r>
          </a:p>
          <a:p>
            <a:r>
              <a:rPr lang="zh-CN" altLang="en-US" sz="1800" b="1" dirty="0" smtClean="0">
                <a:latin typeface="华文新魏" pitchFamily="2" charset="-122"/>
                <a:ea typeface="华文新魏" pitchFamily="2" charset="-122"/>
              </a:rPr>
              <a:t>   </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黄遵宪</a:t>
            </a:r>
            <a:r>
              <a:rPr lang="en-US" altLang="zh-CN" sz="1800" b="1" dirty="0" smtClean="0">
                <a:latin typeface="华文新魏" pitchFamily="2" charset="-122"/>
                <a:ea typeface="华文新魏" pitchFamily="2" charset="-122"/>
              </a:rPr>
              <a:t>(</a:t>
            </a:r>
            <a:r>
              <a:rPr lang="zh-CN" altLang="en-US" sz="1800" dirty="0" smtClean="0"/>
              <a:t>（</a:t>
            </a:r>
            <a:r>
              <a:rPr lang="en-US" altLang="zh-CN" sz="1800" dirty="0" smtClean="0"/>
              <a:t>1848 -1905)</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到香港</a:t>
            </a:r>
            <a:r>
              <a:rPr lang="en-US" altLang="zh-CN" sz="1800" b="1" dirty="0" smtClean="0">
                <a:latin typeface="华文新魏" pitchFamily="2" charset="-122"/>
                <a:ea typeface="华文新魏" pitchFamily="2" charset="-122"/>
              </a:rPr>
              <a:t>》</a:t>
            </a:r>
            <a:endParaRPr lang="en-US" altLang="zh-CN" dirty="0" smtClean="0"/>
          </a:p>
        </p:txBody>
      </p:sp>
      <p:sp>
        <p:nvSpPr>
          <p:cNvPr id="27651" name="Rectangle 3"/>
          <p:cNvSpPr>
            <a:spLocks noChangeArrowheads="1"/>
          </p:cNvSpPr>
          <p:nvPr/>
        </p:nvSpPr>
        <p:spPr bwMode="auto">
          <a:xfrm>
            <a:off x="4499992" y="980728"/>
            <a:ext cx="3886200" cy="4267200"/>
          </a:xfrm>
          <a:prstGeom prst="rect">
            <a:avLst/>
          </a:prstGeom>
          <a:solidFill>
            <a:schemeClr val="bg1"/>
          </a:solidFill>
          <a:ln w="9525">
            <a:noFill/>
            <a:miter lim="800000"/>
            <a:headEnd/>
            <a:tailEnd/>
          </a:ln>
        </p:spPr>
        <p:txBody>
          <a:bodyPr/>
          <a:lstStyle/>
          <a:p>
            <a:pPr marL="342900" indent="-342900">
              <a:lnSpc>
                <a:spcPct val="80000"/>
              </a:lnSpc>
              <a:spcBef>
                <a:spcPct val="20000"/>
              </a:spcBef>
              <a:buClr>
                <a:schemeClr val="accent1"/>
              </a:buClr>
              <a:buSzPct val="65000"/>
              <a:buFont typeface="Wingdings" pitchFamily="2" charset="2"/>
              <a:buChar char="n"/>
            </a:pPr>
            <a:r>
              <a:rPr lang="en-US" altLang="zh-CN" sz="2400" b="1" dirty="0">
                <a:latin typeface="华文新魏" pitchFamily="2" charset="-122"/>
              </a:rPr>
              <a:t>[</a:t>
            </a:r>
            <a:r>
              <a:rPr lang="zh-CN" altLang="en-US" sz="2400" b="1" dirty="0">
                <a:latin typeface="华文新魏" pitchFamily="2" charset="-122"/>
              </a:rPr>
              <a:t>总结分析</a:t>
            </a:r>
            <a:r>
              <a:rPr lang="en-US" altLang="zh-CN" sz="2400" b="1" dirty="0">
                <a:latin typeface="华文新魏" pitchFamily="2" charset="-122"/>
              </a:rPr>
              <a:t>] </a:t>
            </a:r>
            <a:r>
              <a:rPr lang="zh-CN" altLang="en-US" sz="2400" b="1" dirty="0">
                <a:latin typeface="华文新魏" pitchFamily="2" charset="-122"/>
              </a:rPr>
              <a:t>这是</a:t>
            </a:r>
            <a:r>
              <a:rPr lang="en-US" altLang="zh-CN" sz="2400" b="1" dirty="0">
                <a:latin typeface="华文新魏" pitchFamily="2" charset="-122"/>
              </a:rPr>
              <a:t>1885</a:t>
            </a:r>
            <a:r>
              <a:rPr lang="zh-CN" altLang="en-US" sz="2400" b="1" dirty="0">
                <a:latin typeface="华文新魏" pitchFamily="2" charset="-122"/>
              </a:rPr>
              <a:t>年晚清著名外交家和梅州籍客家诗人黄遵宪写下的一首诗。二次鸦片战争，香港一割再割，黄遵宪到香港后看到的一切都是中国的，就是代表自己国家的旗帜不见了，这是多么悲愤沉痛的感受啊！</a:t>
            </a:r>
          </a:p>
          <a:p>
            <a:pPr marL="342900" indent="-342900">
              <a:lnSpc>
                <a:spcPct val="80000"/>
              </a:lnSpc>
              <a:spcBef>
                <a:spcPct val="20000"/>
              </a:spcBef>
              <a:buClr>
                <a:schemeClr val="accent1"/>
              </a:buClr>
              <a:buSzPct val="65000"/>
              <a:buFont typeface="Wingdings" pitchFamily="2" charset="2"/>
              <a:buChar char="n"/>
            </a:pPr>
            <a:r>
              <a:rPr lang="zh-CN" altLang="en-US" sz="2400" b="1" dirty="0">
                <a:latin typeface="华文新魏" pitchFamily="2" charset="-122"/>
              </a:rPr>
              <a:t>所幸的是，自</a:t>
            </a:r>
            <a:r>
              <a:rPr lang="en-US" altLang="zh-CN" sz="2400" b="1" dirty="0">
                <a:latin typeface="华文新魏" pitchFamily="2" charset="-122"/>
              </a:rPr>
              <a:t>1997</a:t>
            </a:r>
            <a:r>
              <a:rPr lang="zh-CN" altLang="en-US" sz="2400" b="1" dirty="0">
                <a:latin typeface="华文新魏" pitchFamily="2" charset="-122"/>
              </a:rPr>
              <a:t>年</a:t>
            </a:r>
            <a:r>
              <a:rPr lang="en-US" altLang="zh-CN" sz="2400" b="1" dirty="0">
                <a:latin typeface="华文新魏" pitchFamily="2" charset="-122"/>
              </a:rPr>
              <a:t>7</a:t>
            </a:r>
            <a:r>
              <a:rPr lang="zh-CN" altLang="en-US" sz="2400" b="1" dirty="0">
                <a:latin typeface="华文新魏" pitchFamily="2" charset="-122"/>
              </a:rPr>
              <a:t>月</a:t>
            </a:r>
            <a:r>
              <a:rPr lang="en-US" altLang="zh-CN" sz="2400" b="1" dirty="0">
                <a:latin typeface="华文新魏" pitchFamily="2" charset="-122"/>
              </a:rPr>
              <a:t>1</a:t>
            </a:r>
            <a:r>
              <a:rPr lang="zh-CN" altLang="en-US" sz="2400" b="1" dirty="0">
                <a:latin typeface="华文新魏" pitchFamily="2" charset="-122"/>
              </a:rPr>
              <a:t>日以后，五星红旗已飘扬于香港吾土，炎黄子孙当可</a:t>
            </a:r>
            <a:r>
              <a:rPr lang="zh-CN" altLang="en-US" sz="2400" b="1" dirty="0"/>
              <a:t>“</a:t>
            </a:r>
            <a:r>
              <a:rPr lang="zh-CN" altLang="en-US" sz="2400" b="1" dirty="0">
                <a:latin typeface="华文新魏" pitchFamily="2" charset="-122"/>
              </a:rPr>
              <a:t>家祭无亡告乃翁</a:t>
            </a:r>
            <a:r>
              <a:rPr lang="zh-CN" altLang="en-US" sz="2400" b="1" dirty="0"/>
              <a:t>”</a:t>
            </a:r>
            <a:r>
              <a:rPr lang="zh-CN" altLang="en-US" sz="2400" b="1" dirty="0">
                <a:latin typeface="华文新魏" pitchFamily="2" charset="-122"/>
              </a:rPr>
              <a:t>了。 </a:t>
            </a:r>
          </a:p>
        </p:txBody>
      </p:sp>
      <p:grpSp>
        <p:nvGrpSpPr>
          <p:cNvPr id="7" name="组合 6"/>
          <p:cNvGrpSpPr/>
          <p:nvPr/>
        </p:nvGrpSpPr>
        <p:grpSpPr>
          <a:xfrm>
            <a:off x="251520" y="332656"/>
            <a:ext cx="1578943" cy="1447800"/>
            <a:chOff x="251520" y="332656"/>
            <a:chExt cx="1578943" cy="1447800"/>
          </a:xfrm>
        </p:grpSpPr>
        <p:pic>
          <p:nvPicPr>
            <p:cNvPr id="27654" name="Picture 5" descr="练习1"/>
            <p:cNvPicPr>
              <a:picLocks noChangeAspect="1" noChangeArrowheads="1"/>
            </p:cNvPicPr>
            <p:nvPr/>
          </p:nvPicPr>
          <p:blipFill>
            <a:blip r:embed="rId2" cstate="print"/>
            <a:srcRect/>
            <a:stretch>
              <a:fillRect/>
            </a:stretch>
          </p:blipFill>
          <p:spPr bwMode="auto">
            <a:xfrm>
              <a:off x="251520" y="332656"/>
              <a:ext cx="1578943" cy="1447800"/>
            </a:xfrm>
            <a:prstGeom prst="rect">
              <a:avLst/>
            </a:prstGeom>
            <a:noFill/>
            <a:ln w="9525">
              <a:noFill/>
              <a:miter lim="800000"/>
              <a:headEnd/>
              <a:tailEnd/>
            </a:ln>
          </p:spPr>
        </p:pic>
        <p:sp>
          <p:nvSpPr>
            <p:cNvPr id="23558" name="Rectangle 6" descr="信纸"/>
            <p:cNvSpPr>
              <a:spLocks noChangeArrowheads="1"/>
            </p:cNvSpPr>
            <p:nvPr/>
          </p:nvSpPr>
          <p:spPr bwMode="auto">
            <a:xfrm>
              <a:off x="467544" y="620688"/>
              <a:ext cx="1080120" cy="579120"/>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4638"/>
            <a:ext cx="8363272" cy="1143000"/>
          </a:xfrm>
        </p:spPr>
        <p:txBody>
          <a:bodyPr>
            <a:normAutofit/>
          </a:bodyPr>
          <a:lstStyle/>
          <a:p>
            <a:r>
              <a:rPr lang="zh-CN" altLang="en-US" sz="4800" b="1" dirty="0" smtClean="0"/>
              <a:t>案例：“侵略有功，殖民有利”</a:t>
            </a:r>
            <a:endParaRPr lang="zh-CN" altLang="en-US" sz="4800" b="1" dirty="0"/>
          </a:p>
        </p:txBody>
      </p:sp>
      <p:sp>
        <p:nvSpPr>
          <p:cNvPr id="3" name="内容占位符 2"/>
          <p:cNvSpPr>
            <a:spLocks noGrp="1"/>
          </p:cNvSpPr>
          <p:nvPr>
            <p:ph sz="quarter" idx="1"/>
          </p:nvPr>
        </p:nvSpPr>
        <p:spPr>
          <a:xfrm>
            <a:off x="251520" y="1916832"/>
            <a:ext cx="8640960" cy="4102968"/>
          </a:xfrm>
        </p:spPr>
        <p:txBody>
          <a:bodyPr>
            <a:noAutofit/>
          </a:bodyPr>
          <a:lstStyle/>
          <a:p>
            <a:pPr algn="just">
              <a:lnSpc>
                <a:spcPct val="120000"/>
              </a:lnSpc>
              <a:spcBef>
                <a:spcPts val="1200"/>
              </a:spcBef>
              <a:buClr>
                <a:srgbClr val="CC0000"/>
              </a:buClr>
              <a:defRPr/>
            </a:pPr>
            <a:r>
              <a:rPr lang="zh-CN" altLang="en-US" sz="2000" b="1" dirty="0" smtClean="0">
                <a:ea typeface="华文新魏" pitchFamily="2" charset="-122"/>
                <a:sym typeface="+mn-lt"/>
              </a:rPr>
              <a:t>“从历史发展的角度看，西方近代对落后民族的殖民是一种进步，殖民化在世界范围内推动了现代化的进程。殖民化打开了一个个封闭的地域，开拓了一个个商品市场和文化市场，使整个世界，特别是东西方不再相互隔绝，而是相互开放。更重要的是，殖民化把原来只属于西方人的人权、平等、自由、民主、竞争带给了世界，形成了国际性的自由竞争。没有殖民化就没有世界化、国际化。的确，殖民化是不平等，人类为此付出过巨大的代价。但是没有这种不平等，那些落后愚昧的，处在封闭的专制统治下的民族就不会有内部的民主、科学的要求；不为殖民化付出代价，就要为专制主义付出更大的代价。”</a:t>
            </a:r>
          </a:p>
          <a:p>
            <a:pPr algn="r">
              <a:lnSpc>
                <a:spcPct val="120000"/>
              </a:lnSpc>
              <a:spcBef>
                <a:spcPts val="1200"/>
              </a:spcBef>
              <a:buClr>
                <a:srgbClr val="CC0000"/>
              </a:buClr>
              <a:defRPr/>
            </a:pPr>
            <a:r>
              <a:rPr lang="en-US" altLang="zh-CN" sz="2000" b="1" dirty="0" smtClean="0">
                <a:ea typeface="华文新魏" pitchFamily="2" charset="-122"/>
                <a:sym typeface="+mn-lt"/>
              </a:rPr>
              <a:t>----《</a:t>
            </a:r>
            <a:r>
              <a:rPr lang="zh-CN" altLang="en-US" sz="2000" b="1" dirty="0" smtClean="0">
                <a:ea typeface="华文新魏" pitchFamily="2" charset="-122"/>
                <a:sym typeface="+mn-lt"/>
              </a:rPr>
              <a:t>启蒙的悲剧</a:t>
            </a:r>
            <a:r>
              <a:rPr lang="en-US" altLang="zh-CN" sz="2000" b="1" dirty="0" smtClean="0">
                <a:ea typeface="华文新魏" pitchFamily="2" charset="-122"/>
                <a:sym typeface="+mn-lt"/>
              </a:rPr>
              <a:t>----“</a:t>
            </a:r>
            <a:r>
              <a:rPr lang="zh-CN" altLang="en-US" sz="2000" b="1" dirty="0" smtClean="0">
                <a:ea typeface="华文新魏" pitchFamily="2" charset="-122"/>
                <a:sym typeface="+mn-lt"/>
              </a:rPr>
              <a:t>五四”运动批判</a:t>
            </a:r>
            <a:r>
              <a:rPr lang="en-US" altLang="zh-CN" sz="2000" b="1" dirty="0" smtClean="0">
                <a:ea typeface="华文新魏" pitchFamily="2" charset="-122"/>
                <a:sym typeface="+mn-lt"/>
              </a:rPr>
              <a:t>》</a:t>
            </a:r>
            <a:r>
              <a:rPr lang="zh-CN" altLang="en-US" sz="2000" b="1" dirty="0" smtClean="0">
                <a:ea typeface="华文新魏" pitchFamily="2" charset="-122"/>
                <a:sym typeface="+mn-lt"/>
              </a:rPr>
              <a:t>，</a:t>
            </a:r>
            <a:r>
              <a:rPr lang="en-US" altLang="zh-CN" sz="2000" b="1" dirty="0" smtClean="0">
                <a:ea typeface="华文新魏" pitchFamily="2" charset="-122"/>
                <a:sym typeface="+mn-lt"/>
              </a:rPr>
              <a:t>《</a:t>
            </a:r>
            <a:r>
              <a:rPr lang="zh-CN" altLang="en-US" sz="2000" b="1" dirty="0" smtClean="0">
                <a:ea typeface="华文新魏" pitchFamily="2" charset="-122"/>
                <a:sym typeface="+mn-lt"/>
              </a:rPr>
              <a:t>华人世界</a:t>
            </a:r>
            <a:r>
              <a:rPr lang="en-US" altLang="zh-CN" sz="2000" b="1" dirty="0" smtClean="0">
                <a:ea typeface="华文新魏" pitchFamily="2" charset="-122"/>
                <a:sym typeface="+mn-lt"/>
              </a:rPr>
              <a:t>》1989</a:t>
            </a:r>
            <a:r>
              <a:rPr lang="zh-CN" altLang="en-US" sz="2000" b="1" dirty="0" smtClean="0">
                <a:ea typeface="华文新魏" pitchFamily="2" charset="-122"/>
                <a:sym typeface="+mn-lt"/>
              </a:rPr>
              <a:t>年第</a:t>
            </a:r>
            <a:r>
              <a:rPr lang="en-US" altLang="zh-CN" sz="2000" b="1" dirty="0" smtClean="0">
                <a:ea typeface="华文新魏" pitchFamily="2" charset="-122"/>
                <a:sym typeface="+mn-lt"/>
              </a:rPr>
              <a:t>3</a:t>
            </a:r>
            <a:r>
              <a:rPr lang="zh-CN" altLang="en-US" sz="2000" b="1" dirty="0" smtClean="0">
                <a:ea typeface="华文新魏" pitchFamily="2" charset="-122"/>
                <a:sym typeface="+mn-lt"/>
              </a:rPr>
              <a:t>期</a:t>
            </a:r>
          </a:p>
        </p:txBody>
      </p:sp>
      <p:sp>
        <p:nvSpPr>
          <p:cNvPr id="4" name="WordArt 4"/>
          <p:cNvSpPr>
            <a:spLocks noChangeArrowheads="1" noChangeShapeType="1"/>
          </p:cNvSpPr>
          <p:nvPr/>
        </p:nvSpPr>
        <p:spPr bwMode="auto">
          <a:xfrm rot="-366689">
            <a:off x="4896991" y="91337"/>
            <a:ext cx="1757918" cy="788143"/>
          </a:xfrm>
          <a:prstGeom prst="rect">
            <a:avLst/>
          </a:prstGeom>
        </p:spPr>
        <p:txBody>
          <a:bodyPr wrap="none" fromWordArt="1">
            <a:prstTxWarp prst="textPlain">
              <a:avLst>
                <a:gd name="adj" fmla="val 31306"/>
              </a:avLst>
            </a:prstTxWarp>
          </a:bodyPr>
          <a:lstStyle/>
          <a:p>
            <a:pPr algn="ctr"/>
            <a:r>
              <a:rPr lang="en-US" altLang="zh-CN" sz="3600" kern="10" dirty="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kern="10" dirty="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23528" y="260648"/>
            <a:ext cx="8146152" cy="1143000"/>
          </a:xfrm>
        </p:spPr>
        <p:txBody>
          <a:bodyPr/>
          <a:lstStyle/>
          <a:p>
            <a:pPr eaLnBrk="1" hangingPunct="1"/>
            <a:r>
              <a:rPr lang="zh-CN" altLang="en-US" b="1" dirty="0" smtClean="0">
                <a:solidFill>
                  <a:schemeClr val="tx1"/>
                </a:solidFill>
                <a:latin typeface="华文新魏" pitchFamily="2" charset="-122"/>
                <a:ea typeface="华文新魏" pitchFamily="2" charset="-122"/>
              </a:rPr>
              <a:t>②葡萄牙</a:t>
            </a:r>
          </a:p>
        </p:txBody>
      </p:sp>
      <p:sp>
        <p:nvSpPr>
          <p:cNvPr id="28675" name="Rectangle 3"/>
          <p:cNvSpPr>
            <a:spLocks noGrp="1" noChangeArrowheads="1"/>
          </p:cNvSpPr>
          <p:nvPr>
            <p:ph sz="quarter" idx="1"/>
          </p:nvPr>
        </p:nvSpPr>
        <p:spPr>
          <a:xfrm>
            <a:off x="685800" y="1905000"/>
            <a:ext cx="2667000" cy="3352800"/>
          </a:xfrm>
        </p:spPr>
        <p:txBody>
          <a:bodyPr/>
          <a:lstStyle/>
          <a:p>
            <a:pPr eaLnBrk="1" hangingPunct="1">
              <a:lnSpc>
                <a:spcPct val="90000"/>
              </a:lnSpc>
            </a:pPr>
            <a:r>
              <a:rPr lang="en-US" altLang="zh-CN" sz="2400" b="1" smtClean="0">
                <a:latin typeface="华文新魏" pitchFamily="2" charset="-122"/>
                <a:ea typeface="华文新魏" pitchFamily="2" charset="-122"/>
              </a:rPr>
              <a:t>1849</a:t>
            </a:r>
            <a:r>
              <a:rPr lang="zh-CN" altLang="en-US" sz="2400" b="1" smtClean="0">
                <a:latin typeface="华文新魏" pitchFamily="2" charset="-122"/>
                <a:ea typeface="华文新魏" pitchFamily="2" charset="-122"/>
              </a:rPr>
              <a:t>年，葡萄牙武力强占澳门半岛。</a:t>
            </a:r>
          </a:p>
          <a:p>
            <a:pPr eaLnBrk="1" hangingPunct="1">
              <a:lnSpc>
                <a:spcPct val="90000"/>
              </a:lnSpc>
            </a:pPr>
            <a:r>
              <a:rPr lang="en-US" altLang="zh-CN" sz="2400" b="1" smtClean="0">
                <a:latin typeface="华文新魏" pitchFamily="2" charset="-122"/>
                <a:ea typeface="华文新魏" pitchFamily="2" charset="-122"/>
              </a:rPr>
              <a:t>1887</a:t>
            </a:r>
            <a:r>
              <a:rPr lang="zh-CN" altLang="en-US" sz="2400" b="1" smtClean="0">
                <a:latin typeface="华文新魏" pitchFamily="2" charset="-122"/>
                <a:ea typeface="华文新魏" pitchFamily="2" charset="-122"/>
              </a:rPr>
              <a:t>年，胁迫清政府订立</a:t>
            </a:r>
            <a:r>
              <a:rPr lang="en-US" altLang="zh-CN" sz="2400" b="1" smtClean="0">
                <a:latin typeface="华文新魏" pitchFamily="2" charset="-122"/>
                <a:ea typeface="华文新魏" pitchFamily="2" charset="-122"/>
              </a:rPr>
              <a:t>《</a:t>
            </a:r>
            <a:r>
              <a:rPr lang="zh-CN" altLang="en-US" sz="2400" b="1" smtClean="0">
                <a:latin typeface="华文新魏" pitchFamily="2" charset="-122"/>
                <a:ea typeface="华文新魏" pitchFamily="2" charset="-122"/>
              </a:rPr>
              <a:t>中葡和好通商条约</a:t>
            </a:r>
            <a:r>
              <a:rPr lang="en-US" altLang="zh-CN" sz="2400" b="1" smtClean="0">
                <a:latin typeface="华文新魏" pitchFamily="2" charset="-122"/>
                <a:ea typeface="华文新魏" pitchFamily="2" charset="-122"/>
              </a:rPr>
              <a:t>》</a:t>
            </a:r>
            <a:r>
              <a:rPr lang="zh-CN" altLang="en-US" sz="2400" b="1" smtClean="0">
                <a:latin typeface="华文新魏" pitchFamily="2" charset="-122"/>
                <a:ea typeface="华文新魏" pitchFamily="2" charset="-122"/>
              </a:rPr>
              <a:t>，允许葡萄牙</a:t>
            </a:r>
            <a:r>
              <a:rPr lang="zh-CN" altLang="en-US" sz="2400" b="1" smtClean="0">
                <a:ea typeface="华文新魏" pitchFamily="2" charset="-122"/>
              </a:rPr>
              <a:t>“</a:t>
            </a:r>
            <a:r>
              <a:rPr lang="zh-CN" altLang="en-US" sz="2400" b="1" smtClean="0">
                <a:latin typeface="华文新魏" pitchFamily="2" charset="-122"/>
                <a:ea typeface="华文新魏" pitchFamily="2" charset="-122"/>
              </a:rPr>
              <a:t>永居管理澳门</a:t>
            </a:r>
            <a:r>
              <a:rPr lang="zh-CN" altLang="en-US" sz="2400" b="1" smtClean="0">
                <a:ea typeface="华文新魏" pitchFamily="2" charset="-122"/>
              </a:rPr>
              <a:t>”</a:t>
            </a:r>
            <a:r>
              <a:rPr lang="zh-CN" altLang="en-US" sz="2400" b="1" smtClean="0">
                <a:latin typeface="华文新魏" pitchFamily="2" charset="-122"/>
                <a:ea typeface="华文新魏" pitchFamily="2" charset="-122"/>
              </a:rPr>
              <a:t>。</a:t>
            </a:r>
            <a:endParaRPr lang="zh-CN" altLang="en-US" sz="2400" smtClean="0"/>
          </a:p>
        </p:txBody>
      </p:sp>
      <p:pic>
        <p:nvPicPr>
          <p:cNvPr id="28676" name="Picture 4" descr="bd704260c946d4f78cb10d3c">
            <a:hlinkClick r:id="rId2"/>
          </p:cNvPr>
          <p:cNvPicPr>
            <a:picLocks noChangeAspect="1" noChangeArrowheads="1"/>
          </p:cNvPicPr>
          <p:nvPr/>
        </p:nvPicPr>
        <p:blipFill>
          <a:blip r:embed="rId3" cstate="print"/>
          <a:srcRect/>
          <a:stretch>
            <a:fillRect/>
          </a:stretch>
        </p:blipFill>
        <p:spPr bwMode="auto">
          <a:xfrm>
            <a:off x="4572000" y="533400"/>
            <a:ext cx="3581400" cy="2362200"/>
          </a:xfrm>
          <a:prstGeom prst="rect">
            <a:avLst/>
          </a:prstGeom>
          <a:noFill/>
          <a:ln w="9525">
            <a:noFill/>
            <a:miter lim="800000"/>
            <a:headEnd/>
            <a:tailEnd/>
          </a:ln>
        </p:spPr>
      </p:pic>
      <p:sp>
        <p:nvSpPr>
          <p:cNvPr id="28677" name="Rectangle 5"/>
          <p:cNvSpPr>
            <a:spLocks noChangeArrowheads="1"/>
          </p:cNvSpPr>
          <p:nvPr/>
        </p:nvSpPr>
        <p:spPr bwMode="auto">
          <a:xfrm>
            <a:off x="6019800" y="4648200"/>
            <a:ext cx="2051050" cy="366713"/>
          </a:xfrm>
          <a:prstGeom prst="rect">
            <a:avLst/>
          </a:prstGeom>
          <a:noFill/>
          <a:ln w="9525">
            <a:noFill/>
            <a:miter lim="800000"/>
            <a:headEnd/>
            <a:tailEnd/>
          </a:ln>
        </p:spPr>
        <p:txBody>
          <a:bodyPr wrap="none" anchor="ctr">
            <a:spAutoFit/>
          </a:bodyPr>
          <a:lstStyle/>
          <a:p>
            <a:r>
              <a:rPr lang="zh-CN" altLang="en-US" b="1"/>
              <a:t>澳门最老的邮局</a:t>
            </a:r>
          </a:p>
        </p:txBody>
      </p:sp>
      <p:pic>
        <p:nvPicPr>
          <p:cNvPr id="28678" name="Picture 6"/>
          <p:cNvPicPr>
            <a:picLocks noChangeAspect="1" noChangeArrowheads="1"/>
          </p:cNvPicPr>
          <p:nvPr/>
        </p:nvPicPr>
        <p:blipFill>
          <a:blip r:embed="rId4" cstate="print"/>
          <a:srcRect/>
          <a:stretch>
            <a:fillRect/>
          </a:stretch>
        </p:blipFill>
        <p:spPr bwMode="auto">
          <a:xfrm>
            <a:off x="3733800" y="3014663"/>
            <a:ext cx="4876800" cy="312896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reeform 2"/>
          <p:cNvSpPr>
            <a:spLocks/>
          </p:cNvSpPr>
          <p:nvPr/>
        </p:nvSpPr>
        <p:spPr bwMode="auto">
          <a:xfrm>
            <a:off x="5786438" y="719138"/>
            <a:ext cx="2138362" cy="1279525"/>
          </a:xfrm>
          <a:custGeom>
            <a:avLst/>
            <a:gdLst>
              <a:gd name="T0" fmla="*/ 70 w 1347"/>
              <a:gd name="T1" fmla="*/ 382 h 806"/>
              <a:gd name="T2" fmla="*/ 157 w 1347"/>
              <a:gd name="T3" fmla="*/ 339 h 806"/>
              <a:gd name="T4" fmla="*/ 243 w 1347"/>
              <a:gd name="T5" fmla="*/ 310 h 806"/>
              <a:gd name="T6" fmla="*/ 272 w 1347"/>
              <a:gd name="T7" fmla="*/ 267 h 806"/>
              <a:gd name="T8" fmla="*/ 286 w 1347"/>
              <a:gd name="T9" fmla="*/ 209 h 806"/>
              <a:gd name="T10" fmla="*/ 329 w 1347"/>
              <a:gd name="T11" fmla="*/ 195 h 806"/>
              <a:gd name="T12" fmla="*/ 517 w 1347"/>
              <a:gd name="T13" fmla="*/ 152 h 806"/>
              <a:gd name="T14" fmla="*/ 603 w 1347"/>
              <a:gd name="T15" fmla="*/ 109 h 806"/>
              <a:gd name="T16" fmla="*/ 689 w 1347"/>
              <a:gd name="T17" fmla="*/ 80 h 806"/>
              <a:gd name="T18" fmla="*/ 761 w 1347"/>
              <a:gd name="T19" fmla="*/ 224 h 806"/>
              <a:gd name="T20" fmla="*/ 877 w 1347"/>
              <a:gd name="T21" fmla="*/ 253 h 806"/>
              <a:gd name="T22" fmla="*/ 1064 w 1347"/>
              <a:gd name="T23" fmla="*/ 152 h 806"/>
              <a:gd name="T24" fmla="*/ 1107 w 1347"/>
              <a:gd name="T25" fmla="*/ 137 h 806"/>
              <a:gd name="T26" fmla="*/ 1150 w 1347"/>
              <a:gd name="T27" fmla="*/ 123 h 806"/>
              <a:gd name="T28" fmla="*/ 1294 w 1347"/>
              <a:gd name="T29" fmla="*/ 51 h 806"/>
              <a:gd name="T30" fmla="*/ 1337 w 1347"/>
              <a:gd name="T31" fmla="*/ 80 h 806"/>
              <a:gd name="T32" fmla="*/ 1294 w 1347"/>
              <a:gd name="T33" fmla="*/ 181 h 806"/>
              <a:gd name="T34" fmla="*/ 1309 w 1347"/>
              <a:gd name="T35" fmla="*/ 238 h 806"/>
              <a:gd name="T36" fmla="*/ 1265 w 1347"/>
              <a:gd name="T37" fmla="*/ 382 h 806"/>
              <a:gd name="T38" fmla="*/ 1208 w 1347"/>
              <a:gd name="T39" fmla="*/ 584 h 806"/>
              <a:gd name="T40" fmla="*/ 1035 w 1347"/>
              <a:gd name="T41" fmla="*/ 757 h 806"/>
              <a:gd name="T42" fmla="*/ 934 w 1347"/>
              <a:gd name="T43" fmla="*/ 800 h 806"/>
              <a:gd name="T44" fmla="*/ 776 w 1347"/>
              <a:gd name="T45" fmla="*/ 713 h 806"/>
              <a:gd name="T46" fmla="*/ 704 w 1347"/>
              <a:gd name="T47" fmla="*/ 656 h 806"/>
              <a:gd name="T48" fmla="*/ 617 w 1347"/>
              <a:gd name="T49" fmla="*/ 598 h 806"/>
              <a:gd name="T50" fmla="*/ 603 w 1347"/>
              <a:gd name="T51" fmla="*/ 555 h 806"/>
              <a:gd name="T52" fmla="*/ 574 w 1347"/>
              <a:gd name="T53" fmla="*/ 512 h 806"/>
              <a:gd name="T54" fmla="*/ 517 w 1347"/>
              <a:gd name="T55" fmla="*/ 425 h 806"/>
              <a:gd name="T56" fmla="*/ 488 w 1347"/>
              <a:gd name="T57" fmla="*/ 382 h 806"/>
              <a:gd name="T58" fmla="*/ 157 w 1347"/>
              <a:gd name="T59" fmla="*/ 325 h 806"/>
              <a:gd name="T60" fmla="*/ 257 w 1347"/>
              <a:gd name="T61" fmla="*/ 281 h 806"/>
              <a:gd name="T62" fmla="*/ 315 w 1347"/>
              <a:gd name="T63" fmla="*/ 152 h 806"/>
              <a:gd name="T64" fmla="*/ 488 w 1347"/>
              <a:gd name="T65" fmla="*/ 137 h 806"/>
              <a:gd name="T66" fmla="*/ 718 w 1347"/>
              <a:gd name="T67" fmla="*/ 65 h 806"/>
              <a:gd name="T68" fmla="*/ 704 w 1347"/>
              <a:gd name="T69" fmla="*/ 22 h 806"/>
              <a:gd name="T70" fmla="*/ 632 w 1347"/>
              <a:gd name="T71" fmla="*/ 80 h 806"/>
              <a:gd name="T72" fmla="*/ 502 w 1347"/>
              <a:gd name="T73" fmla="*/ 94 h 806"/>
              <a:gd name="T74" fmla="*/ 329 w 1347"/>
              <a:gd name="T75" fmla="*/ 152 h 8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47"/>
              <a:gd name="T115" fmla="*/ 0 h 806"/>
              <a:gd name="T116" fmla="*/ 1347 w 1347"/>
              <a:gd name="T117" fmla="*/ 806 h 8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47" h="806">
                <a:moveTo>
                  <a:pt x="70" y="382"/>
                </a:moveTo>
                <a:cubicBezTo>
                  <a:pt x="215" y="335"/>
                  <a:pt x="0" y="409"/>
                  <a:pt x="157" y="339"/>
                </a:cubicBezTo>
                <a:cubicBezTo>
                  <a:pt x="185" y="327"/>
                  <a:pt x="243" y="310"/>
                  <a:pt x="243" y="310"/>
                </a:cubicBezTo>
                <a:cubicBezTo>
                  <a:pt x="253" y="296"/>
                  <a:pt x="265" y="283"/>
                  <a:pt x="272" y="267"/>
                </a:cubicBezTo>
                <a:cubicBezTo>
                  <a:pt x="280" y="249"/>
                  <a:pt x="274" y="225"/>
                  <a:pt x="286" y="209"/>
                </a:cubicBezTo>
                <a:cubicBezTo>
                  <a:pt x="295" y="197"/>
                  <a:pt x="314" y="199"/>
                  <a:pt x="329" y="195"/>
                </a:cubicBezTo>
                <a:cubicBezTo>
                  <a:pt x="391" y="180"/>
                  <a:pt x="454" y="166"/>
                  <a:pt x="517" y="152"/>
                </a:cubicBezTo>
                <a:cubicBezTo>
                  <a:pt x="591" y="135"/>
                  <a:pt x="530" y="141"/>
                  <a:pt x="603" y="109"/>
                </a:cubicBezTo>
                <a:cubicBezTo>
                  <a:pt x="631" y="97"/>
                  <a:pt x="689" y="80"/>
                  <a:pt x="689" y="80"/>
                </a:cubicBezTo>
                <a:cubicBezTo>
                  <a:pt x="707" y="153"/>
                  <a:pt x="692" y="199"/>
                  <a:pt x="761" y="224"/>
                </a:cubicBezTo>
                <a:cubicBezTo>
                  <a:pt x="798" y="238"/>
                  <a:pt x="877" y="253"/>
                  <a:pt x="877" y="253"/>
                </a:cubicBezTo>
                <a:cubicBezTo>
                  <a:pt x="954" y="201"/>
                  <a:pt x="971" y="183"/>
                  <a:pt x="1064" y="152"/>
                </a:cubicBezTo>
                <a:cubicBezTo>
                  <a:pt x="1078" y="147"/>
                  <a:pt x="1093" y="142"/>
                  <a:pt x="1107" y="137"/>
                </a:cubicBezTo>
                <a:cubicBezTo>
                  <a:pt x="1121" y="132"/>
                  <a:pt x="1150" y="123"/>
                  <a:pt x="1150" y="123"/>
                </a:cubicBezTo>
                <a:cubicBezTo>
                  <a:pt x="1196" y="92"/>
                  <a:pt x="1241" y="68"/>
                  <a:pt x="1294" y="51"/>
                </a:cubicBezTo>
                <a:cubicBezTo>
                  <a:pt x="1308" y="61"/>
                  <a:pt x="1331" y="64"/>
                  <a:pt x="1337" y="80"/>
                </a:cubicBezTo>
                <a:cubicBezTo>
                  <a:pt x="1347" y="111"/>
                  <a:pt x="1308" y="160"/>
                  <a:pt x="1294" y="181"/>
                </a:cubicBezTo>
                <a:cubicBezTo>
                  <a:pt x="1299" y="200"/>
                  <a:pt x="1311" y="218"/>
                  <a:pt x="1309" y="238"/>
                </a:cubicBezTo>
                <a:cubicBezTo>
                  <a:pt x="1304" y="288"/>
                  <a:pt x="1279" y="334"/>
                  <a:pt x="1265" y="382"/>
                </a:cubicBezTo>
                <a:cubicBezTo>
                  <a:pt x="1251" y="429"/>
                  <a:pt x="1230" y="544"/>
                  <a:pt x="1208" y="584"/>
                </a:cubicBezTo>
                <a:cubicBezTo>
                  <a:pt x="1147" y="694"/>
                  <a:pt x="1135" y="707"/>
                  <a:pt x="1035" y="757"/>
                </a:cubicBezTo>
                <a:cubicBezTo>
                  <a:pt x="938" y="806"/>
                  <a:pt x="1052" y="769"/>
                  <a:pt x="934" y="800"/>
                </a:cubicBezTo>
                <a:cubicBezTo>
                  <a:pt x="905" y="711"/>
                  <a:pt x="869" y="727"/>
                  <a:pt x="776" y="713"/>
                </a:cubicBezTo>
                <a:cubicBezTo>
                  <a:pt x="722" y="633"/>
                  <a:pt x="778" y="697"/>
                  <a:pt x="704" y="656"/>
                </a:cubicBezTo>
                <a:cubicBezTo>
                  <a:pt x="674" y="639"/>
                  <a:pt x="617" y="598"/>
                  <a:pt x="617" y="598"/>
                </a:cubicBezTo>
                <a:cubicBezTo>
                  <a:pt x="612" y="584"/>
                  <a:pt x="610" y="568"/>
                  <a:pt x="603" y="555"/>
                </a:cubicBezTo>
                <a:cubicBezTo>
                  <a:pt x="595" y="540"/>
                  <a:pt x="581" y="528"/>
                  <a:pt x="574" y="512"/>
                </a:cubicBezTo>
                <a:cubicBezTo>
                  <a:pt x="537" y="424"/>
                  <a:pt x="593" y="476"/>
                  <a:pt x="517" y="425"/>
                </a:cubicBezTo>
                <a:cubicBezTo>
                  <a:pt x="507" y="411"/>
                  <a:pt x="503" y="391"/>
                  <a:pt x="488" y="382"/>
                </a:cubicBezTo>
                <a:cubicBezTo>
                  <a:pt x="400" y="327"/>
                  <a:pt x="245" y="331"/>
                  <a:pt x="157" y="325"/>
                </a:cubicBezTo>
                <a:cubicBezTo>
                  <a:pt x="184" y="318"/>
                  <a:pt x="239" y="310"/>
                  <a:pt x="257" y="281"/>
                </a:cubicBezTo>
                <a:cubicBezTo>
                  <a:pt x="277" y="249"/>
                  <a:pt x="284" y="161"/>
                  <a:pt x="315" y="152"/>
                </a:cubicBezTo>
                <a:cubicBezTo>
                  <a:pt x="371" y="136"/>
                  <a:pt x="430" y="142"/>
                  <a:pt x="488" y="137"/>
                </a:cubicBezTo>
                <a:cubicBezTo>
                  <a:pt x="544" y="54"/>
                  <a:pt x="616" y="76"/>
                  <a:pt x="718" y="65"/>
                </a:cubicBezTo>
                <a:cubicBezTo>
                  <a:pt x="713" y="51"/>
                  <a:pt x="718" y="29"/>
                  <a:pt x="704" y="22"/>
                </a:cubicBezTo>
                <a:cubicBezTo>
                  <a:pt x="660" y="0"/>
                  <a:pt x="652" y="73"/>
                  <a:pt x="632" y="80"/>
                </a:cubicBezTo>
                <a:cubicBezTo>
                  <a:pt x="591" y="95"/>
                  <a:pt x="545" y="89"/>
                  <a:pt x="502" y="94"/>
                </a:cubicBezTo>
                <a:cubicBezTo>
                  <a:pt x="439" y="142"/>
                  <a:pt x="408" y="152"/>
                  <a:pt x="329" y="152"/>
                </a:cubicBezTo>
              </a:path>
            </a:pathLst>
          </a:custGeom>
          <a:noFill/>
          <a:ln w="9525">
            <a:noFill/>
            <a:round/>
            <a:headEnd/>
            <a:tailEnd/>
          </a:ln>
        </p:spPr>
        <p:txBody>
          <a:bodyPr/>
          <a:lstStyle/>
          <a:p>
            <a:endParaRPr lang="zh-CN" altLang="en-US"/>
          </a:p>
        </p:txBody>
      </p:sp>
      <p:pic>
        <p:nvPicPr>
          <p:cNvPr id="29727" name="Picture 31" descr="zhongeft007">
            <a:hlinkClick r:id="rId2" action="ppaction://hlinksldjump"/>
          </p:cNvPr>
          <p:cNvPicPr>
            <a:picLocks noChangeAspect="1" noChangeArrowheads="1"/>
          </p:cNvPicPr>
          <p:nvPr/>
        </p:nvPicPr>
        <p:blipFill>
          <a:blip r:embed="rId3" cstate="print"/>
          <a:srcRect/>
          <a:stretch>
            <a:fillRect/>
          </a:stretch>
        </p:blipFill>
        <p:spPr bwMode="auto">
          <a:xfrm>
            <a:off x="1524000" y="228600"/>
            <a:ext cx="7124700" cy="3800475"/>
          </a:xfrm>
          <a:prstGeom prst="rect">
            <a:avLst/>
          </a:prstGeom>
          <a:noFill/>
          <a:ln w="9525">
            <a:noFill/>
            <a:miter lim="800000"/>
            <a:headEnd/>
            <a:tailEnd/>
          </a:ln>
        </p:spPr>
      </p:pic>
      <p:sp>
        <p:nvSpPr>
          <p:cNvPr id="29728" name="Rectangle 32"/>
          <p:cNvSpPr>
            <a:spLocks noChangeArrowheads="1"/>
          </p:cNvSpPr>
          <p:nvPr/>
        </p:nvSpPr>
        <p:spPr bwMode="auto">
          <a:xfrm>
            <a:off x="457200" y="277813"/>
            <a:ext cx="730424" cy="2143075"/>
          </a:xfrm>
          <a:prstGeom prst="rect">
            <a:avLst/>
          </a:prstGeom>
          <a:noFill/>
          <a:ln w="9525">
            <a:noFill/>
            <a:miter lim="800000"/>
            <a:headEnd/>
            <a:tailEnd/>
          </a:ln>
        </p:spPr>
        <p:txBody>
          <a:bodyPr/>
          <a:lstStyle/>
          <a:p>
            <a:pPr>
              <a:buFontTx/>
              <a:buNone/>
            </a:pPr>
            <a:r>
              <a:rPr lang="zh-CN" altLang="en-US" sz="4200" b="1" dirty="0">
                <a:latin typeface="华文新魏" pitchFamily="2" charset="-122"/>
                <a:ea typeface="华文新魏" pitchFamily="2" charset="-122"/>
              </a:rPr>
              <a:t>③俄国</a:t>
            </a:r>
          </a:p>
        </p:txBody>
      </p:sp>
      <p:graphicFrame>
        <p:nvGraphicFramePr>
          <p:cNvPr id="12" name="表格 11"/>
          <p:cNvGraphicFramePr>
            <a:graphicFrameLocks noGrp="1"/>
          </p:cNvGraphicFramePr>
          <p:nvPr/>
        </p:nvGraphicFramePr>
        <p:xfrm>
          <a:off x="539553" y="4509120"/>
          <a:ext cx="8064895" cy="1854200"/>
        </p:xfrm>
        <a:graphic>
          <a:graphicData uri="http://schemas.openxmlformats.org/drawingml/2006/table">
            <a:tbl>
              <a:tblPr firstRow="1" bandRow="1">
                <a:tableStyleId>{5C22544A-7EE6-4342-B048-85BDC9FD1C3A}</a:tableStyleId>
              </a:tblPr>
              <a:tblGrid>
                <a:gridCol w="2688299">
                  <a:extLst>
                    <a:ext uri="{9D8B030D-6E8A-4147-A177-3AD203B41FA5}">
                      <a16:colId xmlns:a16="http://schemas.microsoft.com/office/drawing/2014/main" xmlns="" val="20000"/>
                    </a:ext>
                  </a:extLst>
                </a:gridCol>
                <a:gridCol w="3725780">
                  <a:extLst>
                    <a:ext uri="{9D8B030D-6E8A-4147-A177-3AD203B41FA5}">
                      <a16:colId xmlns:a16="http://schemas.microsoft.com/office/drawing/2014/main" xmlns="" val="20001"/>
                    </a:ext>
                  </a:extLst>
                </a:gridCol>
                <a:gridCol w="1650816">
                  <a:extLst>
                    <a:ext uri="{9D8B030D-6E8A-4147-A177-3AD203B41FA5}">
                      <a16:colId xmlns:a16="http://schemas.microsoft.com/office/drawing/2014/main" xmlns="" val="20002"/>
                    </a:ext>
                  </a:extLst>
                </a:gridCol>
              </a:tblGrid>
              <a:tr h="370840">
                <a:tc>
                  <a:txBody>
                    <a:bodyPr/>
                    <a:lstStyle/>
                    <a:p>
                      <a:pPr algn="ctr"/>
                      <a:r>
                        <a:rPr lang="zh-CN" altLang="en-US" dirty="0" smtClean="0">
                          <a:solidFill>
                            <a:schemeClr val="tx1"/>
                          </a:solidFill>
                        </a:rPr>
                        <a:t>条约名称</a:t>
                      </a:r>
                      <a:endParaRPr lang="zh-CN" altLang="en-US" dirty="0">
                        <a:solidFill>
                          <a:schemeClr val="tx1"/>
                        </a:solidFill>
                      </a:endParaRPr>
                    </a:p>
                  </a:txBody>
                  <a:tcPr/>
                </a:tc>
                <a:tc>
                  <a:txBody>
                    <a:bodyPr/>
                    <a:lstStyle/>
                    <a:p>
                      <a:pPr algn="ctr"/>
                      <a:r>
                        <a:rPr lang="zh-CN" altLang="en-US" dirty="0" smtClean="0">
                          <a:solidFill>
                            <a:schemeClr val="tx1"/>
                          </a:solidFill>
                        </a:rPr>
                        <a:t>地理范围</a:t>
                      </a:r>
                      <a:endParaRPr lang="zh-CN" altLang="en-US" dirty="0">
                        <a:solidFill>
                          <a:schemeClr val="tx1"/>
                        </a:solidFill>
                      </a:endParaRPr>
                    </a:p>
                  </a:txBody>
                  <a:tcPr/>
                </a:tc>
                <a:tc>
                  <a:txBody>
                    <a:bodyPr/>
                    <a:lstStyle/>
                    <a:p>
                      <a:pPr algn="ctr"/>
                      <a:r>
                        <a:rPr lang="zh-CN" altLang="en-US" dirty="0" smtClean="0">
                          <a:solidFill>
                            <a:schemeClr val="tx1"/>
                          </a:solidFill>
                        </a:rPr>
                        <a:t>面积</a:t>
                      </a:r>
                      <a:endParaRPr lang="zh-CN" altLang="en-US" dirty="0">
                        <a:solidFill>
                          <a:schemeClr val="tx1"/>
                        </a:solidFill>
                      </a:endParaRPr>
                    </a:p>
                  </a:txBody>
                  <a:tcPr/>
                </a:tc>
                <a:extLst>
                  <a:ext uri="{0D108BD9-81ED-4DB2-BD59-A6C34878D82A}">
                    <a16:rowId xmlns:a16="http://schemas.microsoft.com/office/drawing/2014/main" xmlns=""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cap="none" normalizeH="0" baseline="0" dirty="0" smtClean="0">
                          <a:ln>
                            <a:noFill/>
                          </a:ln>
                          <a:solidFill>
                            <a:schemeClr val="tx1"/>
                          </a:solidFill>
                          <a:effectLst/>
                          <a:latin typeface="+mn-ea"/>
                          <a:ea typeface="+mn-ea"/>
                        </a:rPr>
                        <a:t>《</a:t>
                      </a:r>
                      <a:r>
                        <a:rPr kumimoji="0" lang="zh-CN" altLang="en-US" sz="1800" b="1" i="0" u="none" strike="noStrike" cap="none" normalizeH="0" baseline="0" dirty="0" smtClean="0">
                          <a:ln>
                            <a:noFill/>
                          </a:ln>
                          <a:solidFill>
                            <a:schemeClr val="tx1"/>
                          </a:solidFill>
                          <a:effectLst/>
                          <a:latin typeface="+mn-ea"/>
                          <a:ea typeface="+mn-ea"/>
                        </a:rPr>
                        <a:t>瑷珲条约</a:t>
                      </a:r>
                      <a:r>
                        <a:rPr kumimoji="0" lang="en-US" altLang="zh-CN" sz="1800" b="1" i="0" u="none" strike="noStrike" cap="none" normalizeH="0" baseline="0" dirty="0" smtClean="0">
                          <a:ln>
                            <a:noFill/>
                          </a:ln>
                          <a:solidFill>
                            <a:schemeClr val="tx1"/>
                          </a:solidFill>
                          <a:effectLst/>
                          <a:latin typeface="+mn-ea"/>
                          <a:ea typeface="+mn-ea"/>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chemeClr val="tx1"/>
                          </a:solidFill>
                          <a:latin typeface="+mn-ea"/>
                          <a:ea typeface="+mn-ea"/>
                        </a:rPr>
                        <a:t>外兴安岭以南</a:t>
                      </a:r>
                      <a:r>
                        <a:rPr lang="en-US" altLang="zh-CN" sz="1800" b="1" dirty="0" smtClean="0">
                          <a:solidFill>
                            <a:schemeClr val="tx1"/>
                          </a:solidFill>
                          <a:latin typeface="+mn-ea"/>
                          <a:ea typeface="+mn-ea"/>
                        </a:rPr>
                        <a:t>,</a:t>
                      </a:r>
                      <a:r>
                        <a:rPr lang="zh-CN" altLang="en-US" sz="1800" b="1" dirty="0" smtClean="0">
                          <a:solidFill>
                            <a:schemeClr val="tx1"/>
                          </a:solidFill>
                          <a:latin typeface="+mn-ea"/>
                          <a:ea typeface="+mn-ea"/>
                        </a:rPr>
                        <a:t>黑龙江以北</a:t>
                      </a:r>
                    </a:p>
                  </a:txBody>
                  <a:tcPr/>
                </a:tc>
                <a:tc rowSpan="4">
                  <a:txBody>
                    <a:bodyPr/>
                    <a:lstStyle/>
                    <a:p>
                      <a:pPr algn="l"/>
                      <a:endParaRPr lang="en-US" altLang="zh-CN" sz="1800" b="1" dirty="0" smtClean="0">
                        <a:solidFill>
                          <a:schemeClr val="tx1"/>
                        </a:solidFill>
                        <a:latin typeface="+mn-ea"/>
                        <a:ea typeface="+mn-ea"/>
                      </a:endParaRPr>
                    </a:p>
                    <a:p>
                      <a:pPr algn="l"/>
                      <a:r>
                        <a:rPr lang="zh-CN" altLang="en-US" sz="1800" b="1" dirty="0" smtClean="0">
                          <a:solidFill>
                            <a:schemeClr val="tx1"/>
                          </a:solidFill>
                          <a:latin typeface="+mn-ea"/>
                          <a:ea typeface="+mn-ea"/>
                        </a:rPr>
                        <a:t>共计</a:t>
                      </a:r>
                      <a:r>
                        <a:rPr lang="en-US" altLang="zh-CN" sz="1800" b="1" dirty="0" smtClean="0">
                          <a:solidFill>
                            <a:schemeClr val="tx1"/>
                          </a:solidFill>
                          <a:latin typeface="+mn-ea"/>
                          <a:ea typeface="+mn-ea"/>
                        </a:rPr>
                        <a:t>150</a:t>
                      </a:r>
                      <a:r>
                        <a:rPr lang="zh-CN" altLang="en-US" sz="1800" b="1" dirty="0" smtClean="0">
                          <a:solidFill>
                            <a:schemeClr val="tx1"/>
                          </a:solidFill>
                          <a:latin typeface="+mn-ea"/>
                          <a:ea typeface="+mn-ea"/>
                        </a:rPr>
                        <a:t>多万</a:t>
                      </a:r>
                      <a:endParaRPr lang="en-US" altLang="zh-CN" sz="1800" b="1" dirty="0" smtClean="0">
                        <a:solidFill>
                          <a:schemeClr val="tx1"/>
                        </a:solidFill>
                        <a:latin typeface="+mn-ea"/>
                        <a:ea typeface="+mn-ea"/>
                      </a:endParaRPr>
                    </a:p>
                    <a:p>
                      <a:pPr algn="l"/>
                      <a:r>
                        <a:rPr lang="zh-CN" altLang="en-US" sz="1800" b="1" dirty="0" smtClean="0">
                          <a:solidFill>
                            <a:schemeClr val="tx1"/>
                          </a:solidFill>
                          <a:latin typeface="+mn-ea"/>
                          <a:ea typeface="+mn-ea"/>
                        </a:rPr>
                        <a:t>平方公里</a:t>
                      </a:r>
                      <a:r>
                        <a:rPr lang="en-US" altLang="zh-CN" sz="1800" b="1" dirty="0" smtClean="0">
                          <a:solidFill>
                            <a:schemeClr val="tx1"/>
                          </a:solidFill>
                          <a:latin typeface="+mn-ea"/>
                          <a:ea typeface="+mn-ea"/>
                        </a:rPr>
                        <a:t>,</a:t>
                      </a:r>
                      <a:r>
                        <a:rPr lang="zh-CN" altLang="en-US" sz="1800" b="1" dirty="0" smtClean="0">
                          <a:solidFill>
                            <a:schemeClr val="tx1"/>
                          </a:solidFill>
                          <a:latin typeface="+mn-ea"/>
                          <a:ea typeface="+mn-ea"/>
                        </a:rPr>
                        <a:t>相当于两个半法国</a:t>
                      </a:r>
                    </a:p>
                    <a:p>
                      <a:pPr algn="ctr"/>
                      <a:endParaRPr lang="zh-CN" altLang="en-US" dirty="0">
                        <a:solidFill>
                          <a:schemeClr val="tx1"/>
                        </a:solidFill>
                        <a:latin typeface="+mn-ea"/>
                        <a:ea typeface="+mn-ea"/>
                      </a:endParaRPr>
                    </a:p>
                  </a:txBody>
                  <a:tcPr/>
                </a:tc>
                <a:extLst>
                  <a:ext uri="{0D108BD9-81ED-4DB2-BD59-A6C34878D82A}">
                    <a16:rowId xmlns:a16="http://schemas.microsoft.com/office/drawing/2014/main" xmlns=""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cap="none" normalizeH="0" baseline="0" dirty="0" smtClean="0">
                          <a:ln>
                            <a:noFill/>
                          </a:ln>
                          <a:solidFill>
                            <a:schemeClr val="tx1"/>
                          </a:solidFill>
                          <a:effectLst/>
                          <a:latin typeface="+mn-ea"/>
                          <a:ea typeface="+mn-ea"/>
                        </a:rPr>
                        <a:t>《</a:t>
                      </a:r>
                      <a:r>
                        <a:rPr kumimoji="0" lang="zh-CN" altLang="en-US" sz="1800" b="1" i="0" u="none" strike="noStrike" cap="none" normalizeH="0" baseline="0" dirty="0" smtClean="0">
                          <a:ln>
                            <a:noFill/>
                          </a:ln>
                          <a:solidFill>
                            <a:schemeClr val="tx1"/>
                          </a:solidFill>
                          <a:effectLst/>
                          <a:latin typeface="+mn-ea"/>
                          <a:ea typeface="+mn-ea"/>
                        </a:rPr>
                        <a:t>北京条约</a:t>
                      </a:r>
                      <a:r>
                        <a:rPr kumimoji="0" lang="en-US" altLang="zh-CN" sz="1800" b="1" i="0" u="none" strike="noStrike" cap="none" normalizeH="0" baseline="0" dirty="0" smtClean="0">
                          <a:ln>
                            <a:noFill/>
                          </a:ln>
                          <a:solidFill>
                            <a:schemeClr val="tx1"/>
                          </a:solidFill>
                          <a:effectLst/>
                          <a:latin typeface="+mn-ea"/>
                          <a:ea typeface="+mn-ea"/>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chemeClr val="tx1"/>
                          </a:solidFill>
                          <a:latin typeface="+mn-ea"/>
                          <a:ea typeface="+mn-ea"/>
                        </a:rPr>
                        <a:t>乌苏里江以东</a:t>
                      </a:r>
                      <a:r>
                        <a:rPr lang="en-US" altLang="zh-CN" sz="1800" b="1" dirty="0" smtClean="0">
                          <a:solidFill>
                            <a:schemeClr val="tx1"/>
                          </a:solidFill>
                          <a:latin typeface="+mn-ea"/>
                          <a:ea typeface="+mn-ea"/>
                        </a:rPr>
                        <a:t>,</a:t>
                      </a:r>
                      <a:r>
                        <a:rPr lang="zh-CN" altLang="en-US" sz="1800" b="1" dirty="0" smtClean="0">
                          <a:solidFill>
                            <a:schemeClr val="tx1"/>
                          </a:solidFill>
                          <a:latin typeface="+mn-ea"/>
                          <a:ea typeface="+mn-ea"/>
                        </a:rPr>
                        <a:t>包括库页岛在内</a:t>
                      </a:r>
                    </a:p>
                  </a:txBody>
                  <a:tcPr/>
                </a:tc>
                <a:tc vMerge="1">
                  <a:txBody>
                    <a:bodyPr/>
                    <a:lstStyle/>
                    <a:p>
                      <a:endParaRPr lang="zh-CN" altLang="en-US" dirty="0"/>
                    </a:p>
                  </a:txBody>
                  <a:tcPr/>
                </a:tc>
                <a:extLst>
                  <a:ext uri="{0D108BD9-81ED-4DB2-BD59-A6C34878D82A}">
                    <a16:rowId xmlns:a16="http://schemas.microsoft.com/office/drawing/2014/main" xmlns=""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cap="none" normalizeH="0" baseline="0" dirty="0" smtClean="0">
                          <a:ln>
                            <a:noFill/>
                          </a:ln>
                          <a:solidFill>
                            <a:schemeClr val="tx1"/>
                          </a:solidFill>
                          <a:effectLst/>
                          <a:latin typeface="+mn-ea"/>
                          <a:ea typeface="+mn-ea"/>
                        </a:rPr>
                        <a:t>《</a:t>
                      </a:r>
                      <a:r>
                        <a:rPr kumimoji="0" lang="zh-CN" altLang="en-US" sz="1800" b="1" i="0" u="none" strike="noStrike" cap="none" normalizeH="0" baseline="0" dirty="0" smtClean="0">
                          <a:ln>
                            <a:noFill/>
                          </a:ln>
                          <a:solidFill>
                            <a:schemeClr val="tx1"/>
                          </a:solidFill>
                          <a:effectLst/>
                          <a:latin typeface="+mn-ea"/>
                          <a:ea typeface="+mn-ea"/>
                        </a:rPr>
                        <a:t>勘分西北界约记</a:t>
                      </a:r>
                      <a:r>
                        <a:rPr kumimoji="0" lang="en-US" altLang="zh-CN" sz="1800" b="1" i="0" u="none" strike="noStrike" cap="none" normalizeH="0" baseline="0" dirty="0" smtClean="0">
                          <a:ln>
                            <a:noFill/>
                          </a:ln>
                          <a:solidFill>
                            <a:schemeClr val="tx1"/>
                          </a:solidFill>
                          <a:effectLst/>
                          <a:latin typeface="+mn-ea"/>
                          <a:ea typeface="+mn-ea"/>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chemeClr val="tx1"/>
                          </a:solidFill>
                          <a:latin typeface="+mn-ea"/>
                          <a:ea typeface="+mn-ea"/>
                        </a:rPr>
                        <a:t>巴尔喀什湖以东以南</a:t>
                      </a:r>
                    </a:p>
                  </a:txBody>
                  <a:tcPr/>
                </a:tc>
                <a:tc vMerge="1">
                  <a:txBody>
                    <a:bodyPr/>
                    <a:lstStyle/>
                    <a:p>
                      <a:endParaRPr lang="zh-CN" altLang="en-US" dirty="0"/>
                    </a:p>
                  </a:txBody>
                  <a:tcPr/>
                </a:tc>
                <a:extLst>
                  <a:ext uri="{0D108BD9-81ED-4DB2-BD59-A6C34878D82A}">
                    <a16:rowId xmlns:a16="http://schemas.microsoft.com/office/drawing/2014/main" xmlns=""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cap="none" normalizeH="0" baseline="0" dirty="0" smtClean="0">
                          <a:ln>
                            <a:noFill/>
                          </a:ln>
                          <a:solidFill>
                            <a:schemeClr val="tx1"/>
                          </a:solidFill>
                          <a:effectLst/>
                          <a:latin typeface="+mn-ea"/>
                          <a:ea typeface="+mn-ea"/>
                        </a:rPr>
                        <a:t>《</a:t>
                      </a:r>
                      <a:r>
                        <a:rPr kumimoji="0" lang="zh-CN" altLang="en-US" sz="1800" b="1" i="0" u="none" strike="noStrike" cap="none" normalizeH="0" baseline="0" dirty="0" smtClean="0">
                          <a:ln>
                            <a:noFill/>
                          </a:ln>
                          <a:solidFill>
                            <a:schemeClr val="tx1"/>
                          </a:solidFill>
                          <a:effectLst/>
                          <a:latin typeface="+mn-ea"/>
                          <a:ea typeface="+mn-ea"/>
                        </a:rPr>
                        <a:t>改订条约</a:t>
                      </a:r>
                      <a:r>
                        <a:rPr kumimoji="0" lang="en-US" altLang="zh-CN" sz="1800" b="1" i="0" u="none" strike="noStrike" cap="none" normalizeH="0" baseline="0" dirty="0" smtClean="0">
                          <a:ln>
                            <a:noFill/>
                          </a:ln>
                          <a:solidFill>
                            <a:schemeClr val="tx1"/>
                          </a:solidFill>
                          <a:effectLst/>
                          <a:latin typeface="+mn-ea"/>
                          <a:ea typeface="+mn-ea"/>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chemeClr val="tx1"/>
                          </a:solidFill>
                          <a:latin typeface="+mn-ea"/>
                          <a:ea typeface="+mn-ea"/>
                        </a:rPr>
                        <a:t>西北地区</a:t>
                      </a:r>
                    </a:p>
                  </a:txBody>
                  <a:tcPr/>
                </a:tc>
                <a:tc vMerge="1">
                  <a:txBody>
                    <a:bodyPr/>
                    <a:lstStyle/>
                    <a:p>
                      <a:endParaRPr lang="zh-CN" altLang="en-US" dirty="0"/>
                    </a:p>
                  </a:txBody>
                  <a:tcPr/>
                </a:tc>
                <a:extLst>
                  <a:ext uri="{0D108BD9-81ED-4DB2-BD59-A6C34878D82A}">
                    <a16:rowId xmlns:a16="http://schemas.microsoft.com/office/drawing/2014/main" xmlns="" val="10004"/>
                  </a:ext>
                </a:extLst>
              </a:tr>
            </a:tbl>
          </a:graphicData>
        </a:graphic>
      </p:graphicFrame>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马关条约"/>
          <p:cNvPicPr>
            <a:picLocks noChangeAspect="1" noChangeArrowheads="1"/>
          </p:cNvPicPr>
          <p:nvPr/>
        </p:nvPicPr>
        <p:blipFill>
          <a:blip r:embed="rId2" cstate="print"/>
          <a:srcRect/>
          <a:stretch>
            <a:fillRect/>
          </a:stretch>
        </p:blipFill>
        <p:spPr bwMode="auto">
          <a:xfrm>
            <a:off x="3124200" y="990600"/>
            <a:ext cx="5478463" cy="3811588"/>
          </a:xfrm>
          <a:prstGeom prst="rect">
            <a:avLst/>
          </a:prstGeom>
          <a:noFill/>
          <a:ln w="9525">
            <a:noFill/>
            <a:miter lim="800000"/>
            <a:headEnd/>
            <a:tailEnd/>
          </a:ln>
        </p:spPr>
      </p:pic>
      <p:sp>
        <p:nvSpPr>
          <p:cNvPr id="26627" name="AutoShape 3"/>
          <p:cNvSpPr>
            <a:spLocks noChangeArrowheads="1"/>
          </p:cNvSpPr>
          <p:nvPr/>
        </p:nvSpPr>
        <p:spPr bwMode="auto">
          <a:xfrm>
            <a:off x="2438400" y="5181600"/>
            <a:ext cx="2592388" cy="1295400"/>
          </a:xfrm>
          <a:prstGeom prst="wedgeEllipseCallout">
            <a:avLst>
              <a:gd name="adj1" fmla="val 78412"/>
              <a:gd name="adj2" fmla="val -134435"/>
            </a:avLst>
          </a:prstGeom>
          <a:solidFill>
            <a:schemeClr val="bg1"/>
          </a:solidFill>
          <a:ln w="9525">
            <a:solidFill>
              <a:schemeClr val="tx1"/>
            </a:solidFill>
            <a:miter lim="800000"/>
            <a:headEnd/>
            <a:tailEnd/>
          </a:ln>
        </p:spPr>
        <p:txBody>
          <a:bodyPr/>
          <a:lstStyle/>
          <a:p>
            <a:r>
              <a:rPr lang="zh-CN" altLang="en-US" sz="2000" b="1">
                <a:solidFill>
                  <a:schemeClr val="tx2"/>
                </a:solidFill>
                <a:latin typeface="Times New Roman" pitchFamily="18" charset="0"/>
                <a:ea typeface="宋体" charset="-122"/>
              </a:rPr>
              <a:t>中日</a:t>
            </a:r>
            <a:r>
              <a:rPr lang="en-US" altLang="zh-CN" sz="2000" b="1">
                <a:solidFill>
                  <a:schemeClr val="tx2"/>
                </a:solidFill>
                <a:latin typeface="Times New Roman" pitchFamily="18" charset="0"/>
                <a:ea typeface="宋体" charset="-122"/>
              </a:rPr>
              <a:t>《</a:t>
            </a:r>
            <a:r>
              <a:rPr lang="zh-CN" altLang="en-US" sz="2000" b="1">
                <a:solidFill>
                  <a:schemeClr val="tx2"/>
                </a:solidFill>
                <a:latin typeface="Times New Roman" pitchFamily="18" charset="0"/>
                <a:ea typeface="宋体" charset="-122"/>
              </a:rPr>
              <a:t>马关条约</a:t>
            </a:r>
            <a:r>
              <a:rPr lang="en-US" altLang="zh-CN" sz="2000" b="1">
                <a:solidFill>
                  <a:schemeClr val="tx2"/>
                </a:solidFill>
                <a:latin typeface="Times New Roman" pitchFamily="18" charset="0"/>
                <a:ea typeface="宋体" charset="-122"/>
              </a:rPr>
              <a:t>》</a:t>
            </a:r>
            <a:r>
              <a:rPr lang="zh-CN" altLang="en-US" sz="2000" b="1">
                <a:solidFill>
                  <a:schemeClr val="tx2"/>
                </a:solidFill>
                <a:latin typeface="Times New Roman" pitchFamily="18" charset="0"/>
                <a:ea typeface="宋体" charset="-122"/>
              </a:rPr>
              <a:t>规定中国割让台湾</a:t>
            </a:r>
          </a:p>
        </p:txBody>
      </p:sp>
      <p:sp>
        <p:nvSpPr>
          <p:cNvPr id="26628" name="AutoShape 4"/>
          <p:cNvSpPr>
            <a:spLocks noChangeArrowheads="1"/>
          </p:cNvSpPr>
          <p:nvPr/>
        </p:nvSpPr>
        <p:spPr bwMode="auto">
          <a:xfrm>
            <a:off x="6019800" y="3886200"/>
            <a:ext cx="2971800" cy="2016125"/>
          </a:xfrm>
          <a:prstGeom prst="wedgeEllipseCallout">
            <a:avLst>
              <a:gd name="adj1" fmla="val -69176"/>
              <a:gd name="adj2" fmla="val -152282"/>
            </a:avLst>
          </a:prstGeom>
          <a:solidFill>
            <a:schemeClr val="bg1"/>
          </a:solidFill>
          <a:ln w="9525">
            <a:solidFill>
              <a:schemeClr val="tx1"/>
            </a:solidFill>
            <a:miter lim="800000"/>
            <a:headEnd/>
            <a:tailEnd/>
          </a:ln>
        </p:spPr>
        <p:txBody>
          <a:bodyPr/>
          <a:lstStyle/>
          <a:p>
            <a:r>
              <a:rPr lang="zh-CN" altLang="en-US" b="1">
                <a:solidFill>
                  <a:schemeClr val="tx2"/>
                </a:solidFill>
                <a:latin typeface="Times New Roman" pitchFamily="18" charset="0"/>
                <a:ea typeface="宋体" charset="-122"/>
              </a:rPr>
              <a:t>中日</a:t>
            </a:r>
            <a:r>
              <a:rPr lang="en-US" altLang="zh-CN" b="1">
                <a:solidFill>
                  <a:schemeClr val="tx2"/>
                </a:solidFill>
                <a:latin typeface="Times New Roman" pitchFamily="18" charset="0"/>
                <a:ea typeface="宋体" charset="-122"/>
              </a:rPr>
              <a:t>《</a:t>
            </a:r>
            <a:r>
              <a:rPr lang="zh-CN" altLang="en-US" b="1">
                <a:solidFill>
                  <a:schemeClr val="tx2"/>
                </a:solidFill>
                <a:latin typeface="Times New Roman" pitchFamily="18" charset="0"/>
                <a:ea typeface="宋体" charset="-122"/>
              </a:rPr>
              <a:t>马关条约</a:t>
            </a:r>
            <a:r>
              <a:rPr lang="en-US" altLang="zh-CN" b="1">
                <a:solidFill>
                  <a:schemeClr val="tx2"/>
                </a:solidFill>
                <a:latin typeface="Times New Roman" pitchFamily="18" charset="0"/>
                <a:ea typeface="宋体" charset="-122"/>
              </a:rPr>
              <a:t>》</a:t>
            </a:r>
            <a:r>
              <a:rPr lang="zh-CN" altLang="en-US" b="1">
                <a:solidFill>
                  <a:schemeClr val="tx2"/>
                </a:solidFill>
                <a:latin typeface="Times New Roman" pitchFamily="18" charset="0"/>
                <a:ea typeface="宋体" charset="-122"/>
              </a:rPr>
              <a:t>规定中国割辽东半岛，经俄、法、德三国干预，清政府以</a:t>
            </a:r>
            <a:r>
              <a:rPr lang="en-US" altLang="zh-CN" b="1">
                <a:solidFill>
                  <a:schemeClr val="tx2"/>
                </a:solidFill>
                <a:latin typeface="Times New Roman" pitchFamily="18" charset="0"/>
                <a:ea typeface="宋体" charset="-122"/>
              </a:rPr>
              <a:t>3000</a:t>
            </a:r>
            <a:r>
              <a:rPr lang="zh-CN" altLang="en-US" b="1">
                <a:solidFill>
                  <a:schemeClr val="tx2"/>
                </a:solidFill>
                <a:latin typeface="Times New Roman" pitchFamily="18" charset="0"/>
                <a:ea typeface="宋体" charset="-122"/>
              </a:rPr>
              <a:t>万两白银赎回辽东半岛</a:t>
            </a:r>
          </a:p>
        </p:txBody>
      </p:sp>
      <p:sp>
        <p:nvSpPr>
          <p:cNvPr id="30725" name="Rectangle 5"/>
          <p:cNvSpPr>
            <a:spLocks noChangeArrowheads="1"/>
          </p:cNvSpPr>
          <p:nvPr/>
        </p:nvSpPr>
        <p:spPr bwMode="auto">
          <a:xfrm>
            <a:off x="179512" y="228600"/>
            <a:ext cx="8431088" cy="1139825"/>
          </a:xfrm>
          <a:prstGeom prst="rect">
            <a:avLst/>
          </a:prstGeom>
          <a:noFill/>
          <a:ln w="9525">
            <a:noFill/>
            <a:miter lim="800000"/>
            <a:headEnd/>
            <a:tailEnd/>
          </a:ln>
        </p:spPr>
        <p:txBody>
          <a:bodyPr/>
          <a:lstStyle/>
          <a:p>
            <a:pPr>
              <a:buFontTx/>
              <a:buNone/>
            </a:pPr>
            <a:r>
              <a:rPr lang="zh-CN" altLang="en-US" sz="4200" b="1" dirty="0">
                <a:solidFill>
                  <a:schemeClr val="tx2"/>
                </a:solidFill>
                <a:latin typeface="Garamond" pitchFamily="18" charset="0"/>
                <a:ea typeface="宋体" charset="-122"/>
              </a:rPr>
              <a:t>④</a:t>
            </a:r>
            <a:r>
              <a:rPr lang="zh-CN" altLang="en-US" sz="4200" b="1" dirty="0">
                <a:solidFill>
                  <a:schemeClr val="tx2"/>
                </a:solidFill>
                <a:latin typeface="华文新魏" pitchFamily="2" charset="-122"/>
              </a:rPr>
              <a:t>日本</a:t>
            </a:r>
          </a:p>
        </p:txBody>
      </p:sp>
      <p:sp>
        <p:nvSpPr>
          <p:cNvPr id="30726" name="Rectangle 6"/>
          <p:cNvSpPr>
            <a:spLocks noChangeArrowheads="1"/>
          </p:cNvSpPr>
          <p:nvPr/>
        </p:nvSpPr>
        <p:spPr bwMode="auto">
          <a:xfrm>
            <a:off x="323528" y="1340768"/>
            <a:ext cx="2212032" cy="4104456"/>
          </a:xfrm>
          <a:prstGeom prst="rect">
            <a:avLst/>
          </a:prstGeom>
          <a:noFill/>
          <a:ln w="9525">
            <a:noFill/>
            <a:miter lim="800000"/>
            <a:headEnd/>
            <a:tailEnd/>
          </a:ln>
        </p:spPr>
        <p:txBody>
          <a:bodyPr/>
          <a:lstStyle/>
          <a:p>
            <a:pPr marL="342900" indent="-342900">
              <a:lnSpc>
                <a:spcPct val="80000"/>
              </a:lnSpc>
              <a:spcBef>
                <a:spcPct val="20000"/>
              </a:spcBef>
              <a:buClr>
                <a:schemeClr val="accent1"/>
              </a:buClr>
              <a:buSzPct val="65000"/>
              <a:buFont typeface="Wingdings" pitchFamily="2" charset="2"/>
              <a:buChar char="n"/>
            </a:pPr>
            <a:r>
              <a:rPr lang="zh-CN" altLang="en-US" sz="2600" dirty="0">
                <a:ea typeface="宋体" charset="-122"/>
              </a:rPr>
              <a:t> </a:t>
            </a:r>
            <a:r>
              <a:rPr lang="en-US" altLang="zh-CN" sz="3200" b="1" dirty="0">
                <a:latin typeface="华文新魏" pitchFamily="2" charset="-122"/>
              </a:rPr>
              <a:t>1895</a:t>
            </a:r>
            <a:r>
              <a:rPr lang="zh-CN" altLang="en-US" sz="3200" b="1" dirty="0">
                <a:latin typeface="华文新魏" pitchFamily="2" charset="-122"/>
              </a:rPr>
              <a:t>年，日本强迫清政府签订</a:t>
            </a:r>
            <a:r>
              <a:rPr lang="en-US" altLang="zh-CN" sz="3200" b="1" dirty="0">
                <a:latin typeface="华文新魏" pitchFamily="2" charset="-122"/>
              </a:rPr>
              <a:t>《</a:t>
            </a:r>
            <a:r>
              <a:rPr lang="zh-CN" altLang="en-US" sz="3200" b="1" dirty="0">
                <a:latin typeface="华文新魏" pitchFamily="2" charset="-122"/>
              </a:rPr>
              <a:t>马关条约</a:t>
            </a:r>
            <a:r>
              <a:rPr lang="en-US" altLang="zh-CN" sz="3200" b="1" dirty="0">
                <a:latin typeface="华文新魏" pitchFamily="2" charset="-122"/>
              </a:rPr>
              <a:t>》</a:t>
            </a:r>
            <a:r>
              <a:rPr lang="zh-CN" altLang="en-US" sz="3200" b="1" dirty="0">
                <a:latin typeface="华文新魏" pitchFamily="2" charset="-122"/>
              </a:rPr>
              <a:t>，割去中国台湾全岛及所有附属岛屿和澎湖列岛。</a:t>
            </a: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box(out)">
                                      <p:cBhvr>
                                        <p:cTn id="7" dur="500"/>
                                        <p:tgtEl>
                                          <p:spTgt spid="266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6628"/>
                                        </p:tgtEl>
                                        <p:attrNameLst>
                                          <p:attrName>style.visibility</p:attrName>
                                        </p:attrNameLst>
                                      </p:cBhvr>
                                      <p:to>
                                        <p:strVal val="visible"/>
                                      </p:to>
                                    </p:set>
                                    <p:animEffect transition="in" filter="box(out)">
                                      <p:cBhvr>
                                        <p:cTn id="12"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nimBg="1" autoUpdateAnimBg="0"/>
      <p:bldP spid="26628"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251520" y="332656"/>
            <a:ext cx="8712968" cy="577215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2"/>
          <p:cNvPicPr>
            <a:picLocks noChangeAspect="1" noChangeArrowheads="1"/>
          </p:cNvPicPr>
          <p:nvPr/>
        </p:nvPicPr>
        <p:blipFill>
          <a:blip r:embed="rId2" cstate="print"/>
          <a:srcRect/>
          <a:stretch>
            <a:fillRect/>
          </a:stretch>
        </p:blipFill>
        <p:spPr bwMode="auto">
          <a:xfrm>
            <a:off x="107504" y="3140968"/>
            <a:ext cx="4032448" cy="2979440"/>
          </a:xfrm>
          <a:prstGeom prst="rect">
            <a:avLst/>
          </a:prstGeom>
          <a:noFill/>
          <a:ln w="9525">
            <a:noFill/>
            <a:miter lim="800000"/>
            <a:headEnd/>
            <a:tailEnd/>
          </a:ln>
        </p:spPr>
      </p:pic>
      <p:pic>
        <p:nvPicPr>
          <p:cNvPr id="28675" name="Picture 3" descr="qiupengjia"/>
          <p:cNvPicPr>
            <a:picLocks noChangeAspect="1" noChangeArrowheads="1"/>
          </p:cNvPicPr>
          <p:nvPr/>
        </p:nvPicPr>
        <p:blipFill>
          <a:blip r:embed="rId3" cstate="print"/>
          <a:srcRect/>
          <a:stretch>
            <a:fillRect/>
          </a:stretch>
        </p:blipFill>
        <p:spPr bwMode="auto">
          <a:xfrm>
            <a:off x="4716016" y="476672"/>
            <a:ext cx="3887788" cy="3095625"/>
          </a:xfrm>
          <a:prstGeom prst="rect">
            <a:avLst/>
          </a:prstGeom>
          <a:noFill/>
          <a:ln w="9525">
            <a:noFill/>
            <a:miter lim="800000"/>
            <a:headEnd/>
            <a:tailEnd/>
          </a:ln>
        </p:spPr>
      </p:pic>
      <p:sp>
        <p:nvSpPr>
          <p:cNvPr id="28676" name="Text Box 4"/>
          <p:cNvSpPr txBox="1">
            <a:spLocks noChangeArrowheads="1"/>
          </p:cNvSpPr>
          <p:nvPr/>
        </p:nvSpPr>
        <p:spPr bwMode="auto">
          <a:xfrm>
            <a:off x="179512" y="548680"/>
            <a:ext cx="4464496" cy="1569660"/>
          </a:xfrm>
          <a:prstGeom prst="rect">
            <a:avLst/>
          </a:prstGeom>
          <a:noFill/>
          <a:ln w="9525">
            <a:noFill/>
            <a:miter lim="800000"/>
            <a:headEnd/>
            <a:tailEnd/>
          </a:ln>
          <a:effectLst/>
        </p:spPr>
        <p:txBody>
          <a:bodyPr wrap="square">
            <a:spAutoFit/>
          </a:bodyPr>
          <a:lstStyle/>
          <a:p>
            <a:pPr>
              <a:buFont typeface="Arial" pitchFamily="34" charset="0"/>
              <a:buNone/>
              <a:defRPr/>
            </a:pPr>
            <a:r>
              <a:rPr lang="zh-CN" altLang="en-US" sz="2400" b="1" dirty="0">
                <a:effectLst>
                  <a:outerShdw blurRad="38100" dist="38100" dir="2700000" algn="tl">
                    <a:srgbClr val="C0C0C0"/>
                  </a:outerShdw>
                </a:effectLst>
                <a:latin typeface="+mn-ea"/>
              </a:rPr>
              <a:t>“城头逢逢雷大鼓，</a:t>
            </a:r>
          </a:p>
          <a:p>
            <a:pPr>
              <a:buFont typeface="Arial" pitchFamily="34" charset="0"/>
              <a:buNone/>
              <a:defRPr/>
            </a:pPr>
            <a:r>
              <a:rPr lang="zh-CN" altLang="en-US" sz="2400" b="1" dirty="0">
                <a:effectLst>
                  <a:outerShdw blurRad="38100" dist="38100" dir="2700000" algn="tl">
                    <a:srgbClr val="C0C0C0"/>
                  </a:outerShdw>
                </a:effectLst>
                <a:latin typeface="+mn-ea"/>
              </a:rPr>
              <a:t>苍天苍天泪如雨，</a:t>
            </a:r>
          </a:p>
          <a:p>
            <a:pPr>
              <a:buFont typeface="Arial" pitchFamily="34" charset="0"/>
              <a:buNone/>
              <a:defRPr/>
            </a:pPr>
            <a:r>
              <a:rPr lang="zh-CN" altLang="en-US" sz="2400" b="1" dirty="0">
                <a:effectLst>
                  <a:outerShdw blurRad="38100" dist="38100" dir="2700000" algn="tl">
                    <a:srgbClr val="C0C0C0"/>
                  </a:outerShdw>
                </a:effectLst>
                <a:latin typeface="+mn-ea"/>
              </a:rPr>
              <a:t>倭人竟割台湾去”</a:t>
            </a:r>
          </a:p>
          <a:p>
            <a:pPr>
              <a:buFont typeface="Arial" pitchFamily="34" charset="0"/>
              <a:buNone/>
              <a:defRPr/>
            </a:pPr>
            <a:r>
              <a:rPr lang="zh-CN" altLang="en-US" sz="2400" b="1" dirty="0">
                <a:effectLst>
                  <a:outerShdw blurRad="38100" dist="38100" dir="2700000" algn="tl">
                    <a:srgbClr val="C0C0C0"/>
                  </a:outerShdw>
                </a:effectLst>
                <a:latin typeface="+mn-ea"/>
              </a:rPr>
              <a:t> </a:t>
            </a:r>
            <a:r>
              <a:rPr lang="en-US" altLang="zh-CN" sz="2400" b="1" dirty="0" smtClean="0">
                <a:effectLst>
                  <a:outerShdw blurRad="38100" dist="38100" dir="2700000" algn="tl">
                    <a:srgbClr val="C0C0C0"/>
                  </a:outerShdw>
                </a:effectLst>
                <a:latin typeface="+mn-ea"/>
              </a:rPr>
              <a:t>----</a:t>
            </a:r>
            <a:r>
              <a:rPr lang="zh-CN" altLang="en-US" b="1" dirty="0" smtClean="0">
                <a:effectLst>
                  <a:outerShdw blurRad="38100" dist="38100" dir="2700000" algn="tl">
                    <a:srgbClr val="C0C0C0"/>
                  </a:outerShdw>
                </a:effectLst>
                <a:latin typeface="+mn-ea"/>
              </a:rPr>
              <a:t>黄遵宪（</a:t>
            </a:r>
            <a:r>
              <a:rPr lang="en-US" altLang="zh-CN" b="1" dirty="0" smtClean="0">
                <a:effectLst>
                  <a:outerShdw blurRad="38100" dist="38100" dir="2700000" algn="tl">
                    <a:srgbClr val="C0C0C0"/>
                  </a:outerShdw>
                </a:effectLst>
                <a:latin typeface="+mn-ea"/>
              </a:rPr>
              <a:t>1848--1905</a:t>
            </a:r>
            <a:r>
              <a:rPr lang="zh-CN" altLang="en-US" b="1" dirty="0" smtClean="0">
                <a:effectLst>
                  <a:outerShdw blurRad="38100" dist="38100" dir="2700000" algn="tl">
                    <a:srgbClr val="C0C0C0"/>
                  </a:outerShdw>
                </a:effectLst>
                <a:latin typeface="+mn-ea"/>
              </a:rPr>
              <a:t>，</a:t>
            </a:r>
            <a:r>
              <a:rPr lang="en-US" altLang="zh-CN" b="1" dirty="0" smtClean="0">
                <a:effectLst>
                  <a:outerShdw blurRad="38100" dist="38100" dir="2700000" algn="tl">
                    <a:srgbClr val="C0C0C0"/>
                  </a:outerShdw>
                </a:effectLst>
                <a:latin typeface="+mn-ea"/>
              </a:rPr>
              <a:t>《</a:t>
            </a:r>
            <a:r>
              <a:rPr lang="zh-CN" altLang="en-US" b="1" dirty="0" smtClean="0">
                <a:effectLst>
                  <a:outerShdw blurRad="38100" dist="38100" dir="2700000" algn="tl">
                    <a:srgbClr val="C0C0C0"/>
                  </a:outerShdw>
                </a:effectLst>
                <a:latin typeface="+mn-ea"/>
              </a:rPr>
              <a:t>台湾行</a:t>
            </a:r>
            <a:r>
              <a:rPr lang="en-US" altLang="zh-CN" b="1" dirty="0" smtClean="0">
                <a:effectLst>
                  <a:outerShdw blurRad="38100" dist="38100" dir="2700000" algn="tl">
                    <a:srgbClr val="C0C0C0"/>
                  </a:outerShdw>
                </a:effectLst>
                <a:latin typeface="+mn-ea"/>
              </a:rPr>
              <a:t>》</a:t>
            </a:r>
            <a:r>
              <a:rPr lang="zh-CN" altLang="en-US" b="1" dirty="0" smtClean="0">
                <a:effectLst>
                  <a:outerShdw blurRad="38100" dist="38100" dir="2700000" algn="tl">
                    <a:srgbClr val="C0C0C0"/>
                  </a:outerShdw>
                </a:effectLst>
                <a:latin typeface="+mn-ea"/>
              </a:rPr>
              <a:t>）</a:t>
            </a:r>
            <a:endParaRPr lang="en-US" altLang="zh-CN" b="1" dirty="0">
              <a:effectLst>
                <a:outerShdw blurRad="38100" dist="38100" dir="2700000" algn="tl">
                  <a:srgbClr val="C0C0C0"/>
                </a:outerShdw>
              </a:effectLst>
              <a:latin typeface="+mn-ea"/>
            </a:endParaRPr>
          </a:p>
        </p:txBody>
      </p:sp>
      <p:sp>
        <p:nvSpPr>
          <p:cNvPr id="32773" name="Rectangle 5"/>
          <p:cNvSpPr>
            <a:spLocks noChangeArrowheads="1"/>
          </p:cNvSpPr>
          <p:nvPr/>
        </p:nvSpPr>
        <p:spPr bwMode="auto">
          <a:xfrm>
            <a:off x="4067944" y="3717032"/>
            <a:ext cx="4919464" cy="1938992"/>
          </a:xfrm>
          <a:prstGeom prst="rect">
            <a:avLst/>
          </a:prstGeom>
          <a:noFill/>
          <a:ln w="9525">
            <a:noFill/>
            <a:miter lim="800000"/>
            <a:headEnd/>
            <a:tailEnd/>
          </a:ln>
        </p:spPr>
        <p:txBody>
          <a:bodyPr wrap="square" anchor="ctr">
            <a:spAutoFit/>
          </a:bodyPr>
          <a:lstStyle/>
          <a:p>
            <a:pPr algn="ctr"/>
            <a:r>
              <a:rPr lang="en-US" altLang="zh-CN" sz="2400" b="1" dirty="0">
                <a:effectLst>
                  <a:outerShdw blurRad="38100" dist="38100" dir="2700000" algn="tl">
                    <a:srgbClr val="C0C0C0"/>
                  </a:outerShdw>
                </a:effectLst>
                <a:latin typeface="+mn-ea"/>
              </a:rPr>
              <a:t>《</a:t>
            </a:r>
            <a:r>
              <a:rPr lang="zh-CN" altLang="en-US" sz="2400" b="1" dirty="0">
                <a:effectLst>
                  <a:outerShdw blurRad="38100" dist="38100" dir="2700000" algn="tl">
                    <a:srgbClr val="C0C0C0"/>
                  </a:outerShdw>
                </a:effectLst>
                <a:latin typeface="+mn-ea"/>
              </a:rPr>
              <a:t>春愁</a:t>
            </a:r>
            <a:r>
              <a:rPr lang="en-US" altLang="zh-CN" sz="2400" b="1" dirty="0">
                <a:effectLst>
                  <a:outerShdw blurRad="38100" dist="38100" dir="2700000" algn="tl">
                    <a:srgbClr val="C0C0C0"/>
                  </a:outerShdw>
                </a:effectLst>
                <a:latin typeface="+mn-ea"/>
              </a:rPr>
              <a:t>》</a:t>
            </a:r>
          </a:p>
          <a:p>
            <a:pPr algn="ctr"/>
            <a:r>
              <a:rPr lang="zh-CN" altLang="en-US" sz="2400" b="1" dirty="0">
                <a:effectLst>
                  <a:outerShdw blurRad="38100" dist="38100" dir="2700000" algn="tl">
                    <a:srgbClr val="C0C0C0"/>
                  </a:outerShdw>
                </a:effectLst>
                <a:latin typeface="+mn-ea"/>
              </a:rPr>
              <a:t>春愁难遣强看山，往事惊心泪欲潸。</a:t>
            </a:r>
          </a:p>
          <a:p>
            <a:pPr algn="ctr"/>
            <a:r>
              <a:rPr lang="zh-CN" altLang="en-US" sz="2400" b="1" dirty="0">
                <a:effectLst>
                  <a:outerShdw blurRad="38100" dist="38100" dir="2700000" algn="tl">
                    <a:srgbClr val="C0C0C0"/>
                  </a:outerShdw>
                </a:effectLst>
                <a:latin typeface="+mn-ea"/>
              </a:rPr>
              <a:t>四百万人同一哭，去年今日割台湾。</a:t>
            </a:r>
          </a:p>
          <a:p>
            <a:pPr algn="ctr"/>
            <a:endParaRPr lang="zh-CN" altLang="en-US" sz="2400" b="1" dirty="0">
              <a:effectLst>
                <a:outerShdw blurRad="38100" dist="38100" dir="2700000" algn="tl">
                  <a:srgbClr val="C0C0C0"/>
                </a:outerShdw>
              </a:effectLst>
              <a:latin typeface="+mn-ea"/>
            </a:endParaRPr>
          </a:p>
          <a:p>
            <a:pPr algn="ctr"/>
            <a:r>
              <a:rPr lang="en-US" altLang="zh-CN" sz="2400" b="1" dirty="0" smtClean="0">
                <a:effectLst>
                  <a:outerShdw blurRad="38100" dist="38100" dir="2700000" algn="tl">
                    <a:srgbClr val="C0C0C0"/>
                  </a:outerShdw>
                </a:effectLst>
                <a:latin typeface="+mn-ea"/>
              </a:rPr>
              <a:t>----</a:t>
            </a:r>
            <a:r>
              <a:rPr lang="zh-CN" altLang="en-US" b="1" dirty="0" smtClean="0">
                <a:effectLst>
                  <a:outerShdw blurRad="38100" dist="38100" dir="2700000" algn="tl">
                    <a:srgbClr val="C0C0C0"/>
                  </a:outerShdw>
                </a:effectLst>
                <a:latin typeface="+mn-ea"/>
              </a:rPr>
              <a:t>丘</a:t>
            </a:r>
            <a:r>
              <a:rPr lang="zh-CN" altLang="en-US" b="1" dirty="0">
                <a:effectLst>
                  <a:outerShdw blurRad="38100" dist="38100" dir="2700000" algn="tl">
                    <a:srgbClr val="C0C0C0"/>
                  </a:outerShdw>
                </a:effectLst>
                <a:latin typeface="+mn-ea"/>
              </a:rPr>
              <a:t>逢甲 </a:t>
            </a:r>
            <a:r>
              <a:rPr lang="zh-CN" altLang="en-US" b="1" dirty="0" smtClean="0">
                <a:effectLst>
                  <a:outerShdw blurRad="38100" dist="38100" dir="2700000" algn="tl">
                    <a:srgbClr val="C0C0C0"/>
                  </a:outerShdw>
                </a:effectLst>
                <a:latin typeface="+mn-ea"/>
              </a:rPr>
              <a:t>（</a:t>
            </a:r>
            <a:r>
              <a:rPr lang="en-US" altLang="zh-CN" b="1" dirty="0" smtClean="0">
                <a:effectLst>
                  <a:outerShdw blurRad="38100" dist="38100" dir="2700000" algn="tl">
                    <a:srgbClr val="C0C0C0"/>
                  </a:outerShdw>
                </a:effectLst>
                <a:latin typeface="+mn-ea"/>
              </a:rPr>
              <a:t>1864--1912</a:t>
            </a:r>
            <a:r>
              <a:rPr lang="zh-CN" altLang="en-US" b="1" dirty="0" smtClean="0">
                <a:effectLst>
                  <a:outerShdw blurRad="38100" dist="38100" dir="2700000" algn="tl">
                    <a:srgbClr val="C0C0C0"/>
                  </a:outerShdw>
                </a:effectLst>
                <a:latin typeface="+mn-ea"/>
              </a:rPr>
              <a:t>）</a:t>
            </a:r>
            <a:endParaRPr lang="zh-CN" altLang="en-US" b="1" dirty="0">
              <a:effectLst>
                <a:outerShdw blurRad="38100" dist="38100" dir="2700000" algn="tl">
                  <a:srgbClr val="C0C0C0"/>
                </a:outerShdw>
              </a:effectLst>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28674"/>
                                        </p:tgtEl>
                                        <p:attrNameLst>
                                          <p:attrName>style.visibility</p:attrName>
                                        </p:attrNameLst>
                                      </p:cBhvr>
                                      <p:to>
                                        <p:strVal val="visible"/>
                                      </p:to>
                                    </p:set>
                                    <p:anim to="" calcmode="lin" valueType="num">
                                      <p:cBhvr>
                                        <p:cTn id="7" dur="1" fill="hold"/>
                                        <p:tgtEl>
                                          <p:spTgt spid="2867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499"/>
                                          </p:stCondLst>
                                        </p:cTn>
                                        <p:tgtEl>
                                          <p:spTgt spid="28675"/>
                                        </p:tgtEl>
                                        <p:attrNameLst>
                                          <p:attrName>style.visibility</p:attrName>
                                        </p:attrNameLst>
                                      </p:cBhvr>
                                      <p:to>
                                        <p:strVal val="visible"/>
                                      </p:to>
                                    </p:set>
                                    <p:anim to="" calcmode="lin" valueType="num">
                                      <p:cBhvr>
                                        <p:cTn id="12" dur="1" fill="hold"/>
                                        <p:tgtEl>
                                          <p:spTgt spid="28675"/>
                                        </p:tgtEl>
                                      </p:cBhvr>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75"/>
                                  </p:iterate>
                                  <p:childTnLst>
                                    <p:set>
                                      <p:cBhvr>
                                        <p:cTn id="16" dur="1" fill="hold">
                                          <p:stCondLst>
                                            <p:cond delay="74"/>
                                          </p:stCondLst>
                                        </p:cTn>
                                        <p:tgtEl>
                                          <p:spTgt spid="28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95536" y="1196752"/>
            <a:ext cx="8568952" cy="5127848"/>
            <a:chOff x="395536" y="1196752"/>
            <a:chExt cx="8568952" cy="5127848"/>
          </a:xfrm>
        </p:grpSpPr>
        <p:pic>
          <p:nvPicPr>
            <p:cNvPr id="33794" name="Picture 2"/>
            <p:cNvPicPr>
              <a:picLocks noChangeAspect="1" noChangeArrowheads="1"/>
            </p:cNvPicPr>
            <p:nvPr/>
          </p:nvPicPr>
          <p:blipFill>
            <a:blip r:embed="rId2" cstate="print"/>
            <a:srcRect/>
            <a:stretch>
              <a:fillRect/>
            </a:stretch>
          </p:blipFill>
          <p:spPr bwMode="auto">
            <a:xfrm>
              <a:off x="395536" y="1196752"/>
              <a:ext cx="8519864" cy="5127848"/>
            </a:xfrm>
            <a:prstGeom prst="rect">
              <a:avLst/>
            </a:prstGeom>
            <a:solidFill>
              <a:srgbClr val="339966"/>
            </a:solidFill>
            <a:ln w="38100">
              <a:solidFill>
                <a:srgbClr val="339966"/>
              </a:solidFill>
              <a:miter lim="800000"/>
              <a:headEnd/>
              <a:tailEnd/>
            </a:ln>
          </p:spPr>
        </p:pic>
        <p:sp>
          <p:nvSpPr>
            <p:cNvPr id="33795" name="Text Box 3"/>
            <p:cNvSpPr txBox="1">
              <a:spLocks noChangeArrowheads="1"/>
            </p:cNvSpPr>
            <p:nvPr/>
          </p:nvSpPr>
          <p:spPr bwMode="auto">
            <a:xfrm>
              <a:off x="3733800" y="2743200"/>
              <a:ext cx="1569660" cy="369332"/>
            </a:xfrm>
            <a:prstGeom prst="rect">
              <a:avLst/>
            </a:prstGeom>
            <a:solidFill>
              <a:srgbClr val="FFFF00"/>
            </a:solidFill>
            <a:ln w="19050">
              <a:solidFill>
                <a:srgbClr val="FF6600"/>
              </a:solidFill>
              <a:miter lim="800000"/>
              <a:headEnd/>
              <a:tailEnd/>
            </a:ln>
          </p:spPr>
          <p:txBody>
            <a:bodyPr wrap="none">
              <a:spAutoFit/>
            </a:bodyPr>
            <a:lstStyle/>
            <a:p>
              <a:r>
                <a:rPr lang="zh-CN" altLang="en-US" b="1" dirty="0">
                  <a:solidFill>
                    <a:srgbClr val="000066"/>
                  </a:solidFill>
                  <a:latin typeface="华文新魏" pitchFamily="2" charset="-122"/>
                  <a:ea typeface="华文新魏" pitchFamily="2" charset="-122"/>
                </a:rPr>
                <a:t>俄国势力范围</a:t>
              </a:r>
            </a:p>
          </p:txBody>
        </p:sp>
        <p:sp>
          <p:nvSpPr>
            <p:cNvPr id="33796" name="Text Box 4"/>
            <p:cNvSpPr txBox="1">
              <a:spLocks noChangeArrowheads="1"/>
            </p:cNvSpPr>
            <p:nvPr/>
          </p:nvSpPr>
          <p:spPr bwMode="auto">
            <a:xfrm>
              <a:off x="5004048" y="4509120"/>
              <a:ext cx="1569660" cy="369332"/>
            </a:xfrm>
            <a:prstGeom prst="rect">
              <a:avLst/>
            </a:prstGeom>
            <a:solidFill>
              <a:srgbClr val="FFFF00"/>
            </a:solidFill>
            <a:ln w="9525">
              <a:noFill/>
              <a:miter lim="800000"/>
              <a:headEnd/>
              <a:tailEnd/>
            </a:ln>
          </p:spPr>
          <p:txBody>
            <a:bodyPr wrap="none">
              <a:spAutoFit/>
            </a:bodyPr>
            <a:lstStyle/>
            <a:p>
              <a:r>
                <a:rPr lang="zh-CN" altLang="en-US" b="1" dirty="0">
                  <a:solidFill>
                    <a:srgbClr val="000066"/>
                  </a:solidFill>
                  <a:latin typeface="华文新魏" pitchFamily="2" charset="-122"/>
                  <a:ea typeface="华文新魏" pitchFamily="2" charset="-122"/>
                </a:rPr>
                <a:t>英国势力范围</a:t>
              </a:r>
            </a:p>
          </p:txBody>
        </p:sp>
        <p:sp>
          <p:nvSpPr>
            <p:cNvPr id="33797" name="AutoShape 5"/>
            <p:cNvSpPr>
              <a:spLocks noChangeArrowheads="1"/>
            </p:cNvSpPr>
            <p:nvPr/>
          </p:nvSpPr>
          <p:spPr bwMode="auto">
            <a:xfrm>
              <a:off x="7391400" y="4365103"/>
              <a:ext cx="1573088" cy="360041"/>
            </a:xfrm>
            <a:prstGeom prst="wedgeRectCallout">
              <a:avLst>
                <a:gd name="adj1" fmla="val -42187"/>
                <a:gd name="adj2" fmla="val 156342"/>
              </a:avLst>
            </a:prstGeom>
            <a:solidFill>
              <a:srgbClr val="FF99CC"/>
            </a:solidFill>
            <a:ln w="9525">
              <a:solidFill>
                <a:srgbClr val="FF00FF"/>
              </a:solidFill>
              <a:miter lim="800000"/>
              <a:headEnd/>
              <a:tailEnd/>
            </a:ln>
          </p:spPr>
          <p:txBody>
            <a:bodyPr/>
            <a:lstStyle/>
            <a:p>
              <a:r>
                <a:rPr lang="zh-CN" altLang="en-US" b="1" dirty="0">
                  <a:solidFill>
                    <a:srgbClr val="000066"/>
                  </a:solidFill>
                  <a:latin typeface="华文新魏" pitchFamily="2" charset="-122"/>
                  <a:ea typeface="华文新魏" pitchFamily="2" charset="-122"/>
                </a:rPr>
                <a:t>日本势力范围</a:t>
              </a:r>
            </a:p>
          </p:txBody>
        </p:sp>
        <p:sp>
          <p:nvSpPr>
            <p:cNvPr id="33798" name="AutoShape 6"/>
            <p:cNvSpPr>
              <a:spLocks noChangeArrowheads="1"/>
            </p:cNvSpPr>
            <p:nvPr/>
          </p:nvSpPr>
          <p:spPr bwMode="auto">
            <a:xfrm>
              <a:off x="7086600" y="2971801"/>
              <a:ext cx="1661864" cy="313184"/>
            </a:xfrm>
            <a:prstGeom prst="wedgeRectCallout">
              <a:avLst>
                <a:gd name="adj1" fmla="val -34155"/>
                <a:gd name="adj2" fmla="val 215594"/>
              </a:avLst>
            </a:prstGeom>
            <a:solidFill>
              <a:srgbClr val="FF9900"/>
            </a:solidFill>
            <a:ln w="9525">
              <a:solidFill>
                <a:srgbClr val="FF9900"/>
              </a:solidFill>
              <a:miter lim="800000"/>
              <a:headEnd/>
              <a:tailEnd/>
            </a:ln>
          </p:spPr>
          <p:txBody>
            <a:bodyPr/>
            <a:lstStyle/>
            <a:p>
              <a:r>
                <a:rPr lang="zh-CN" altLang="en-US" b="1" dirty="0">
                  <a:solidFill>
                    <a:srgbClr val="000066"/>
                  </a:solidFill>
                  <a:latin typeface="华文新魏" pitchFamily="2" charset="-122"/>
                  <a:ea typeface="华文新魏" pitchFamily="2" charset="-122"/>
                </a:rPr>
                <a:t>德国势力范围</a:t>
              </a:r>
            </a:p>
          </p:txBody>
        </p:sp>
        <p:sp>
          <p:nvSpPr>
            <p:cNvPr id="33799" name="AutoShape 7"/>
            <p:cNvSpPr>
              <a:spLocks noChangeArrowheads="1"/>
            </p:cNvSpPr>
            <p:nvPr/>
          </p:nvSpPr>
          <p:spPr bwMode="auto">
            <a:xfrm>
              <a:off x="5292725" y="5661025"/>
              <a:ext cx="1655539" cy="360263"/>
            </a:xfrm>
            <a:prstGeom prst="wedgeRectCallout">
              <a:avLst>
                <a:gd name="adj1" fmla="val -43097"/>
                <a:gd name="adj2" fmla="val -46856"/>
              </a:avLst>
            </a:prstGeom>
            <a:solidFill>
              <a:srgbClr val="FF66CC"/>
            </a:solidFill>
            <a:ln w="28575">
              <a:solidFill>
                <a:srgbClr val="FF66CC"/>
              </a:solidFill>
              <a:miter lim="800000"/>
              <a:headEnd/>
              <a:tailEnd/>
            </a:ln>
          </p:spPr>
          <p:txBody>
            <a:bodyPr/>
            <a:lstStyle/>
            <a:p>
              <a:r>
                <a:rPr lang="zh-CN" altLang="en-US" b="1" dirty="0">
                  <a:solidFill>
                    <a:srgbClr val="000066"/>
                  </a:solidFill>
                  <a:latin typeface="华文新魏" pitchFamily="2" charset="-122"/>
                  <a:ea typeface="华文新魏" pitchFamily="2" charset="-122"/>
                </a:rPr>
                <a:t>法国势力范围</a:t>
              </a:r>
            </a:p>
          </p:txBody>
        </p:sp>
      </p:grpSp>
      <p:sp>
        <p:nvSpPr>
          <p:cNvPr id="33800" name="Rectangle 8"/>
          <p:cNvSpPr>
            <a:spLocks noChangeArrowheads="1"/>
          </p:cNvSpPr>
          <p:nvPr/>
        </p:nvSpPr>
        <p:spPr bwMode="auto">
          <a:xfrm>
            <a:off x="323528" y="193675"/>
            <a:ext cx="8545834" cy="1139825"/>
          </a:xfrm>
          <a:prstGeom prst="rect">
            <a:avLst/>
          </a:prstGeom>
          <a:noFill/>
          <a:ln w="9525">
            <a:noFill/>
            <a:miter lim="800000"/>
            <a:headEnd/>
            <a:tailEnd/>
          </a:ln>
        </p:spPr>
        <p:txBody>
          <a:bodyPr/>
          <a:lstStyle/>
          <a:p>
            <a:pPr>
              <a:buFontTx/>
              <a:buNone/>
            </a:pPr>
            <a:r>
              <a:rPr lang="zh-CN" altLang="en-US" sz="4200" b="1" dirty="0">
                <a:solidFill>
                  <a:schemeClr val="tx2"/>
                </a:solidFill>
                <a:latin typeface="+mn-ea"/>
              </a:rPr>
              <a:t>（</a:t>
            </a:r>
            <a:r>
              <a:rPr lang="en-US" altLang="zh-CN" sz="4200" b="1" dirty="0">
                <a:solidFill>
                  <a:schemeClr val="tx2"/>
                </a:solidFill>
                <a:latin typeface="+mn-ea"/>
              </a:rPr>
              <a:t>2</a:t>
            </a:r>
            <a:r>
              <a:rPr lang="zh-CN" altLang="en-US" sz="4200" b="1" dirty="0">
                <a:solidFill>
                  <a:schemeClr val="tx2"/>
                </a:solidFill>
                <a:latin typeface="+mn-ea"/>
              </a:rPr>
              <a:t>）划分实力范围</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hlinkClick r:id="rId2" action="ppaction://hlinksldjump"/>
            <a:hlinkHover r:id="" action="ppaction://noaction" highlightClick="1"/>
          </p:cNvPr>
          <p:cNvSpPr txBox="1">
            <a:spLocks noChangeArrowheads="1"/>
          </p:cNvSpPr>
          <p:nvPr/>
        </p:nvSpPr>
        <p:spPr bwMode="auto">
          <a:xfrm>
            <a:off x="7868964" y="980728"/>
            <a:ext cx="1046440" cy="5191472"/>
          </a:xfrm>
          <a:prstGeom prst="rect">
            <a:avLst/>
          </a:prstGeom>
          <a:solidFill>
            <a:schemeClr val="bg1"/>
          </a:solidFill>
          <a:ln w="28575">
            <a:solidFill>
              <a:srgbClr val="800000"/>
            </a:solidFill>
            <a:miter lim="800000"/>
            <a:headEnd/>
            <a:tailEnd/>
          </a:ln>
        </p:spPr>
        <p:txBody>
          <a:bodyPr vert="eaVert" wrap="square">
            <a:spAutoFit/>
          </a:bodyPr>
          <a:lstStyle/>
          <a:p>
            <a:pPr>
              <a:spcBef>
                <a:spcPct val="50000"/>
              </a:spcBef>
            </a:pPr>
            <a:r>
              <a:rPr lang="zh-CN" altLang="en-US" sz="2800" b="1" dirty="0">
                <a:latin typeface="+mj-ea"/>
                <a:ea typeface="+mj-ea"/>
              </a:rPr>
              <a:t>       德国强占胶州</a:t>
            </a:r>
            <a:r>
              <a:rPr lang="zh-CN" altLang="en-US" sz="2800" b="1" dirty="0" smtClean="0">
                <a:latin typeface="+mj-ea"/>
                <a:ea typeface="+mj-ea"/>
              </a:rPr>
              <a:t>湾（</a:t>
            </a:r>
            <a:r>
              <a:rPr lang="en-US" altLang="zh-CN" sz="2800" b="1" dirty="0" smtClean="0">
                <a:latin typeface="+mj-ea"/>
                <a:ea typeface="+mj-ea"/>
              </a:rPr>
              <a:t>99</a:t>
            </a:r>
            <a:r>
              <a:rPr lang="zh-CN" altLang="en-US" sz="2800" b="1" dirty="0" smtClean="0">
                <a:latin typeface="+mj-ea"/>
                <a:ea typeface="+mj-ea"/>
              </a:rPr>
              <a:t>年），</a:t>
            </a:r>
            <a:r>
              <a:rPr lang="zh-CN" altLang="en-US" sz="2800" b="1" dirty="0">
                <a:latin typeface="+mj-ea"/>
                <a:ea typeface="+mj-ea"/>
              </a:rPr>
              <a:t>并把山东作为他的势力范围</a:t>
            </a:r>
            <a:r>
              <a:rPr lang="zh-CN" altLang="en-US" sz="2800" b="1" dirty="0" smtClean="0">
                <a:latin typeface="+mj-ea"/>
                <a:ea typeface="+mj-ea"/>
              </a:rPr>
              <a:t>。</a:t>
            </a:r>
            <a:endParaRPr lang="zh-CN" altLang="en-US" sz="2800" b="1" dirty="0">
              <a:latin typeface="+mj-ea"/>
              <a:ea typeface="+mj-ea"/>
            </a:endParaRPr>
          </a:p>
        </p:txBody>
      </p:sp>
      <p:grpSp>
        <p:nvGrpSpPr>
          <p:cNvPr id="27" name="组合 26"/>
          <p:cNvGrpSpPr/>
          <p:nvPr/>
        </p:nvGrpSpPr>
        <p:grpSpPr>
          <a:xfrm>
            <a:off x="107504" y="260648"/>
            <a:ext cx="7344816" cy="6216352"/>
            <a:chOff x="107504" y="260648"/>
            <a:chExt cx="7344816" cy="6216352"/>
          </a:xfrm>
        </p:grpSpPr>
        <p:grpSp>
          <p:nvGrpSpPr>
            <p:cNvPr id="26" name="组合 25"/>
            <p:cNvGrpSpPr/>
            <p:nvPr/>
          </p:nvGrpSpPr>
          <p:grpSpPr>
            <a:xfrm>
              <a:off x="1043608" y="2132856"/>
              <a:ext cx="6408712" cy="4344144"/>
              <a:chOff x="1259632" y="2276872"/>
              <a:chExt cx="6408712" cy="4344144"/>
            </a:xfrm>
          </p:grpSpPr>
          <p:grpSp>
            <p:nvGrpSpPr>
              <p:cNvPr id="3" name="Group 4"/>
              <p:cNvGrpSpPr>
                <a:grpSpLocks/>
              </p:cNvGrpSpPr>
              <p:nvPr/>
            </p:nvGrpSpPr>
            <p:grpSpPr bwMode="auto">
              <a:xfrm>
                <a:off x="1259632" y="2276872"/>
                <a:ext cx="6408712" cy="4344144"/>
                <a:chOff x="0" y="0"/>
                <a:chExt cx="4512" cy="3296"/>
              </a:xfrm>
            </p:grpSpPr>
            <p:grpSp>
              <p:nvGrpSpPr>
                <p:cNvPr id="4" name="Group 5"/>
                <p:cNvGrpSpPr>
                  <a:grpSpLocks/>
                </p:cNvGrpSpPr>
                <p:nvPr/>
              </p:nvGrpSpPr>
              <p:grpSpPr bwMode="auto">
                <a:xfrm>
                  <a:off x="0" y="0"/>
                  <a:ext cx="4512" cy="3296"/>
                  <a:chOff x="0" y="0"/>
                  <a:chExt cx="4512" cy="3296"/>
                </a:xfrm>
              </p:grpSpPr>
              <p:pic>
                <p:nvPicPr>
                  <p:cNvPr id="34830" name="Picture 6" descr="1"/>
                  <p:cNvPicPr>
                    <a:picLocks noChangeAspect="1" noChangeArrowheads="1"/>
                  </p:cNvPicPr>
                  <p:nvPr/>
                </p:nvPicPr>
                <p:blipFill>
                  <a:blip r:embed="rId3" cstate="print"/>
                  <a:srcRect l="1299" t="1740" r="1299" b="4347"/>
                  <a:stretch>
                    <a:fillRect/>
                  </a:stretch>
                </p:blipFill>
                <p:spPr bwMode="auto">
                  <a:xfrm>
                    <a:off x="0" y="48"/>
                    <a:ext cx="4512" cy="3248"/>
                  </a:xfrm>
                  <a:prstGeom prst="rect">
                    <a:avLst/>
                  </a:prstGeom>
                  <a:noFill/>
                  <a:ln w="76200" cmpd="tri">
                    <a:solidFill>
                      <a:srgbClr val="800000"/>
                    </a:solidFill>
                    <a:miter lim="800000"/>
                    <a:headEnd/>
                    <a:tailEnd/>
                  </a:ln>
                </p:spPr>
              </p:pic>
              <p:sp>
                <p:nvSpPr>
                  <p:cNvPr id="34831" name="Text Box 7"/>
                  <p:cNvSpPr txBox="1">
                    <a:spLocks noChangeArrowheads="1"/>
                  </p:cNvSpPr>
                  <p:nvPr/>
                </p:nvSpPr>
                <p:spPr bwMode="auto">
                  <a:xfrm>
                    <a:off x="3264" y="816"/>
                    <a:ext cx="690" cy="280"/>
                  </a:xfrm>
                  <a:prstGeom prst="rect">
                    <a:avLst/>
                  </a:prstGeom>
                  <a:noFill/>
                  <a:ln w="9525">
                    <a:noFill/>
                    <a:miter lim="800000"/>
                    <a:headEnd/>
                    <a:tailEnd/>
                  </a:ln>
                </p:spPr>
                <p:txBody>
                  <a:bodyPr wrap="square">
                    <a:spAutoFit/>
                  </a:bodyPr>
                  <a:lstStyle/>
                  <a:p>
                    <a:pPr>
                      <a:spcBef>
                        <a:spcPct val="50000"/>
                      </a:spcBef>
                    </a:pPr>
                    <a:r>
                      <a:rPr lang="zh-CN" altLang="en-US" b="1" dirty="0">
                        <a:solidFill>
                          <a:srgbClr val="800000"/>
                        </a:solidFill>
                        <a:latin typeface="华文新魏" pitchFamily="2" charset="-122"/>
                        <a:ea typeface="华文新魏" pitchFamily="2" charset="-122"/>
                      </a:rPr>
                      <a:t>威海卫</a:t>
                    </a:r>
                  </a:p>
                </p:txBody>
              </p:sp>
              <p:sp>
                <p:nvSpPr>
                  <p:cNvPr id="34832" name="Text Box 8"/>
                  <p:cNvSpPr txBox="1">
                    <a:spLocks noChangeArrowheads="1"/>
                  </p:cNvSpPr>
                  <p:nvPr/>
                </p:nvSpPr>
                <p:spPr bwMode="auto">
                  <a:xfrm>
                    <a:off x="1728" y="384"/>
                    <a:ext cx="576" cy="304"/>
                  </a:xfrm>
                  <a:prstGeom prst="rect">
                    <a:avLst/>
                  </a:prstGeom>
                  <a:noFill/>
                  <a:ln w="9525">
                    <a:noFill/>
                    <a:miter lim="800000"/>
                    <a:headEnd/>
                    <a:tailEnd/>
                  </a:ln>
                </p:spPr>
                <p:txBody>
                  <a:bodyPr>
                    <a:spAutoFit/>
                  </a:bodyPr>
                  <a:lstStyle/>
                  <a:p>
                    <a:pPr>
                      <a:spcBef>
                        <a:spcPct val="50000"/>
                      </a:spcBef>
                    </a:pPr>
                    <a:r>
                      <a:rPr lang="zh-CN" altLang="en-US" sz="2000" b="1" dirty="0">
                        <a:solidFill>
                          <a:srgbClr val="800000"/>
                        </a:solidFill>
                        <a:latin typeface="华文新魏" pitchFamily="2" charset="-122"/>
                        <a:ea typeface="华文新魏" pitchFamily="2" charset="-122"/>
                      </a:rPr>
                      <a:t>天津</a:t>
                    </a:r>
                  </a:p>
                </p:txBody>
              </p:sp>
              <p:sp>
                <p:nvSpPr>
                  <p:cNvPr id="34833" name="Text Box 9"/>
                  <p:cNvSpPr txBox="1">
                    <a:spLocks noChangeArrowheads="1"/>
                  </p:cNvSpPr>
                  <p:nvPr/>
                </p:nvSpPr>
                <p:spPr bwMode="auto">
                  <a:xfrm>
                    <a:off x="1152" y="0"/>
                    <a:ext cx="672" cy="291"/>
                  </a:xfrm>
                  <a:prstGeom prst="rect">
                    <a:avLst/>
                  </a:prstGeom>
                  <a:noFill/>
                  <a:ln w="9525">
                    <a:noFill/>
                    <a:miter lim="800000"/>
                    <a:headEnd/>
                    <a:tailEnd/>
                  </a:ln>
                </p:spPr>
                <p:txBody>
                  <a:bodyPr>
                    <a:spAutoFit/>
                  </a:bodyPr>
                  <a:lstStyle/>
                  <a:p>
                    <a:pPr>
                      <a:spcBef>
                        <a:spcPct val="50000"/>
                      </a:spcBef>
                    </a:pPr>
                    <a:r>
                      <a:rPr lang="zh-CN" altLang="en-US" sz="2400" b="1">
                        <a:solidFill>
                          <a:srgbClr val="800000"/>
                        </a:solidFill>
                        <a:ea typeface="宋体" charset="-122"/>
                      </a:rPr>
                      <a:t>北京</a:t>
                    </a:r>
                  </a:p>
                </p:txBody>
              </p:sp>
              <p:sp>
                <p:nvSpPr>
                  <p:cNvPr id="34834" name="Text Box 10"/>
                  <p:cNvSpPr txBox="1">
                    <a:spLocks noChangeArrowheads="1"/>
                  </p:cNvSpPr>
                  <p:nvPr/>
                </p:nvSpPr>
                <p:spPr bwMode="auto">
                  <a:xfrm>
                    <a:off x="2976" y="1776"/>
                    <a:ext cx="674" cy="291"/>
                  </a:xfrm>
                  <a:prstGeom prst="rect">
                    <a:avLst/>
                  </a:prstGeom>
                  <a:noFill/>
                  <a:ln w="9525">
                    <a:noFill/>
                    <a:miter lim="800000"/>
                    <a:headEnd/>
                    <a:tailEnd/>
                  </a:ln>
                </p:spPr>
                <p:txBody>
                  <a:bodyPr wrap="square">
                    <a:spAutoFit/>
                  </a:bodyPr>
                  <a:lstStyle/>
                  <a:p>
                    <a:pPr>
                      <a:spcBef>
                        <a:spcPct val="50000"/>
                      </a:spcBef>
                    </a:pPr>
                    <a:r>
                      <a:rPr lang="zh-CN" altLang="en-US" b="1" dirty="0">
                        <a:solidFill>
                          <a:srgbClr val="800000"/>
                        </a:solidFill>
                        <a:latin typeface="华文新魏" pitchFamily="2" charset="-122"/>
                        <a:ea typeface="华文新魏" pitchFamily="2" charset="-122"/>
                      </a:rPr>
                      <a:t>胶州湾</a:t>
                    </a:r>
                  </a:p>
                </p:txBody>
              </p:sp>
              <p:sp>
                <p:nvSpPr>
                  <p:cNvPr id="34835" name="Text Box 11"/>
                  <p:cNvSpPr txBox="1">
                    <a:spLocks noChangeArrowheads="1"/>
                  </p:cNvSpPr>
                  <p:nvPr/>
                </p:nvSpPr>
                <p:spPr bwMode="auto">
                  <a:xfrm>
                    <a:off x="2688" y="567"/>
                    <a:ext cx="528" cy="304"/>
                  </a:xfrm>
                  <a:prstGeom prst="rect">
                    <a:avLst/>
                  </a:prstGeom>
                  <a:noFill/>
                  <a:ln w="9525">
                    <a:noFill/>
                    <a:miter lim="800000"/>
                    <a:headEnd/>
                    <a:tailEnd/>
                  </a:ln>
                </p:spPr>
                <p:txBody>
                  <a:bodyPr>
                    <a:spAutoFit/>
                  </a:bodyPr>
                  <a:lstStyle/>
                  <a:p>
                    <a:pPr>
                      <a:spcBef>
                        <a:spcPct val="50000"/>
                      </a:spcBef>
                    </a:pPr>
                    <a:r>
                      <a:rPr lang="zh-CN" altLang="en-US" sz="2000" b="1" dirty="0">
                        <a:solidFill>
                          <a:srgbClr val="800000"/>
                        </a:solidFill>
                        <a:latin typeface="华文新魏" pitchFamily="2" charset="-122"/>
                        <a:ea typeface="华文新魏" pitchFamily="2" charset="-122"/>
                      </a:rPr>
                      <a:t>旅顺</a:t>
                    </a:r>
                  </a:p>
                </p:txBody>
              </p:sp>
              <p:sp>
                <p:nvSpPr>
                  <p:cNvPr id="34836" name="Oval 12"/>
                  <p:cNvSpPr>
                    <a:spLocks noChangeArrowheads="1"/>
                  </p:cNvSpPr>
                  <p:nvPr/>
                </p:nvSpPr>
                <p:spPr bwMode="auto">
                  <a:xfrm>
                    <a:off x="3072" y="528"/>
                    <a:ext cx="96" cy="96"/>
                  </a:xfrm>
                  <a:prstGeom prst="ellipse">
                    <a:avLst/>
                  </a:prstGeom>
                  <a:solidFill>
                    <a:srgbClr val="CC0000"/>
                  </a:solidFill>
                  <a:ln w="9525">
                    <a:solidFill>
                      <a:schemeClr val="tx1"/>
                    </a:solidFill>
                    <a:round/>
                    <a:headEnd/>
                    <a:tailEnd/>
                  </a:ln>
                </p:spPr>
                <p:txBody>
                  <a:bodyPr wrap="none" anchor="ctr"/>
                  <a:lstStyle/>
                  <a:p>
                    <a:endParaRPr lang="zh-CN" altLang="en-US"/>
                  </a:p>
                </p:txBody>
              </p:sp>
              <p:sp>
                <p:nvSpPr>
                  <p:cNvPr id="34837" name="Oval 13"/>
                  <p:cNvSpPr>
                    <a:spLocks noChangeArrowheads="1"/>
                  </p:cNvSpPr>
                  <p:nvPr/>
                </p:nvSpPr>
                <p:spPr bwMode="auto">
                  <a:xfrm>
                    <a:off x="1344" y="288"/>
                    <a:ext cx="192" cy="192"/>
                  </a:xfrm>
                  <a:prstGeom prst="ellipse">
                    <a:avLst/>
                  </a:prstGeom>
                  <a:solidFill>
                    <a:srgbClr val="CC0000"/>
                  </a:solidFill>
                  <a:ln w="9525">
                    <a:solidFill>
                      <a:schemeClr val="tx1"/>
                    </a:solidFill>
                    <a:round/>
                    <a:headEnd/>
                    <a:tailEnd/>
                  </a:ln>
                </p:spPr>
                <p:txBody>
                  <a:bodyPr wrap="none" anchor="ctr"/>
                  <a:lstStyle/>
                  <a:p>
                    <a:endParaRPr lang="zh-CN" altLang="en-US"/>
                  </a:p>
                </p:txBody>
              </p:sp>
              <p:sp>
                <p:nvSpPr>
                  <p:cNvPr id="34838" name="Oval 14"/>
                  <p:cNvSpPr>
                    <a:spLocks noChangeArrowheads="1"/>
                  </p:cNvSpPr>
                  <p:nvPr/>
                </p:nvSpPr>
                <p:spPr bwMode="auto">
                  <a:xfrm>
                    <a:off x="1680" y="624"/>
                    <a:ext cx="144" cy="144"/>
                  </a:xfrm>
                  <a:prstGeom prst="ellipse">
                    <a:avLst/>
                  </a:prstGeom>
                  <a:solidFill>
                    <a:srgbClr val="CC0000"/>
                  </a:solidFill>
                  <a:ln w="9525">
                    <a:solidFill>
                      <a:schemeClr val="tx1"/>
                    </a:solidFill>
                    <a:round/>
                    <a:headEnd/>
                    <a:tailEnd/>
                  </a:ln>
                </p:spPr>
                <p:txBody>
                  <a:bodyPr wrap="none" anchor="ctr"/>
                  <a:lstStyle/>
                  <a:p>
                    <a:endParaRPr lang="zh-CN" altLang="en-US"/>
                  </a:p>
                </p:txBody>
              </p:sp>
              <p:sp>
                <p:nvSpPr>
                  <p:cNvPr id="34839" name="Oval 15"/>
                  <p:cNvSpPr>
                    <a:spLocks noChangeArrowheads="1"/>
                  </p:cNvSpPr>
                  <p:nvPr/>
                </p:nvSpPr>
                <p:spPr bwMode="auto">
                  <a:xfrm>
                    <a:off x="2880" y="1728"/>
                    <a:ext cx="144" cy="144"/>
                  </a:xfrm>
                  <a:prstGeom prst="ellipse">
                    <a:avLst/>
                  </a:prstGeom>
                  <a:solidFill>
                    <a:srgbClr val="CC0000"/>
                  </a:solidFill>
                  <a:ln w="9525">
                    <a:solidFill>
                      <a:schemeClr val="tx1"/>
                    </a:solidFill>
                    <a:round/>
                    <a:headEnd/>
                    <a:tailEnd/>
                  </a:ln>
                </p:spPr>
                <p:txBody>
                  <a:bodyPr wrap="none" anchor="ctr"/>
                  <a:lstStyle/>
                  <a:p>
                    <a:endParaRPr lang="zh-CN" altLang="en-US"/>
                  </a:p>
                </p:txBody>
              </p:sp>
              <p:sp>
                <p:nvSpPr>
                  <p:cNvPr id="34840" name="Oval 16"/>
                  <p:cNvSpPr>
                    <a:spLocks noChangeArrowheads="1"/>
                  </p:cNvSpPr>
                  <p:nvPr/>
                </p:nvSpPr>
                <p:spPr bwMode="auto">
                  <a:xfrm>
                    <a:off x="3504" y="1104"/>
                    <a:ext cx="144" cy="144"/>
                  </a:xfrm>
                  <a:prstGeom prst="ellipse">
                    <a:avLst/>
                  </a:prstGeom>
                  <a:solidFill>
                    <a:srgbClr val="CC0000"/>
                  </a:solidFill>
                  <a:ln w="9525">
                    <a:solidFill>
                      <a:schemeClr val="tx1"/>
                    </a:solidFill>
                    <a:round/>
                    <a:headEnd/>
                    <a:tailEnd/>
                  </a:ln>
                </p:spPr>
                <p:txBody>
                  <a:bodyPr wrap="none" anchor="ctr"/>
                  <a:lstStyle/>
                  <a:p>
                    <a:endParaRPr lang="zh-CN" altLang="en-US"/>
                  </a:p>
                </p:txBody>
              </p:sp>
              <p:sp>
                <p:nvSpPr>
                  <p:cNvPr id="34841" name="Oval 17"/>
                  <p:cNvSpPr>
                    <a:spLocks noChangeArrowheads="1"/>
                  </p:cNvSpPr>
                  <p:nvPr/>
                </p:nvSpPr>
                <p:spPr bwMode="auto">
                  <a:xfrm>
                    <a:off x="3216" y="432"/>
                    <a:ext cx="96" cy="96"/>
                  </a:xfrm>
                  <a:prstGeom prst="ellipse">
                    <a:avLst/>
                  </a:prstGeom>
                  <a:solidFill>
                    <a:srgbClr val="CC0000"/>
                  </a:solidFill>
                  <a:ln w="9525">
                    <a:solidFill>
                      <a:schemeClr val="tx1"/>
                    </a:solidFill>
                    <a:round/>
                    <a:headEnd/>
                    <a:tailEnd/>
                  </a:ln>
                </p:spPr>
                <p:txBody>
                  <a:bodyPr wrap="none" anchor="ctr"/>
                  <a:lstStyle/>
                  <a:p>
                    <a:endParaRPr lang="zh-CN" altLang="en-US"/>
                  </a:p>
                </p:txBody>
              </p:sp>
              <p:sp>
                <p:nvSpPr>
                  <p:cNvPr id="34842" name="Text Box 18"/>
                  <p:cNvSpPr txBox="1">
                    <a:spLocks noChangeArrowheads="1"/>
                  </p:cNvSpPr>
                  <p:nvPr/>
                </p:nvSpPr>
                <p:spPr bwMode="auto">
                  <a:xfrm>
                    <a:off x="3264" y="432"/>
                    <a:ext cx="488" cy="280"/>
                  </a:xfrm>
                  <a:prstGeom prst="rect">
                    <a:avLst/>
                  </a:prstGeom>
                  <a:noFill/>
                  <a:ln w="9525">
                    <a:noFill/>
                    <a:miter lim="800000"/>
                    <a:headEnd/>
                    <a:tailEnd/>
                  </a:ln>
                </p:spPr>
                <p:txBody>
                  <a:bodyPr wrap="square">
                    <a:spAutoFit/>
                  </a:bodyPr>
                  <a:lstStyle/>
                  <a:p>
                    <a:pPr>
                      <a:spcBef>
                        <a:spcPct val="50000"/>
                      </a:spcBef>
                    </a:pPr>
                    <a:r>
                      <a:rPr lang="zh-CN" altLang="en-US" b="1" dirty="0">
                        <a:solidFill>
                          <a:srgbClr val="800000"/>
                        </a:solidFill>
                        <a:latin typeface="华文新魏" pitchFamily="2" charset="-122"/>
                        <a:ea typeface="华文新魏" pitchFamily="2" charset="-122"/>
                      </a:rPr>
                      <a:t>大连</a:t>
                    </a:r>
                  </a:p>
                </p:txBody>
              </p:sp>
            </p:grpSp>
            <p:sp>
              <p:nvSpPr>
                <p:cNvPr id="34829" name="Text Box 19"/>
                <p:cNvSpPr txBox="1">
                  <a:spLocks noChangeArrowheads="1"/>
                </p:cNvSpPr>
                <p:nvPr/>
              </p:nvSpPr>
              <p:spPr bwMode="auto">
                <a:xfrm>
                  <a:off x="1584" y="1769"/>
                  <a:ext cx="1056" cy="350"/>
                </a:xfrm>
                <a:prstGeom prst="rect">
                  <a:avLst/>
                </a:prstGeom>
                <a:noFill/>
                <a:ln w="9525">
                  <a:noFill/>
                  <a:miter lim="800000"/>
                  <a:headEnd/>
                  <a:tailEnd/>
                </a:ln>
              </p:spPr>
              <p:txBody>
                <a:bodyPr>
                  <a:spAutoFit/>
                </a:bodyPr>
                <a:lstStyle/>
                <a:p>
                  <a:pPr>
                    <a:spcBef>
                      <a:spcPct val="50000"/>
                    </a:spcBef>
                  </a:pPr>
                  <a:r>
                    <a:rPr lang="zh-CN" altLang="en-US" sz="2400" b="1" dirty="0">
                      <a:solidFill>
                        <a:srgbClr val="0066FF"/>
                      </a:solidFill>
                      <a:latin typeface="华文新魏" pitchFamily="2" charset="-122"/>
                      <a:ea typeface="华文新魏" pitchFamily="2" charset="-122"/>
                    </a:rPr>
                    <a:t>山 </a:t>
                  </a:r>
                  <a:r>
                    <a:rPr lang="zh-CN" altLang="en-US" sz="2400" b="1" dirty="0" smtClean="0">
                      <a:solidFill>
                        <a:srgbClr val="0066FF"/>
                      </a:solidFill>
                      <a:latin typeface="华文新魏" pitchFamily="2" charset="-122"/>
                      <a:ea typeface="华文新魏" pitchFamily="2" charset="-122"/>
                    </a:rPr>
                    <a:t>  </a:t>
                  </a:r>
                  <a:r>
                    <a:rPr lang="zh-CN" altLang="en-US" sz="2400" b="1" dirty="0">
                      <a:solidFill>
                        <a:srgbClr val="0066FF"/>
                      </a:solidFill>
                      <a:latin typeface="华文新魏" pitchFamily="2" charset="-122"/>
                      <a:ea typeface="华文新魏" pitchFamily="2" charset="-122"/>
                    </a:rPr>
                    <a:t>东</a:t>
                  </a:r>
                </a:p>
              </p:txBody>
            </p:sp>
          </p:grpSp>
          <p:sp>
            <p:nvSpPr>
              <p:cNvPr id="34826" name="Text Box 20"/>
              <p:cNvSpPr txBox="1">
                <a:spLocks noChangeArrowheads="1"/>
              </p:cNvSpPr>
              <p:nvPr/>
            </p:nvSpPr>
            <p:spPr bwMode="auto">
              <a:xfrm>
                <a:off x="4667534" y="3099307"/>
                <a:ext cx="492443" cy="689733"/>
              </a:xfrm>
              <a:prstGeom prst="rect">
                <a:avLst/>
              </a:prstGeom>
              <a:noFill/>
              <a:ln w="9525">
                <a:noFill/>
                <a:miter lim="800000"/>
                <a:headEnd/>
                <a:tailEnd/>
              </a:ln>
            </p:spPr>
            <p:txBody>
              <a:bodyPr vert="eaVert" wrap="square">
                <a:spAutoFit/>
              </a:bodyPr>
              <a:lstStyle/>
              <a:p>
                <a:pPr>
                  <a:spcBef>
                    <a:spcPct val="50000"/>
                  </a:spcBef>
                </a:pPr>
                <a:r>
                  <a:rPr lang="zh-CN" altLang="en-US" sz="2000" b="1" dirty="0" smtClean="0">
                    <a:solidFill>
                      <a:srgbClr val="800000"/>
                    </a:solidFill>
                    <a:latin typeface="华文新魏" pitchFamily="2" charset="-122"/>
                    <a:ea typeface="华文新魏" pitchFamily="2" charset="-122"/>
                  </a:rPr>
                  <a:t>渤海</a:t>
                </a:r>
                <a:endParaRPr lang="zh-CN" altLang="en-US" sz="2000" b="1" dirty="0">
                  <a:solidFill>
                    <a:srgbClr val="800000"/>
                  </a:solidFill>
                  <a:latin typeface="华文新魏" pitchFamily="2" charset="-122"/>
                  <a:ea typeface="华文新魏" pitchFamily="2" charset="-122"/>
                </a:endParaRPr>
              </a:p>
            </p:txBody>
          </p:sp>
          <p:sp>
            <p:nvSpPr>
              <p:cNvPr id="34827" name="Text Box 21"/>
              <p:cNvSpPr txBox="1">
                <a:spLocks noChangeArrowheads="1"/>
              </p:cNvSpPr>
              <p:nvPr/>
            </p:nvSpPr>
            <p:spPr bwMode="auto">
              <a:xfrm>
                <a:off x="6444210" y="4509120"/>
                <a:ext cx="492443" cy="648072"/>
              </a:xfrm>
              <a:prstGeom prst="rect">
                <a:avLst/>
              </a:prstGeom>
              <a:noFill/>
              <a:ln w="9525">
                <a:noFill/>
                <a:miter lim="800000"/>
                <a:headEnd/>
                <a:tailEnd/>
              </a:ln>
            </p:spPr>
            <p:txBody>
              <a:bodyPr vert="eaVert" wrap="square">
                <a:spAutoFit/>
              </a:bodyPr>
              <a:lstStyle/>
              <a:p>
                <a:pPr>
                  <a:spcBef>
                    <a:spcPct val="50000"/>
                  </a:spcBef>
                </a:pPr>
                <a:r>
                  <a:rPr lang="zh-CN" altLang="en-US" sz="2000" b="1" dirty="0" smtClean="0">
                    <a:solidFill>
                      <a:srgbClr val="800000"/>
                    </a:solidFill>
                    <a:latin typeface="华文新魏" pitchFamily="2" charset="-122"/>
                    <a:ea typeface="华文新魏" pitchFamily="2" charset="-122"/>
                  </a:rPr>
                  <a:t>黄海</a:t>
                </a:r>
                <a:endParaRPr lang="zh-CN" altLang="en-US" sz="2000" b="1" dirty="0">
                  <a:solidFill>
                    <a:srgbClr val="800000"/>
                  </a:solidFill>
                  <a:latin typeface="华文新魏" pitchFamily="2" charset="-122"/>
                  <a:ea typeface="华文新魏" pitchFamily="2" charset="-122"/>
                </a:endParaRPr>
              </a:p>
            </p:txBody>
          </p:sp>
        </p:grpSp>
        <p:grpSp>
          <p:nvGrpSpPr>
            <p:cNvPr id="5" name="Group 22"/>
            <p:cNvGrpSpPr>
              <a:grpSpLocks/>
            </p:cNvGrpSpPr>
            <p:nvPr/>
          </p:nvGrpSpPr>
          <p:grpSpPr bwMode="auto">
            <a:xfrm>
              <a:off x="107504" y="260648"/>
              <a:ext cx="3795464" cy="2795736"/>
              <a:chOff x="0" y="0"/>
              <a:chExt cx="2064" cy="1584"/>
            </a:xfrm>
          </p:grpSpPr>
          <p:sp>
            <p:nvSpPr>
              <p:cNvPr id="34823" name="AutoShape 23"/>
              <p:cNvSpPr>
                <a:spLocks noChangeArrowheads="1"/>
              </p:cNvSpPr>
              <p:nvPr/>
            </p:nvSpPr>
            <p:spPr bwMode="auto">
              <a:xfrm>
                <a:off x="0" y="0"/>
                <a:ext cx="2064" cy="1584"/>
              </a:xfrm>
              <a:prstGeom prst="wedgeRectCallout">
                <a:avLst>
                  <a:gd name="adj1" fmla="val 86281"/>
                  <a:gd name="adj2" fmla="val 95928"/>
                </a:avLst>
              </a:prstGeom>
              <a:noFill/>
              <a:ln w="38100">
                <a:solidFill>
                  <a:srgbClr val="2479A4"/>
                </a:solidFill>
                <a:miter lim="800000"/>
                <a:headEnd/>
                <a:tailEnd/>
              </a:ln>
            </p:spPr>
            <p:txBody>
              <a:bodyPr/>
              <a:lstStyle/>
              <a:p>
                <a:pPr algn="ctr"/>
                <a:endParaRPr lang="zh-CN" altLang="en-US" sz="2800">
                  <a:solidFill>
                    <a:srgbClr val="800000"/>
                  </a:solidFill>
                </a:endParaRPr>
              </a:p>
            </p:txBody>
          </p:sp>
          <p:pic>
            <p:nvPicPr>
              <p:cNvPr id="34824" name="Picture 24" descr="2_01_1"/>
              <p:cNvPicPr>
                <a:picLocks noChangeAspect="1" noChangeArrowheads="1"/>
              </p:cNvPicPr>
              <p:nvPr/>
            </p:nvPicPr>
            <p:blipFill>
              <a:blip r:embed="rId4" cstate="print"/>
              <a:srcRect l="5956" t="6332" r="8685" b="7123"/>
              <a:stretch>
                <a:fillRect/>
              </a:stretch>
            </p:blipFill>
            <p:spPr bwMode="auto">
              <a:xfrm>
                <a:off x="0" y="0"/>
                <a:ext cx="2064" cy="1584"/>
              </a:xfrm>
              <a:prstGeom prst="rect">
                <a:avLst/>
              </a:prstGeom>
              <a:solidFill>
                <a:srgbClr val="CC0000"/>
              </a:solidFill>
              <a:ln w="28575">
                <a:solidFill>
                  <a:srgbClr val="2479A4"/>
                </a:solidFill>
                <a:miter lim="800000"/>
                <a:headEnd/>
                <a:tailEnd/>
              </a:ln>
            </p:spPr>
          </p:pic>
        </p:grpSp>
      </p:grpSp>
      <p:sp>
        <p:nvSpPr>
          <p:cNvPr id="34821" name="Rectangle 25"/>
          <p:cNvSpPr>
            <a:spLocks noChangeArrowheads="1"/>
          </p:cNvSpPr>
          <p:nvPr/>
        </p:nvSpPr>
        <p:spPr bwMode="auto">
          <a:xfrm>
            <a:off x="4283968" y="188640"/>
            <a:ext cx="3124200" cy="769441"/>
          </a:xfrm>
          <a:prstGeom prst="rect">
            <a:avLst/>
          </a:prstGeom>
          <a:noFill/>
          <a:ln w="9525">
            <a:noFill/>
            <a:miter lim="800000"/>
            <a:headEnd/>
            <a:tailEnd/>
          </a:ln>
        </p:spPr>
        <p:txBody>
          <a:bodyPr>
            <a:spAutoFit/>
          </a:bodyPr>
          <a:lstStyle/>
          <a:p>
            <a:r>
              <a:rPr lang="zh-CN" altLang="en-US" sz="4400" b="1" dirty="0">
                <a:latin typeface="华文新魏" pitchFamily="2" charset="-122"/>
                <a:ea typeface="华文新魏" pitchFamily="2" charset="-122"/>
              </a:rPr>
              <a:t>①德国</a:t>
            </a: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2000" fill="hold"/>
                                        <p:tgtEl>
                                          <p:spTgt spid="30722"/>
                                        </p:tgtEl>
                                        <p:attrNameLst>
                                          <p:attrName>ppt_x</p:attrName>
                                        </p:attrNameLst>
                                      </p:cBhvr>
                                      <p:tavLst>
                                        <p:tav tm="0">
                                          <p:val>
                                            <p:strVal val="0-#ppt_w/2"/>
                                          </p:val>
                                        </p:tav>
                                        <p:tav tm="100000">
                                          <p:val>
                                            <p:strVal val="#ppt_x"/>
                                          </p:val>
                                        </p:tav>
                                      </p:tavLst>
                                    </p:anim>
                                    <p:anim calcmode="lin" valueType="num">
                                      <p:cBhvr additive="base">
                                        <p:cTn id="8" dur="2000" fill="hold"/>
                                        <p:tgtEl>
                                          <p:spTgt spid="307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3">
            <a:hlinkClick r:id="rId2" action="ppaction://hlinksldjump" highlightClick="1"/>
          </p:cNvPr>
          <p:cNvSpPr txBox="1">
            <a:spLocks noChangeArrowheads="1"/>
          </p:cNvSpPr>
          <p:nvPr/>
        </p:nvSpPr>
        <p:spPr bwMode="auto">
          <a:xfrm>
            <a:off x="899592" y="1268760"/>
            <a:ext cx="4392488" cy="1384995"/>
          </a:xfrm>
          <a:prstGeom prst="rect">
            <a:avLst/>
          </a:prstGeom>
          <a:solidFill>
            <a:schemeClr val="bg1"/>
          </a:solidFill>
          <a:ln w="38100">
            <a:solidFill>
              <a:srgbClr val="800000"/>
            </a:solidFill>
            <a:miter lim="800000"/>
            <a:headEnd/>
            <a:tailEnd/>
          </a:ln>
        </p:spPr>
        <p:txBody>
          <a:bodyPr wrap="square">
            <a:spAutoFit/>
          </a:bodyPr>
          <a:lstStyle/>
          <a:p>
            <a:pPr>
              <a:spcBef>
                <a:spcPct val="50000"/>
              </a:spcBef>
            </a:pPr>
            <a:r>
              <a:rPr lang="zh-CN" altLang="en-US" sz="2800" b="1" dirty="0">
                <a:solidFill>
                  <a:srgbClr val="800000"/>
                </a:solidFill>
              </a:rPr>
              <a:t>    </a:t>
            </a:r>
            <a:r>
              <a:rPr lang="zh-CN" altLang="en-US" sz="2800" b="1" dirty="0" smtClean="0">
                <a:solidFill>
                  <a:srgbClr val="800000"/>
                </a:solidFill>
              </a:rPr>
              <a:t>俄国强租旅顺、大连（</a:t>
            </a:r>
            <a:r>
              <a:rPr lang="en-US" altLang="zh-CN" sz="2800" b="1" dirty="0" smtClean="0">
                <a:solidFill>
                  <a:srgbClr val="800000"/>
                </a:solidFill>
              </a:rPr>
              <a:t>25</a:t>
            </a:r>
            <a:r>
              <a:rPr lang="zh-CN" altLang="en-US" sz="2800" b="1" dirty="0" smtClean="0">
                <a:solidFill>
                  <a:srgbClr val="800000"/>
                </a:solidFill>
              </a:rPr>
              <a:t>年），把</a:t>
            </a:r>
            <a:r>
              <a:rPr lang="zh-CN" altLang="en-US" sz="2800" b="1" dirty="0">
                <a:solidFill>
                  <a:srgbClr val="800000"/>
                </a:solidFill>
              </a:rPr>
              <a:t>长城以北和</a:t>
            </a:r>
            <a:r>
              <a:rPr lang="zh-CN" altLang="en-US" sz="2800" b="1" dirty="0" smtClean="0">
                <a:solidFill>
                  <a:srgbClr val="800000"/>
                </a:solidFill>
              </a:rPr>
              <a:t>新疆作为</a:t>
            </a:r>
            <a:r>
              <a:rPr lang="zh-CN" altLang="en-US" sz="2800" b="1" dirty="0">
                <a:solidFill>
                  <a:srgbClr val="800000"/>
                </a:solidFill>
              </a:rPr>
              <a:t>势力范围</a:t>
            </a:r>
          </a:p>
        </p:txBody>
      </p:sp>
      <p:grpSp>
        <p:nvGrpSpPr>
          <p:cNvPr id="8" name="组合 7"/>
          <p:cNvGrpSpPr/>
          <p:nvPr/>
        </p:nvGrpSpPr>
        <p:grpSpPr>
          <a:xfrm>
            <a:off x="1043608" y="188640"/>
            <a:ext cx="7803976" cy="6471890"/>
            <a:chOff x="1043608" y="188640"/>
            <a:chExt cx="7803976" cy="6471890"/>
          </a:xfrm>
        </p:grpSpPr>
        <p:pic>
          <p:nvPicPr>
            <p:cNvPr id="31746" name="Picture 2" descr="5-3"/>
            <p:cNvPicPr>
              <a:picLocks noChangeAspect="1" noChangeArrowheads="1"/>
            </p:cNvPicPr>
            <p:nvPr/>
          </p:nvPicPr>
          <p:blipFill>
            <a:blip r:embed="rId3" cstate="print"/>
            <a:srcRect/>
            <a:stretch>
              <a:fillRect/>
            </a:stretch>
          </p:blipFill>
          <p:spPr bwMode="auto">
            <a:xfrm>
              <a:off x="1043608" y="2636912"/>
              <a:ext cx="7679836" cy="4023618"/>
            </a:xfrm>
            <a:prstGeom prst="rect">
              <a:avLst/>
            </a:prstGeom>
            <a:noFill/>
            <a:ln w="57150">
              <a:solidFill>
                <a:srgbClr val="800000"/>
              </a:solidFill>
              <a:miter lim="800000"/>
              <a:headEnd/>
              <a:tailEnd/>
            </a:ln>
          </p:spPr>
        </p:pic>
        <p:grpSp>
          <p:nvGrpSpPr>
            <p:cNvPr id="2" name="Group 4"/>
            <p:cNvGrpSpPr>
              <a:grpSpLocks/>
            </p:cNvGrpSpPr>
            <p:nvPr/>
          </p:nvGrpSpPr>
          <p:grpSpPr bwMode="auto">
            <a:xfrm>
              <a:off x="6588233" y="188640"/>
              <a:ext cx="2259351" cy="2270720"/>
              <a:chOff x="-488" y="0"/>
              <a:chExt cx="2552" cy="1632"/>
            </a:xfrm>
          </p:grpSpPr>
          <p:sp>
            <p:nvSpPr>
              <p:cNvPr id="35847" name="AutoShape 5"/>
              <p:cNvSpPr>
                <a:spLocks noChangeArrowheads="1"/>
              </p:cNvSpPr>
              <p:nvPr/>
            </p:nvSpPr>
            <p:spPr bwMode="auto">
              <a:xfrm>
                <a:off x="0" y="0"/>
                <a:ext cx="2064" cy="1632"/>
              </a:xfrm>
              <a:prstGeom prst="wedgeRectCallout">
                <a:avLst>
                  <a:gd name="adj1" fmla="val -35684"/>
                  <a:gd name="adj2" fmla="val 184833"/>
                </a:avLst>
              </a:prstGeom>
              <a:noFill/>
              <a:ln w="38100">
                <a:solidFill>
                  <a:srgbClr val="CC0000"/>
                </a:solidFill>
                <a:miter lim="800000"/>
                <a:headEnd/>
                <a:tailEnd/>
              </a:ln>
            </p:spPr>
            <p:txBody>
              <a:bodyPr/>
              <a:lstStyle/>
              <a:p>
                <a:pPr algn="ctr"/>
                <a:endParaRPr lang="zh-CN" altLang="en-US" sz="2800">
                  <a:solidFill>
                    <a:srgbClr val="800000"/>
                  </a:solidFill>
                </a:endParaRPr>
              </a:p>
            </p:txBody>
          </p:sp>
          <p:pic>
            <p:nvPicPr>
              <p:cNvPr id="35848" name="Picture 6" descr="2_02_1"/>
              <p:cNvPicPr>
                <a:picLocks noChangeAspect="1" noChangeArrowheads="1"/>
              </p:cNvPicPr>
              <p:nvPr/>
            </p:nvPicPr>
            <p:blipFill>
              <a:blip r:embed="rId4" cstate="print"/>
              <a:srcRect l="8553" t="7143" r="10248" b="11905"/>
              <a:stretch>
                <a:fillRect/>
              </a:stretch>
            </p:blipFill>
            <p:spPr bwMode="auto">
              <a:xfrm>
                <a:off x="-488" y="0"/>
                <a:ext cx="2552" cy="1632"/>
              </a:xfrm>
              <a:prstGeom prst="rect">
                <a:avLst/>
              </a:prstGeom>
              <a:noFill/>
              <a:ln w="38100">
                <a:solidFill>
                  <a:srgbClr val="CC0000"/>
                </a:solidFill>
                <a:miter lim="800000"/>
                <a:headEnd/>
                <a:tailEnd/>
              </a:ln>
            </p:spPr>
          </p:pic>
        </p:grpSp>
      </p:grpSp>
      <p:sp>
        <p:nvSpPr>
          <p:cNvPr id="35845" name="Rectangle 7"/>
          <p:cNvSpPr>
            <a:spLocks noChangeArrowheads="1"/>
          </p:cNvSpPr>
          <p:nvPr/>
        </p:nvSpPr>
        <p:spPr bwMode="auto">
          <a:xfrm>
            <a:off x="323528" y="304800"/>
            <a:ext cx="3943672" cy="769441"/>
          </a:xfrm>
          <a:prstGeom prst="rect">
            <a:avLst/>
          </a:prstGeom>
          <a:noFill/>
          <a:ln w="9525">
            <a:noFill/>
            <a:miter lim="800000"/>
            <a:headEnd/>
            <a:tailEnd/>
          </a:ln>
        </p:spPr>
        <p:txBody>
          <a:bodyPr wrap="square">
            <a:spAutoFit/>
          </a:bodyPr>
          <a:lstStyle/>
          <a:p>
            <a:r>
              <a:rPr lang="zh-CN" altLang="en-US" sz="4400" b="1" dirty="0">
                <a:latin typeface="华文新魏" pitchFamily="2" charset="-122"/>
                <a:ea typeface="华文新魏" pitchFamily="2" charset="-122"/>
              </a:rPr>
              <a:t>②俄国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additive="base">
                                        <p:cTn id="7" dur="2000" fill="hold"/>
                                        <p:tgtEl>
                                          <p:spTgt spid="31747"/>
                                        </p:tgtEl>
                                        <p:attrNameLst>
                                          <p:attrName>ppt_x</p:attrName>
                                        </p:attrNameLst>
                                      </p:cBhvr>
                                      <p:tavLst>
                                        <p:tav tm="0">
                                          <p:val>
                                            <p:strVal val="#ppt_x"/>
                                          </p:val>
                                        </p:tav>
                                        <p:tav tm="100000">
                                          <p:val>
                                            <p:strVal val="#ppt_x"/>
                                          </p:val>
                                        </p:tav>
                                      </p:tavLst>
                                    </p:anim>
                                    <p:anim calcmode="lin" valueType="num">
                                      <p:cBhvr additive="base">
                                        <p:cTn id="8" dur="2000" fill="hold"/>
                                        <p:tgtEl>
                                          <p:spTgt spid="317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3528" y="2348880"/>
            <a:ext cx="6658000" cy="3789040"/>
            <a:chOff x="0" y="0"/>
            <a:chExt cx="4944" cy="3070"/>
          </a:xfrm>
        </p:grpSpPr>
        <p:pic>
          <p:nvPicPr>
            <p:cNvPr id="36873" name="Picture 3" descr="5-2-2"/>
            <p:cNvPicPr>
              <a:picLocks noChangeAspect="1" noChangeArrowheads="1"/>
            </p:cNvPicPr>
            <p:nvPr/>
          </p:nvPicPr>
          <p:blipFill>
            <a:blip r:embed="rId2" cstate="print"/>
            <a:srcRect/>
            <a:stretch>
              <a:fillRect/>
            </a:stretch>
          </p:blipFill>
          <p:spPr bwMode="auto">
            <a:xfrm>
              <a:off x="0" y="0"/>
              <a:ext cx="4944" cy="3070"/>
            </a:xfrm>
            <a:prstGeom prst="rect">
              <a:avLst/>
            </a:prstGeom>
            <a:noFill/>
            <a:ln w="76200">
              <a:solidFill>
                <a:schemeClr val="accent1"/>
              </a:solidFill>
              <a:miter lim="800000"/>
              <a:headEnd/>
              <a:tailEnd/>
            </a:ln>
          </p:spPr>
        </p:pic>
        <p:sp>
          <p:nvSpPr>
            <p:cNvPr id="36874" name="Oval 4"/>
            <p:cNvSpPr>
              <a:spLocks noChangeArrowheads="1"/>
            </p:cNvSpPr>
            <p:nvPr/>
          </p:nvSpPr>
          <p:spPr bwMode="auto">
            <a:xfrm>
              <a:off x="3456" y="2880"/>
              <a:ext cx="96" cy="96"/>
            </a:xfrm>
            <a:prstGeom prst="ellipse">
              <a:avLst/>
            </a:prstGeom>
            <a:solidFill>
              <a:srgbClr val="CC0000"/>
            </a:solidFill>
            <a:ln w="9525">
              <a:solidFill>
                <a:schemeClr val="accent1"/>
              </a:solidFill>
              <a:round/>
              <a:headEnd/>
              <a:tailEnd/>
            </a:ln>
          </p:spPr>
          <p:txBody>
            <a:bodyPr wrap="none" anchor="ctr"/>
            <a:lstStyle/>
            <a:p>
              <a:endParaRPr lang="zh-CN" altLang="en-US"/>
            </a:p>
          </p:txBody>
        </p:sp>
      </p:grpSp>
      <p:sp>
        <p:nvSpPr>
          <p:cNvPr id="32776" name="Text Box 8"/>
          <p:cNvSpPr txBox="1">
            <a:spLocks noChangeArrowheads="1"/>
          </p:cNvSpPr>
          <p:nvPr/>
        </p:nvSpPr>
        <p:spPr bwMode="auto">
          <a:xfrm>
            <a:off x="395536" y="980728"/>
            <a:ext cx="8496944" cy="1077218"/>
          </a:xfrm>
          <a:prstGeom prst="rect">
            <a:avLst/>
          </a:prstGeom>
          <a:solidFill>
            <a:schemeClr val="bg1"/>
          </a:solidFill>
          <a:ln w="9525">
            <a:solidFill>
              <a:srgbClr val="800000"/>
            </a:solidFill>
            <a:miter lim="800000"/>
            <a:headEnd/>
            <a:tailEnd/>
          </a:ln>
        </p:spPr>
        <p:txBody>
          <a:bodyPr wrap="square">
            <a:spAutoFit/>
          </a:bodyPr>
          <a:lstStyle/>
          <a:p>
            <a:r>
              <a:rPr lang="zh-CN" altLang="en-US" sz="3200" b="1" dirty="0" smtClean="0"/>
              <a:t>强租威海卫（</a:t>
            </a:r>
            <a:r>
              <a:rPr lang="en-US" altLang="zh-CN" sz="3200" b="1" dirty="0" smtClean="0"/>
              <a:t>25</a:t>
            </a:r>
            <a:r>
              <a:rPr lang="zh-CN" altLang="en-US" sz="3200" b="1" dirty="0" smtClean="0"/>
              <a:t>年）和新界（</a:t>
            </a:r>
            <a:r>
              <a:rPr lang="en-US" altLang="zh-CN" sz="3200" b="1" dirty="0" smtClean="0"/>
              <a:t>99</a:t>
            </a:r>
            <a:r>
              <a:rPr lang="zh-CN" altLang="en-US" sz="3200" b="1" dirty="0" smtClean="0"/>
              <a:t>年），把</a:t>
            </a:r>
            <a:r>
              <a:rPr lang="zh-CN" altLang="en-US" sz="3200" b="1" dirty="0"/>
              <a:t>长江流域划为自己的“势力范围”</a:t>
            </a:r>
          </a:p>
        </p:txBody>
      </p:sp>
      <p:sp>
        <p:nvSpPr>
          <p:cNvPr id="36869" name="Rectangle 9"/>
          <p:cNvSpPr>
            <a:spLocks noChangeArrowheads="1"/>
          </p:cNvSpPr>
          <p:nvPr/>
        </p:nvSpPr>
        <p:spPr bwMode="auto">
          <a:xfrm>
            <a:off x="323528" y="116632"/>
            <a:ext cx="4390256" cy="769441"/>
          </a:xfrm>
          <a:prstGeom prst="rect">
            <a:avLst/>
          </a:prstGeom>
          <a:noFill/>
          <a:ln w="9525">
            <a:noFill/>
            <a:miter lim="800000"/>
            <a:headEnd/>
            <a:tailEnd/>
          </a:ln>
        </p:spPr>
        <p:txBody>
          <a:bodyPr wrap="square">
            <a:spAutoFit/>
          </a:bodyPr>
          <a:lstStyle/>
          <a:p>
            <a:r>
              <a:rPr lang="zh-CN" altLang="en-US" sz="4400" b="1" dirty="0">
                <a:latin typeface="华文新魏" pitchFamily="2" charset="-122"/>
                <a:ea typeface="华文新魏" pitchFamily="2" charset="-122"/>
              </a:rPr>
              <a:t>③英国</a:t>
            </a:r>
          </a:p>
        </p:txBody>
      </p:sp>
      <p:grpSp>
        <p:nvGrpSpPr>
          <p:cNvPr id="11" name="组合 10"/>
          <p:cNvGrpSpPr/>
          <p:nvPr/>
        </p:nvGrpSpPr>
        <p:grpSpPr>
          <a:xfrm>
            <a:off x="7074887" y="3319942"/>
            <a:ext cx="1904963" cy="1775103"/>
            <a:chOff x="7074887" y="3319942"/>
            <a:chExt cx="1904963" cy="1775103"/>
          </a:xfrm>
        </p:grpSpPr>
        <p:sp>
          <p:nvSpPr>
            <p:cNvPr id="36871" name="AutoShape 6"/>
            <p:cNvSpPr>
              <a:spLocks noChangeArrowheads="1"/>
            </p:cNvSpPr>
            <p:nvPr/>
          </p:nvSpPr>
          <p:spPr bwMode="auto">
            <a:xfrm rot="2227686" flipH="1" flipV="1">
              <a:off x="7074887" y="3319942"/>
              <a:ext cx="1904963" cy="1775103"/>
            </a:xfrm>
            <a:prstGeom prst="wedgeRectCallout">
              <a:avLst>
                <a:gd name="adj1" fmla="val 134267"/>
                <a:gd name="adj2" fmla="val 13000"/>
              </a:avLst>
            </a:prstGeom>
            <a:noFill/>
            <a:ln w="38100">
              <a:solidFill>
                <a:srgbClr val="800000"/>
              </a:solidFill>
              <a:miter lim="800000"/>
              <a:headEnd/>
              <a:tailEnd/>
            </a:ln>
          </p:spPr>
          <p:txBody>
            <a:bodyPr/>
            <a:lstStyle/>
            <a:p>
              <a:pPr algn="ctr"/>
              <a:endParaRPr lang="zh-CN" altLang="en-US" sz="2800">
                <a:solidFill>
                  <a:srgbClr val="800000"/>
                </a:solidFill>
              </a:endParaRPr>
            </a:p>
          </p:txBody>
        </p:sp>
        <p:pic>
          <p:nvPicPr>
            <p:cNvPr id="10" name="Picture 7" descr="t1"/>
            <p:cNvPicPr>
              <a:picLocks noChangeAspect="1" noChangeArrowheads="1"/>
            </p:cNvPicPr>
            <p:nvPr/>
          </p:nvPicPr>
          <p:blipFill>
            <a:blip r:embed="rId3" cstate="print"/>
            <a:srcRect l="6976" t="2817" r="11629" b="12675"/>
            <a:stretch>
              <a:fillRect/>
            </a:stretch>
          </p:blipFill>
          <p:spPr bwMode="auto">
            <a:xfrm>
              <a:off x="7236296" y="3356992"/>
              <a:ext cx="1682080" cy="1540753"/>
            </a:xfrm>
            <a:prstGeom prst="rect">
              <a:avLst/>
            </a:prstGeom>
            <a:noFill/>
            <a:ln w="38100">
              <a:solidFill>
                <a:srgbClr val="800000"/>
              </a:solidFill>
              <a:miter lim="800000"/>
              <a:headEnd/>
              <a:tailEnd/>
            </a:ln>
          </p:spPr>
        </p:pic>
      </p:gr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776"/>
                                        </p:tgtEl>
                                        <p:attrNameLst>
                                          <p:attrName>style.visibility</p:attrName>
                                        </p:attrNameLst>
                                      </p:cBhvr>
                                      <p:to>
                                        <p:strVal val="visible"/>
                                      </p:to>
                                    </p:set>
                                    <p:anim calcmode="lin" valueType="num">
                                      <p:cBhvr additive="base">
                                        <p:cTn id="12" dur="2000" fill="hold"/>
                                        <p:tgtEl>
                                          <p:spTgt spid="32776"/>
                                        </p:tgtEl>
                                        <p:attrNameLst>
                                          <p:attrName>ppt_x</p:attrName>
                                        </p:attrNameLst>
                                      </p:cBhvr>
                                      <p:tavLst>
                                        <p:tav tm="0">
                                          <p:val>
                                            <p:strVal val="#ppt_x"/>
                                          </p:val>
                                        </p:tav>
                                        <p:tav tm="100000">
                                          <p:val>
                                            <p:strVal val="#ppt_x"/>
                                          </p:val>
                                        </p:tav>
                                      </p:tavLst>
                                    </p:anim>
                                    <p:anim calcmode="lin" valueType="num">
                                      <p:cBhvr additive="base">
                                        <p:cTn id="13" dur="2000" fill="hold"/>
                                        <p:tgtEl>
                                          <p:spTgt spid="32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6"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5-1"/>
          <p:cNvPicPr>
            <a:picLocks noChangeAspect="1" noChangeArrowheads="1"/>
          </p:cNvPicPr>
          <p:nvPr/>
        </p:nvPicPr>
        <p:blipFill>
          <a:blip r:embed="rId2" cstate="print"/>
          <a:srcRect/>
          <a:stretch>
            <a:fillRect/>
          </a:stretch>
        </p:blipFill>
        <p:spPr bwMode="auto">
          <a:xfrm>
            <a:off x="323528" y="1556792"/>
            <a:ext cx="6636922" cy="4333478"/>
          </a:xfrm>
          <a:prstGeom prst="rect">
            <a:avLst/>
          </a:prstGeom>
          <a:noFill/>
          <a:ln w="76200">
            <a:solidFill>
              <a:srgbClr val="800000"/>
            </a:solidFill>
            <a:miter lim="800000"/>
            <a:headEnd/>
            <a:tailEnd/>
          </a:ln>
        </p:spPr>
      </p:pic>
      <p:sp>
        <p:nvSpPr>
          <p:cNvPr id="33798" name="Text Box 6">
            <a:hlinkClick r:id="rId3" action="ppaction://hlinksldjump"/>
            <a:hlinkHover r:id="" action="ppaction://noaction" highlightClick="1"/>
          </p:cNvPr>
          <p:cNvSpPr txBox="1">
            <a:spLocks noChangeArrowheads="1"/>
          </p:cNvSpPr>
          <p:nvPr/>
        </p:nvSpPr>
        <p:spPr bwMode="auto">
          <a:xfrm>
            <a:off x="2699792" y="836712"/>
            <a:ext cx="6228184" cy="523220"/>
          </a:xfrm>
          <a:prstGeom prst="rect">
            <a:avLst/>
          </a:prstGeom>
          <a:solidFill>
            <a:schemeClr val="bg1"/>
          </a:solidFill>
          <a:ln w="38100">
            <a:solidFill>
              <a:srgbClr val="800000"/>
            </a:solidFill>
            <a:miter lim="800000"/>
            <a:headEnd/>
            <a:tailEnd/>
          </a:ln>
        </p:spPr>
        <p:txBody>
          <a:bodyPr wrap="square">
            <a:spAutoFit/>
          </a:bodyPr>
          <a:lstStyle/>
          <a:p>
            <a:pPr>
              <a:spcBef>
                <a:spcPct val="50000"/>
              </a:spcBef>
            </a:pPr>
            <a:r>
              <a:rPr lang="zh-CN" altLang="en-US" sz="2800" b="1" dirty="0">
                <a:solidFill>
                  <a:srgbClr val="800000"/>
                </a:solidFill>
              </a:rPr>
              <a:t>广西、广东、云南</a:t>
            </a:r>
            <a:r>
              <a:rPr lang="zh-CN" altLang="en-US" sz="2800" b="1" dirty="0" smtClean="0">
                <a:solidFill>
                  <a:srgbClr val="800000"/>
                </a:solidFill>
              </a:rPr>
              <a:t>是法国的“势力范围”</a:t>
            </a:r>
            <a:endParaRPr lang="zh-CN" altLang="en-US" sz="2800" b="1" dirty="0">
              <a:solidFill>
                <a:srgbClr val="800000"/>
              </a:solidFill>
            </a:endParaRPr>
          </a:p>
        </p:txBody>
      </p:sp>
      <p:sp>
        <p:nvSpPr>
          <p:cNvPr id="37893" name="Rectangle 7"/>
          <p:cNvSpPr>
            <a:spLocks noChangeArrowheads="1"/>
          </p:cNvSpPr>
          <p:nvPr/>
        </p:nvSpPr>
        <p:spPr bwMode="auto">
          <a:xfrm>
            <a:off x="539552" y="332656"/>
            <a:ext cx="4107036" cy="769441"/>
          </a:xfrm>
          <a:prstGeom prst="rect">
            <a:avLst/>
          </a:prstGeom>
          <a:noFill/>
          <a:ln w="9525">
            <a:noFill/>
            <a:miter lim="800000"/>
            <a:headEnd/>
            <a:tailEnd/>
          </a:ln>
        </p:spPr>
        <p:txBody>
          <a:bodyPr wrap="square">
            <a:spAutoFit/>
          </a:bodyPr>
          <a:lstStyle/>
          <a:p>
            <a:r>
              <a:rPr lang="zh-CN" altLang="en-US" sz="4400" b="1" dirty="0">
                <a:latin typeface="华文新魏" pitchFamily="2" charset="-122"/>
                <a:ea typeface="华文新魏" pitchFamily="2" charset="-122"/>
              </a:rPr>
              <a:t>④法国</a:t>
            </a:r>
          </a:p>
        </p:txBody>
      </p:sp>
      <p:grpSp>
        <p:nvGrpSpPr>
          <p:cNvPr id="9" name="组合 8"/>
          <p:cNvGrpSpPr/>
          <p:nvPr/>
        </p:nvGrpSpPr>
        <p:grpSpPr>
          <a:xfrm>
            <a:off x="6516216" y="2996952"/>
            <a:ext cx="2627784" cy="3240151"/>
            <a:chOff x="6516216" y="2996952"/>
            <a:chExt cx="2627784" cy="3240151"/>
          </a:xfrm>
        </p:grpSpPr>
        <p:grpSp>
          <p:nvGrpSpPr>
            <p:cNvPr id="2" name="Group 3"/>
            <p:cNvGrpSpPr>
              <a:grpSpLocks/>
            </p:cNvGrpSpPr>
            <p:nvPr/>
          </p:nvGrpSpPr>
          <p:grpSpPr bwMode="auto">
            <a:xfrm>
              <a:off x="6516216" y="3429000"/>
              <a:ext cx="2627784" cy="2808103"/>
              <a:chOff x="0" y="235"/>
              <a:chExt cx="2304" cy="3059"/>
            </a:xfrm>
          </p:grpSpPr>
          <p:sp>
            <p:nvSpPr>
              <p:cNvPr id="37895" name="AutoShape 4"/>
              <p:cNvSpPr>
                <a:spLocks noChangeArrowheads="1"/>
              </p:cNvSpPr>
              <p:nvPr/>
            </p:nvSpPr>
            <p:spPr bwMode="auto">
              <a:xfrm>
                <a:off x="0" y="235"/>
                <a:ext cx="2210" cy="2902"/>
              </a:xfrm>
              <a:prstGeom prst="wedgeRectCallout">
                <a:avLst>
                  <a:gd name="adj1" fmla="val -138878"/>
                  <a:gd name="adj2" fmla="val 1086"/>
                </a:avLst>
              </a:prstGeom>
              <a:noFill/>
              <a:ln w="38100">
                <a:solidFill>
                  <a:srgbClr val="2479A4"/>
                </a:solidFill>
                <a:miter lim="800000"/>
                <a:headEnd/>
                <a:tailEnd/>
              </a:ln>
            </p:spPr>
            <p:txBody>
              <a:bodyPr/>
              <a:lstStyle/>
              <a:p>
                <a:pPr algn="ctr"/>
                <a:endParaRPr lang="zh-CN" altLang="en-US" sz="2800">
                  <a:solidFill>
                    <a:srgbClr val="800000"/>
                  </a:solidFill>
                </a:endParaRPr>
              </a:p>
            </p:txBody>
          </p:sp>
          <p:pic>
            <p:nvPicPr>
              <p:cNvPr id="37896" name="Picture 5" descr="2_03_1"/>
              <p:cNvPicPr>
                <a:picLocks noChangeAspect="1" noChangeArrowheads="1"/>
              </p:cNvPicPr>
              <p:nvPr/>
            </p:nvPicPr>
            <p:blipFill>
              <a:blip r:embed="rId4" cstate="print"/>
              <a:srcRect l="6569" t="8443" r="7787" b="9235"/>
              <a:stretch>
                <a:fillRect/>
              </a:stretch>
            </p:blipFill>
            <p:spPr bwMode="auto">
              <a:xfrm>
                <a:off x="0" y="235"/>
                <a:ext cx="2304" cy="3059"/>
              </a:xfrm>
              <a:prstGeom prst="rect">
                <a:avLst/>
              </a:prstGeom>
              <a:solidFill>
                <a:srgbClr val="6666FF"/>
              </a:solidFill>
              <a:ln w="9525">
                <a:solidFill>
                  <a:srgbClr val="2479A4"/>
                </a:solidFill>
                <a:miter lim="800000"/>
                <a:headEnd/>
                <a:tailEnd/>
              </a:ln>
            </p:spPr>
          </p:pic>
        </p:grpSp>
        <p:sp>
          <p:nvSpPr>
            <p:cNvPr id="8" name="矩形 7"/>
            <p:cNvSpPr/>
            <p:nvPr/>
          </p:nvSpPr>
          <p:spPr>
            <a:xfrm>
              <a:off x="7164288" y="2996952"/>
              <a:ext cx="1140056" cy="369332"/>
            </a:xfrm>
            <a:prstGeom prst="rect">
              <a:avLst/>
            </a:prstGeom>
          </p:spPr>
          <p:txBody>
            <a:bodyPr wrap="none">
              <a:spAutoFit/>
            </a:bodyPr>
            <a:lstStyle/>
            <a:p>
              <a:r>
                <a:rPr lang="zh-CN" altLang="en-US" b="1" dirty="0" smtClean="0"/>
                <a:t>（</a:t>
              </a:r>
              <a:r>
                <a:rPr lang="en-US" altLang="zh-CN" b="1" dirty="0" smtClean="0"/>
                <a:t>99</a:t>
              </a:r>
              <a:r>
                <a:rPr lang="zh-CN" altLang="en-US" b="1" dirty="0" smtClean="0"/>
                <a:t>年）</a:t>
              </a:r>
              <a:endParaRPr lang="zh-CN" altLang="en-US" dirty="0"/>
            </a:p>
          </p:txBody>
        </p:sp>
      </p:gr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 to="" calcmode="lin" valueType="num">
                                      <p:cBhvr>
                                        <p:cTn id="7" dur="1" fill="hold"/>
                                        <p:tgtEl>
                                          <p:spTgt spid="33794"/>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3798"/>
                                        </p:tgtEl>
                                        <p:attrNameLst>
                                          <p:attrName>style.visibility</p:attrName>
                                        </p:attrNameLst>
                                      </p:cBhvr>
                                      <p:to>
                                        <p:strVal val="visible"/>
                                      </p:to>
                                    </p:set>
                                    <p:anim calcmode="lin" valueType="num">
                                      <p:cBhvr additive="base">
                                        <p:cTn id="12" dur="2000" fill="hold"/>
                                        <p:tgtEl>
                                          <p:spTgt spid="33798"/>
                                        </p:tgtEl>
                                        <p:attrNameLst>
                                          <p:attrName>ppt_x</p:attrName>
                                        </p:attrNameLst>
                                      </p:cBhvr>
                                      <p:tavLst>
                                        <p:tav tm="0">
                                          <p:val>
                                            <p:strVal val="#ppt_x"/>
                                          </p:val>
                                        </p:tav>
                                        <p:tav tm="100000">
                                          <p:val>
                                            <p:strVal val="#ppt_x"/>
                                          </p:val>
                                        </p:tav>
                                      </p:tavLst>
                                    </p:anim>
                                    <p:anim calcmode="lin" valueType="num">
                                      <p:cBhvr additive="base">
                                        <p:cTn id="13" dur="20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179512" y="277813"/>
            <a:ext cx="8507288" cy="1134963"/>
          </a:xfrm>
          <a:noFill/>
        </p:spPr>
        <p:txBody>
          <a:bodyPr/>
          <a:lstStyle/>
          <a:p>
            <a:r>
              <a:rPr lang="zh-CN" altLang="en-US" b="1" dirty="0" smtClean="0"/>
              <a:t>“侵略有功，殖民有利”</a:t>
            </a:r>
          </a:p>
        </p:txBody>
      </p:sp>
      <p:sp>
        <p:nvSpPr>
          <p:cNvPr id="14338" name="Rectangle 2"/>
          <p:cNvSpPr>
            <a:spLocks noGrp="1" noChangeArrowheads="1"/>
          </p:cNvSpPr>
          <p:nvPr>
            <p:ph sz="quarter" idx="1"/>
          </p:nvPr>
        </p:nvSpPr>
        <p:spPr>
          <a:xfrm>
            <a:off x="467544" y="2780928"/>
            <a:ext cx="8147248" cy="2232248"/>
          </a:xfrm>
          <a:solidFill>
            <a:schemeClr val="bg1"/>
          </a:solidFill>
        </p:spPr>
        <p:txBody>
          <a:bodyPr>
            <a:normAutofit/>
          </a:bodyPr>
          <a:lstStyle/>
          <a:p>
            <a:pPr eaLnBrk="1" hangingPunct="1">
              <a:lnSpc>
                <a:spcPct val="90000"/>
              </a:lnSpc>
            </a:pPr>
            <a:r>
              <a:rPr lang="zh-CN" altLang="en-US" dirty="0" smtClean="0"/>
              <a:t>    </a:t>
            </a:r>
            <a:r>
              <a:rPr lang="zh-CN" altLang="en-US" b="1" dirty="0" smtClean="0"/>
              <a:t>日军是为中国的“文明开化”而战，为中国四百余州“迎来文明日新的曙光”，因此，中国人“应当向文明的引导者日本国三叩九拜，感谢其恩。”</a:t>
            </a:r>
          </a:p>
          <a:p>
            <a:pPr eaLnBrk="1" hangingPunct="1">
              <a:lnSpc>
                <a:spcPct val="90000"/>
              </a:lnSpc>
            </a:pPr>
            <a:r>
              <a:rPr lang="zh-CN" altLang="en-US" b="1" dirty="0" smtClean="0"/>
              <a:t>            </a:t>
            </a:r>
            <a:r>
              <a:rPr lang="en-US" altLang="zh-CN" b="1" dirty="0" smtClean="0"/>
              <a:t>——[</a:t>
            </a:r>
            <a:r>
              <a:rPr lang="zh-CN" altLang="en-US" b="1" dirty="0" smtClean="0"/>
              <a:t>日</a:t>
            </a:r>
            <a:r>
              <a:rPr lang="en-US" altLang="zh-CN" b="1" dirty="0" smtClean="0"/>
              <a:t>]</a:t>
            </a:r>
            <a:r>
              <a:rPr lang="zh-CN" altLang="en-US" b="1" dirty="0" smtClean="0"/>
              <a:t>福泽谕吉 （</a:t>
            </a:r>
            <a:r>
              <a:rPr lang="en-US" altLang="zh-CN" b="1" dirty="0" smtClean="0"/>
              <a:t>1835--1901</a:t>
            </a:r>
            <a:r>
              <a:rPr lang="zh-CN" altLang="en-US" b="1" dirty="0" smtClean="0"/>
              <a:t>）</a:t>
            </a:r>
            <a:r>
              <a:rPr lang="en-US" altLang="zh-CN" b="1" dirty="0" smtClean="0"/>
              <a:t>《</a:t>
            </a:r>
            <a:r>
              <a:rPr lang="zh-CN" altLang="en-US" b="1" dirty="0" smtClean="0"/>
              <a:t>日清战争是文明与野蛮的战争</a:t>
            </a:r>
            <a:r>
              <a:rPr lang="en-US" altLang="zh-CN" b="1" dirty="0" smtClean="0"/>
              <a:t>》</a:t>
            </a:r>
          </a:p>
        </p:txBody>
      </p:sp>
      <p:sp>
        <p:nvSpPr>
          <p:cNvPr id="10244" name="WordArt 4"/>
          <p:cNvSpPr>
            <a:spLocks noChangeArrowheads="1" noChangeShapeType="1"/>
          </p:cNvSpPr>
          <p:nvPr/>
        </p:nvSpPr>
        <p:spPr bwMode="auto">
          <a:xfrm rot="-366689">
            <a:off x="6068281" y="1235958"/>
            <a:ext cx="2151643" cy="1169148"/>
          </a:xfrm>
          <a:prstGeom prst="rect">
            <a:avLst/>
          </a:prstGeom>
        </p:spPr>
        <p:txBody>
          <a:bodyPr wrap="none" fromWordArt="1">
            <a:prstTxWarp prst="textPlain">
              <a:avLst>
                <a:gd name="adj" fmla="val 31306"/>
              </a:avLst>
            </a:prstTxWarp>
          </a:bodyPr>
          <a:lstStyle/>
          <a:p>
            <a:pPr algn="ctr"/>
            <a:r>
              <a:rPr lang="en-US" altLang="zh-CN" sz="3600" kern="10" dirty="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kern="10" dirty="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additive="base">
                                        <p:cTn id="7" dur="500" fill="hold"/>
                                        <p:tgtEl>
                                          <p:spTgt spid="10244"/>
                                        </p:tgtEl>
                                        <p:attrNameLst>
                                          <p:attrName>ppt_x</p:attrName>
                                        </p:attrNameLst>
                                      </p:cBhvr>
                                      <p:tavLst>
                                        <p:tav tm="0">
                                          <p:val>
                                            <p:strVal val="#ppt_x"/>
                                          </p:val>
                                        </p:tav>
                                        <p:tav tm="100000">
                                          <p:val>
                                            <p:strVal val="#ppt_x"/>
                                          </p:val>
                                        </p:tav>
                                      </p:tavLst>
                                    </p:anim>
                                    <p:anim calcmode="lin" valueType="num">
                                      <p:cBhvr additive="base">
                                        <p:cTn id="8"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102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t3"/>
          <p:cNvPicPr>
            <a:picLocks noChangeAspect="1" noChangeArrowheads="1"/>
          </p:cNvPicPr>
          <p:nvPr/>
        </p:nvPicPr>
        <p:blipFill>
          <a:blip r:embed="rId2" cstate="print"/>
          <a:srcRect/>
          <a:stretch>
            <a:fillRect/>
          </a:stretch>
        </p:blipFill>
        <p:spPr bwMode="auto">
          <a:xfrm>
            <a:off x="683568" y="1700808"/>
            <a:ext cx="7488832" cy="4828456"/>
          </a:xfrm>
          <a:prstGeom prst="rect">
            <a:avLst/>
          </a:prstGeom>
          <a:noFill/>
          <a:ln w="76200">
            <a:solidFill>
              <a:srgbClr val="800000"/>
            </a:solidFill>
            <a:miter lim="800000"/>
            <a:headEnd/>
            <a:tailEnd/>
          </a:ln>
        </p:spPr>
      </p:pic>
      <p:sp>
        <p:nvSpPr>
          <p:cNvPr id="34819" name="Text Box 3">
            <a:hlinkClick r:id="rId3" action="ppaction://hlinksldjump" highlightClick="1"/>
            <a:hlinkHover r:id="" action="ppaction://noaction" highlightClick="1"/>
          </p:cNvPr>
          <p:cNvSpPr txBox="1">
            <a:spLocks noChangeArrowheads="1"/>
          </p:cNvSpPr>
          <p:nvPr/>
        </p:nvSpPr>
        <p:spPr bwMode="auto">
          <a:xfrm>
            <a:off x="3491880" y="692696"/>
            <a:ext cx="5105400" cy="984250"/>
          </a:xfrm>
          <a:prstGeom prst="rect">
            <a:avLst/>
          </a:prstGeom>
          <a:solidFill>
            <a:schemeClr val="bg1"/>
          </a:solidFill>
          <a:ln w="38100">
            <a:solidFill>
              <a:srgbClr val="800000"/>
            </a:solidFill>
            <a:miter lim="800000"/>
            <a:headEnd/>
            <a:tailEnd/>
          </a:ln>
        </p:spPr>
        <p:txBody>
          <a:bodyPr>
            <a:spAutoFit/>
          </a:bodyPr>
          <a:lstStyle/>
          <a:p>
            <a:pPr algn="ctr">
              <a:spcBef>
                <a:spcPct val="50000"/>
              </a:spcBef>
            </a:pPr>
            <a:r>
              <a:rPr lang="zh-CN" altLang="en-US" sz="2800" dirty="0"/>
              <a:t>    </a:t>
            </a:r>
            <a:r>
              <a:rPr lang="zh-CN" altLang="en-US" sz="2800" b="1" dirty="0"/>
              <a:t>日本割占台湾和澎湖列岛，并将福建作为他的“势力范围”</a:t>
            </a:r>
          </a:p>
        </p:txBody>
      </p:sp>
      <p:sp>
        <p:nvSpPr>
          <p:cNvPr id="38916" name="Rectangle 4"/>
          <p:cNvSpPr>
            <a:spLocks noChangeArrowheads="1"/>
          </p:cNvSpPr>
          <p:nvPr/>
        </p:nvSpPr>
        <p:spPr bwMode="auto">
          <a:xfrm>
            <a:off x="395536" y="476672"/>
            <a:ext cx="3171056" cy="707886"/>
          </a:xfrm>
          <a:prstGeom prst="rect">
            <a:avLst/>
          </a:prstGeom>
          <a:noFill/>
          <a:ln w="9525">
            <a:noFill/>
            <a:miter lim="800000"/>
            <a:headEnd/>
            <a:tailEnd/>
          </a:ln>
        </p:spPr>
        <p:txBody>
          <a:bodyPr wrap="square">
            <a:spAutoFit/>
          </a:bodyPr>
          <a:lstStyle/>
          <a:p>
            <a:r>
              <a:rPr lang="zh-CN" altLang="en-US" sz="4000" b="1" dirty="0">
                <a:latin typeface="华文新魏" pitchFamily="2" charset="-122"/>
                <a:ea typeface="华文新魏" pitchFamily="2" charset="-122"/>
              </a:rPr>
              <a:t>⑤日本</a:t>
            </a: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 to="" calcmode="lin" valueType="num">
                                      <p:cBhvr>
                                        <p:cTn id="7" dur="1" fill="hold"/>
                                        <p:tgtEl>
                                          <p:spTgt spid="34818"/>
                                        </p:tgtEl>
                                      </p:cBhvr>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4819"/>
                                        </p:tgtEl>
                                        <p:attrNameLst>
                                          <p:attrName>style.visibility</p:attrName>
                                        </p:attrNameLst>
                                      </p:cBhvr>
                                      <p:to>
                                        <p:strVal val="visible"/>
                                      </p:to>
                                    </p:set>
                                    <p:anim calcmode="lin" valueType="num">
                                      <p:cBhvr additive="base">
                                        <p:cTn id="12" dur="2000" fill="hold"/>
                                        <p:tgtEl>
                                          <p:spTgt spid="34819"/>
                                        </p:tgtEl>
                                        <p:attrNameLst>
                                          <p:attrName>ppt_x</p:attrName>
                                        </p:attrNameLst>
                                      </p:cBhvr>
                                      <p:tavLst>
                                        <p:tav tm="0">
                                          <p:val>
                                            <p:strVal val="#ppt_x"/>
                                          </p:val>
                                        </p:tav>
                                        <p:tav tm="100000">
                                          <p:val>
                                            <p:strVal val="#ppt_x"/>
                                          </p:val>
                                        </p:tav>
                                      </p:tavLst>
                                    </p:anim>
                                    <p:anim calcmode="lin" valueType="num">
                                      <p:cBhvr additive="base">
                                        <p:cTn id="13" dur="2000" fill="hold"/>
                                        <p:tgtEl>
                                          <p:spTgt spid="348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5076056" y="692696"/>
            <a:ext cx="3875856" cy="4893647"/>
          </a:xfrm>
          <a:prstGeom prst="rect">
            <a:avLst/>
          </a:prstGeom>
          <a:solidFill>
            <a:schemeClr val="bg1"/>
          </a:solidFill>
          <a:ln w="9525">
            <a:noFill/>
            <a:miter lim="800000"/>
            <a:headEnd/>
            <a:tailEnd/>
          </a:ln>
        </p:spPr>
        <p:txBody>
          <a:bodyPr wrap="square">
            <a:spAutoFit/>
          </a:bodyPr>
          <a:lstStyle/>
          <a:p>
            <a:r>
              <a:rPr lang="zh-CN" altLang="en-US" sz="2400" b="1" dirty="0">
                <a:solidFill>
                  <a:srgbClr val="FF0000"/>
                </a:solidFill>
                <a:latin typeface="华文新魏" pitchFamily="2" charset="-122"/>
                <a:ea typeface="华文新魏" pitchFamily="2" charset="-122"/>
              </a:rPr>
              <a:t>北极熊</a:t>
            </a:r>
            <a:r>
              <a:rPr lang="zh-CN" altLang="en-US" sz="2400" b="1" dirty="0">
                <a:latin typeface="华文新魏" pitchFamily="2" charset="-122"/>
                <a:ea typeface="华文新魏" pitchFamily="2" charset="-122"/>
              </a:rPr>
              <a:t>代表俄国，将长城以北和新疆作为其势力范围</a:t>
            </a:r>
            <a:r>
              <a:rPr lang="zh-CN" altLang="en-US" sz="2400" b="1" dirty="0" smtClean="0">
                <a:latin typeface="华文新魏" pitchFamily="2" charset="-122"/>
                <a:ea typeface="华文新魏" pitchFamily="2" charset="-122"/>
              </a:rPr>
              <a:t>；</a:t>
            </a:r>
            <a:r>
              <a:rPr lang="zh-CN" altLang="en-US" sz="2400" b="1" dirty="0" smtClean="0">
                <a:solidFill>
                  <a:srgbClr val="FF0000"/>
                </a:solidFill>
                <a:latin typeface="华文新魏" pitchFamily="2" charset="-122"/>
                <a:ea typeface="华文新魏" pitchFamily="2" charset="-122"/>
              </a:rPr>
              <a:t>老虎</a:t>
            </a:r>
            <a:r>
              <a:rPr lang="zh-CN" altLang="en-US" sz="2400" b="1" dirty="0">
                <a:latin typeface="华文新魏" pitchFamily="2" charset="-122"/>
                <a:ea typeface="华文新魏" pitchFamily="2" charset="-122"/>
              </a:rPr>
              <a:t>代表英国，将长江流域作为势力范围；德国象一条</a:t>
            </a:r>
            <a:r>
              <a:rPr lang="zh-CN" altLang="en-US" sz="2400" b="1" dirty="0">
                <a:solidFill>
                  <a:srgbClr val="FF0000"/>
                </a:solidFill>
                <a:latin typeface="华文新魏" pitchFamily="2" charset="-122"/>
                <a:ea typeface="华文新魏" pitchFamily="2" charset="-122"/>
              </a:rPr>
              <a:t>毒蛇</a:t>
            </a:r>
            <a:r>
              <a:rPr lang="zh-CN" altLang="en-US" sz="2400" b="1" dirty="0">
                <a:latin typeface="华文新魏" pitchFamily="2" charset="-122"/>
                <a:ea typeface="华文新魏" pitchFamily="2" charset="-122"/>
              </a:rPr>
              <a:t>把山东紧紧缠住；</a:t>
            </a:r>
            <a:r>
              <a:rPr lang="zh-CN" altLang="en-US" sz="2400" b="1" dirty="0">
                <a:solidFill>
                  <a:srgbClr val="FF0000"/>
                </a:solidFill>
                <a:latin typeface="华文新魏" pitchFamily="2" charset="-122"/>
                <a:ea typeface="华文新魏" pitchFamily="2" charset="-122"/>
              </a:rPr>
              <a:t>青蛙</a:t>
            </a:r>
            <a:r>
              <a:rPr lang="zh-CN" altLang="en-US" sz="2400" b="1" dirty="0">
                <a:latin typeface="华文新魏" pitchFamily="2" charset="-122"/>
                <a:ea typeface="华文新魏" pitchFamily="2" charset="-122"/>
              </a:rPr>
              <a:t>代表法国，将两广、云南作为其势力范围；</a:t>
            </a:r>
            <a:r>
              <a:rPr lang="zh-CN" altLang="en-US" sz="2400" b="1" dirty="0">
                <a:solidFill>
                  <a:srgbClr val="FF0000"/>
                </a:solidFill>
                <a:latin typeface="华文新魏" pitchFamily="2" charset="-122"/>
                <a:ea typeface="华文新魏" pitchFamily="2" charset="-122"/>
              </a:rPr>
              <a:t>小太阳</a:t>
            </a:r>
            <a:r>
              <a:rPr lang="zh-CN" altLang="en-US" sz="2400" b="1" dirty="0">
                <a:latin typeface="华文新魏" pitchFamily="2" charset="-122"/>
                <a:ea typeface="华文新魏" pitchFamily="2" charset="-122"/>
              </a:rPr>
              <a:t>代表日本，把福建作为其势力范围。图的东南部还有一只</a:t>
            </a:r>
            <a:r>
              <a:rPr lang="zh-CN" altLang="en-US" sz="2400" b="1" dirty="0">
                <a:solidFill>
                  <a:srgbClr val="FF0000"/>
                </a:solidFill>
                <a:latin typeface="华文新魏" pitchFamily="2" charset="-122"/>
                <a:ea typeface="华文新魏" pitchFamily="2" charset="-122"/>
              </a:rPr>
              <a:t>秃鹰</a:t>
            </a:r>
            <a:r>
              <a:rPr lang="zh-CN" altLang="en-US" sz="2400" b="1" dirty="0">
                <a:latin typeface="华文新魏" pitchFamily="2" charset="-122"/>
                <a:ea typeface="华文新魏" pitchFamily="2" charset="-122"/>
              </a:rPr>
              <a:t>正向中国飞来，它代表美国，是列强瓜分中国的“迟到者”，但它不会善罢甘休，而是另有企图和阴谋</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a:t>
            </a:r>
          </a:p>
        </p:txBody>
      </p:sp>
      <p:grpSp>
        <p:nvGrpSpPr>
          <p:cNvPr id="5" name="组合 4"/>
          <p:cNvGrpSpPr/>
          <p:nvPr/>
        </p:nvGrpSpPr>
        <p:grpSpPr>
          <a:xfrm>
            <a:off x="251520" y="332656"/>
            <a:ext cx="4608512" cy="6046350"/>
            <a:chOff x="251520" y="260648"/>
            <a:chExt cx="4608512" cy="6046350"/>
          </a:xfrm>
        </p:grpSpPr>
        <p:sp>
          <p:nvSpPr>
            <p:cNvPr id="6" name="文本框 5"/>
            <p:cNvSpPr txBox="1">
              <a:spLocks noChangeArrowheads="1"/>
            </p:cNvSpPr>
            <p:nvPr/>
          </p:nvSpPr>
          <p:spPr bwMode="auto">
            <a:xfrm>
              <a:off x="251520" y="5445224"/>
              <a:ext cx="4608512"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gn="just">
                <a:lnSpc>
                  <a:spcPts val="3000"/>
                </a:lnSpc>
                <a:defRPr/>
              </a:pPr>
              <a:r>
                <a:rPr lang="en-US" altLang="zh-CN" sz="1200" b="0" dirty="0">
                  <a:solidFill>
                    <a:schemeClr val="tx1"/>
                  </a:solidFill>
                  <a:latin typeface="+mn-ea"/>
                  <a:ea typeface="+mn-ea"/>
                  <a:cs typeface="+mn-ea"/>
                  <a:sym typeface="+mn-lt"/>
                </a:rPr>
                <a:t>《</a:t>
              </a:r>
              <a:r>
                <a:rPr lang="zh-CN" altLang="en-US" sz="1200" b="0" dirty="0">
                  <a:solidFill>
                    <a:schemeClr val="tx1"/>
                  </a:solidFill>
                  <a:latin typeface="+mn-ea"/>
                  <a:ea typeface="+mn-ea"/>
                  <a:cs typeface="+mn-ea"/>
                  <a:sym typeface="+mn-lt"/>
                </a:rPr>
                <a:t>时局图</a:t>
              </a:r>
              <a:r>
                <a:rPr lang="en-US" altLang="zh-CN" sz="1200" b="0" dirty="0">
                  <a:solidFill>
                    <a:schemeClr val="tx1"/>
                  </a:solidFill>
                  <a:latin typeface="+mn-ea"/>
                  <a:ea typeface="+mn-ea"/>
                  <a:cs typeface="+mn-ea"/>
                  <a:sym typeface="+mn-lt"/>
                </a:rPr>
                <a:t>》</a:t>
              </a:r>
              <a:r>
                <a:rPr lang="zh-CN" altLang="en-US" sz="1200" b="0" dirty="0">
                  <a:solidFill>
                    <a:schemeClr val="tx1"/>
                  </a:solidFill>
                  <a:latin typeface="+mn-ea"/>
                  <a:ea typeface="+mn-ea"/>
                  <a:cs typeface="+mn-ea"/>
                  <a:sym typeface="+mn-lt"/>
                </a:rPr>
                <a:t>是爱国人士谢缵泰先生于</a:t>
              </a:r>
              <a:r>
                <a:rPr lang="en-US" altLang="zh-CN" sz="1200" b="0" dirty="0">
                  <a:solidFill>
                    <a:schemeClr val="tx1"/>
                  </a:solidFill>
                  <a:latin typeface="+mn-ea"/>
                  <a:ea typeface="+mn-ea"/>
                  <a:cs typeface="+mn-ea"/>
                  <a:sym typeface="+mn-lt"/>
                </a:rPr>
                <a:t>1898</a:t>
              </a:r>
              <a:r>
                <a:rPr lang="zh-CN" altLang="en-US" sz="1200" b="0" dirty="0">
                  <a:solidFill>
                    <a:schemeClr val="tx1"/>
                  </a:solidFill>
                  <a:latin typeface="+mn-ea"/>
                  <a:ea typeface="+mn-ea"/>
                  <a:cs typeface="+mn-ea"/>
                  <a:sym typeface="+mn-lt"/>
                </a:rPr>
                <a:t>年发表的一幅漫画，生动地展现了帝国主义瓜分中国的历史。原件藏于美国国立档案馆。</a:t>
              </a:r>
            </a:p>
          </p:txBody>
        </p:sp>
        <p:pic>
          <p:nvPicPr>
            <p:cNvPr id="7" name="图片 2"/>
            <p:cNvPicPr>
              <a:picLocks noChangeAspect="1" noChangeArrowheads="1"/>
            </p:cNvPicPr>
            <p:nvPr/>
          </p:nvPicPr>
          <p:blipFill>
            <a:blip r:embed="rId2" cstate="print"/>
            <a:srcRect/>
            <a:stretch>
              <a:fillRect/>
            </a:stretch>
          </p:blipFill>
          <p:spPr bwMode="auto">
            <a:xfrm>
              <a:off x="323528" y="260648"/>
              <a:ext cx="4536504" cy="5317133"/>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box(in)">
                                      <p:cBhvr>
                                        <p:cTn id="7" dur="5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ChangeArrowheads="1"/>
          </p:cNvSpPr>
          <p:nvPr/>
        </p:nvSpPr>
        <p:spPr bwMode="auto">
          <a:xfrm>
            <a:off x="5076056" y="3573016"/>
            <a:ext cx="3758952" cy="1938992"/>
          </a:xfrm>
          <a:prstGeom prst="rect">
            <a:avLst/>
          </a:prstGeom>
          <a:noFill/>
          <a:ln w="9525">
            <a:noFill/>
            <a:miter lim="800000"/>
            <a:headEnd/>
            <a:tailEnd/>
          </a:ln>
        </p:spPr>
        <p:txBody>
          <a:bodyPr wrap="square">
            <a:spAutoFit/>
          </a:bodyPr>
          <a:lstStyle/>
          <a:p>
            <a:r>
              <a:rPr lang="zh-CN" altLang="en-US" sz="2400" b="1" dirty="0">
                <a:solidFill>
                  <a:srgbClr val="FF0000"/>
                </a:solidFill>
              </a:rPr>
              <a:t>提问： </a:t>
            </a:r>
            <a:r>
              <a:rPr lang="zh-CN" altLang="en-US" sz="2400" b="1" dirty="0"/>
              <a:t>“</a:t>
            </a:r>
            <a:r>
              <a:rPr lang="zh-CN" altLang="en-US" sz="2400" b="1" dirty="0">
                <a:latin typeface="华文新魏" pitchFamily="2" charset="-122"/>
              </a:rPr>
              <a:t>蛙为什么没有头？</a:t>
            </a:r>
            <a:r>
              <a:rPr lang="zh-CN" altLang="en-US" sz="2400" b="1" dirty="0"/>
              <a:t>”</a:t>
            </a:r>
            <a:endParaRPr lang="zh-CN" altLang="en-US" sz="2400" b="1" dirty="0">
              <a:latin typeface="华文新魏" pitchFamily="2" charset="-122"/>
            </a:endParaRPr>
          </a:p>
          <a:p>
            <a:r>
              <a:rPr lang="zh-CN" altLang="en-US" sz="2400" b="1" dirty="0"/>
              <a:t>“</a:t>
            </a:r>
            <a:r>
              <a:rPr lang="zh-CN" altLang="en-US" sz="2400" b="1" dirty="0">
                <a:latin typeface="华文新魏" pitchFamily="2" charset="-122"/>
              </a:rPr>
              <a:t>老鹰为什么来晚？</a:t>
            </a:r>
            <a:r>
              <a:rPr lang="zh-CN" altLang="en-US" sz="2400" b="1" dirty="0"/>
              <a:t>”</a:t>
            </a:r>
            <a:endParaRPr lang="zh-CN" altLang="en-US" sz="2400" b="1" dirty="0">
              <a:latin typeface="华文新魏" pitchFamily="2" charset="-122"/>
            </a:endParaRPr>
          </a:p>
          <a:p>
            <a:r>
              <a:rPr lang="zh-CN" altLang="en-US" sz="2400" b="1" dirty="0"/>
              <a:t>“</a:t>
            </a:r>
            <a:r>
              <a:rPr lang="zh-CN" altLang="en-US" sz="2400" b="1" dirty="0">
                <a:latin typeface="华文新魏" pitchFamily="2" charset="-122"/>
              </a:rPr>
              <a:t>太阳的光芒为何分布不均？</a:t>
            </a:r>
            <a:r>
              <a:rPr lang="zh-CN" altLang="en-US" sz="2400" b="1" dirty="0"/>
              <a:t>”</a:t>
            </a:r>
            <a:r>
              <a:rPr lang="zh-CN" altLang="en-US" sz="2400" dirty="0">
                <a:latin typeface="华文新魏" pitchFamily="2" charset="-122"/>
              </a:rPr>
              <a:t> </a:t>
            </a:r>
          </a:p>
        </p:txBody>
      </p:sp>
      <p:sp>
        <p:nvSpPr>
          <p:cNvPr id="40965" name="Rectangle 5"/>
          <p:cNvSpPr>
            <a:spLocks noChangeArrowheads="1"/>
          </p:cNvSpPr>
          <p:nvPr/>
        </p:nvSpPr>
        <p:spPr bwMode="auto">
          <a:xfrm>
            <a:off x="5257800" y="533400"/>
            <a:ext cx="3505200" cy="2209800"/>
          </a:xfrm>
          <a:prstGeom prst="rect">
            <a:avLst/>
          </a:prstGeom>
          <a:noFill/>
          <a:ln w="9525">
            <a:noFill/>
            <a:miter lim="800000"/>
            <a:headEnd/>
            <a:tailEnd/>
          </a:ln>
        </p:spPr>
        <p:txBody>
          <a:bodyPr>
            <a:spAutoFit/>
          </a:bodyPr>
          <a:lstStyle/>
          <a:p>
            <a:pPr>
              <a:spcBef>
                <a:spcPct val="20000"/>
              </a:spcBef>
              <a:buClr>
                <a:schemeClr val="accent1"/>
              </a:buClr>
              <a:buSzPct val="65000"/>
              <a:buFont typeface="Wingdings" pitchFamily="2" charset="2"/>
              <a:buChar char="n"/>
            </a:pPr>
            <a:r>
              <a:rPr lang="zh-CN" altLang="en-US" sz="2400" b="1">
                <a:latin typeface="华文新魏" pitchFamily="2" charset="-122"/>
              </a:rPr>
              <a:t>沉沉酣睡我中华，</a:t>
            </a:r>
          </a:p>
          <a:p>
            <a:pPr>
              <a:spcBef>
                <a:spcPct val="20000"/>
              </a:spcBef>
              <a:buClr>
                <a:schemeClr val="accent1"/>
              </a:buClr>
              <a:buSzPct val="65000"/>
              <a:buFont typeface="Wingdings" pitchFamily="2" charset="2"/>
              <a:buChar char="n"/>
            </a:pPr>
            <a:r>
              <a:rPr lang="zh-CN" altLang="en-US" sz="2400" b="1">
                <a:latin typeface="华文新魏" pitchFamily="2" charset="-122"/>
              </a:rPr>
              <a:t>哪知爱国即爱家？</a:t>
            </a:r>
          </a:p>
          <a:p>
            <a:pPr>
              <a:spcBef>
                <a:spcPct val="20000"/>
              </a:spcBef>
              <a:buClr>
                <a:schemeClr val="accent1"/>
              </a:buClr>
              <a:buSzPct val="65000"/>
              <a:buFont typeface="Wingdings" pitchFamily="2" charset="2"/>
              <a:buChar char="n"/>
            </a:pPr>
            <a:r>
              <a:rPr lang="zh-CN" altLang="en-US" sz="2400" b="1">
                <a:latin typeface="华文新魏" pitchFamily="2" charset="-122"/>
              </a:rPr>
              <a:t>国民知醒宜今醒，</a:t>
            </a:r>
          </a:p>
          <a:p>
            <a:pPr>
              <a:spcBef>
                <a:spcPct val="20000"/>
              </a:spcBef>
              <a:buClr>
                <a:schemeClr val="accent1"/>
              </a:buClr>
              <a:buSzPct val="65000"/>
              <a:buFont typeface="Wingdings" pitchFamily="2" charset="2"/>
              <a:buChar char="n"/>
            </a:pPr>
            <a:r>
              <a:rPr lang="zh-CN" altLang="en-US" sz="2400" b="1">
                <a:latin typeface="华文新魏" pitchFamily="2" charset="-122"/>
              </a:rPr>
              <a:t>莫待土分裂似瓜。</a:t>
            </a:r>
          </a:p>
          <a:p>
            <a:pPr>
              <a:spcBef>
                <a:spcPct val="20000"/>
              </a:spcBef>
              <a:buClr>
                <a:schemeClr val="accent1"/>
              </a:buClr>
              <a:buSzPct val="65000"/>
              <a:buFont typeface="Wingdings" pitchFamily="2" charset="2"/>
              <a:buChar char="n"/>
            </a:pPr>
            <a:r>
              <a:rPr lang="zh-CN" altLang="en-US" sz="2400" b="1">
                <a:latin typeface="华文新魏" pitchFamily="2" charset="-122"/>
              </a:rPr>
              <a:t>        </a:t>
            </a:r>
            <a:r>
              <a:rPr lang="en-US" altLang="zh-CN" sz="2400" b="1"/>
              <a:t>——</a:t>
            </a:r>
            <a:r>
              <a:rPr lang="zh-CN" altLang="en-US" sz="2400" b="1">
                <a:latin typeface="华文新魏" pitchFamily="2" charset="-122"/>
              </a:rPr>
              <a:t>黄遵宪 </a:t>
            </a:r>
          </a:p>
        </p:txBody>
      </p:sp>
      <p:grpSp>
        <p:nvGrpSpPr>
          <p:cNvPr id="9" name="组合 8"/>
          <p:cNvGrpSpPr/>
          <p:nvPr/>
        </p:nvGrpSpPr>
        <p:grpSpPr>
          <a:xfrm>
            <a:off x="251520" y="260648"/>
            <a:ext cx="4608512" cy="6046350"/>
            <a:chOff x="251520" y="260648"/>
            <a:chExt cx="4608512" cy="6046350"/>
          </a:xfrm>
        </p:grpSpPr>
        <p:sp>
          <p:nvSpPr>
            <p:cNvPr id="6" name="文本框 5"/>
            <p:cNvSpPr txBox="1">
              <a:spLocks noChangeArrowheads="1"/>
            </p:cNvSpPr>
            <p:nvPr/>
          </p:nvSpPr>
          <p:spPr bwMode="auto">
            <a:xfrm>
              <a:off x="251520" y="5445224"/>
              <a:ext cx="4608512"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gn="just">
                <a:lnSpc>
                  <a:spcPts val="3000"/>
                </a:lnSpc>
                <a:defRPr/>
              </a:pPr>
              <a:r>
                <a:rPr lang="en-US" altLang="zh-CN" sz="1200" b="0" dirty="0">
                  <a:solidFill>
                    <a:schemeClr val="tx1"/>
                  </a:solidFill>
                  <a:latin typeface="+mn-ea"/>
                  <a:ea typeface="+mn-ea"/>
                  <a:cs typeface="+mn-ea"/>
                  <a:sym typeface="+mn-lt"/>
                </a:rPr>
                <a:t>《</a:t>
              </a:r>
              <a:r>
                <a:rPr lang="zh-CN" altLang="en-US" sz="1200" b="0" dirty="0">
                  <a:solidFill>
                    <a:schemeClr val="tx1"/>
                  </a:solidFill>
                  <a:latin typeface="+mn-ea"/>
                  <a:ea typeface="+mn-ea"/>
                  <a:cs typeface="+mn-ea"/>
                  <a:sym typeface="+mn-lt"/>
                </a:rPr>
                <a:t>时局图</a:t>
              </a:r>
              <a:r>
                <a:rPr lang="en-US" altLang="zh-CN" sz="1200" b="0" dirty="0">
                  <a:solidFill>
                    <a:schemeClr val="tx1"/>
                  </a:solidFill>
                  <a:latin typeface="+mn-ea"/>
                  <a:ea typeface="+mn-ea"/>
                  <a:cs typeface="+mn-ea"/>
                  <a:sym typeface="+mn-lt"/>
                </a:rPr>
                <a:t>》</a:t>
              </a:r>
              <a:r>
                <a:rPr lang="zh-CN" altLang="en-US" sz="1200" b="0" dirty="0">
                  <a:solidFill>
                    <a:schemeClr val="tx1"/>
                  </a:solidFill>
                  <a:latin typeface="+mn-ea"/>
                  <a:ea typeface="+mn-ea"/>
                  <a:cs typeface="+mn-ea"/>
                  <a:sym typeface="+mn-lt"/>
                </a:rPr>
                <a:t>是爱国人士谢缵泰先生于</a:t>
              </a:r>
              <a:r>
                <a:rPr lang="en-US" altLang="zh-CN" sz="1200" b="0" dirty="0">
                  <a:solidFill>
                    <a:schemeClr val="tx1"/>
                  </a:solidFill>
                  <a:latin typeface="+mn-ea"/>
                  <a:ea typeface="+mn-ea"/>
                  <a:cs typeface="+mn-ea"/>
                  <a:sym typeface="+mn-lt"/>
                </a:rPr>
                <a:t>1898</a:t>
              </a:r>
              <a:r>
                <a:rPr lang="zh-CN" altLang="en-US" sz="1200" b="0" dirty="0">
                  <a:solidFill>
                    <a:schemeClr val="tx1"/>
                  </a:solidFill>
                  <a:latin typeface="+mn-ea"/>
                  <a:ea typeface="+mn-ea"/>
                  <a:cs typeface="+mn-ea"/>
                  <a:sym typeface="+mn-lt"/>
                </a:rPr>
                <a:t>年发表的一幅漫画，生动地展现了帝国主义瓜分中国的历史。原件藏于美国国立档案馆。</a:t>
              </a:r>
            </a:p>
          </p:txBody>
        </p:sp>
        <p:pic>
          <p:nvPicPr>
            <p:cNvPr id="8" name="图片 2"/>
            <p:cNvPicPr>
              <a:picLocks noChangeAspect="1" noChangeArrowheads="1"/>
            </p:cNvPicPr>
            <p:nvPr/>
          </p:nvPicPr>
          <p:blipFill>
            <a:blip r:embed="rId2" cstate="print"/>
            <a:srcRect/>
            <a:stretch>
              <a:fillRect/>
            </a:stretch>
          </p:blipFill>
          <p:spPr bwMode="auto">
            <a:xfrm>
              <a:off x="323528" y="260648"/>
              <a:ext cx="4536504" cy="531713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95536" y="260648"/>
            <a:ext cx="5688632" cy="769441"/>
          </a:xfrm>
          <a:prstGeom prst="rect">
            <a:avLst/>
          </a:prstGeom>
          <a:noFill/>
          <a:ln w="9525">
            <a:noFill/>
            <a:miter lim="800000"/>
            <a:headEnd/>
            <a:tailEnd/>
          </a:ln>
        </p:spPr>
        <p:txBody>
          <a:bodyPr wrap="square">
            <a:spAutoFit/>
          </a:bodyPr>
          <a:lstStyle/>
          <a:p>
            <a:pPr>
              <a:spcBef>
                <a:spcPct val="50000"/>
              </a:spcBef>
            </a:pPr>
            <a:r>
              <a:rPr lang="zh-CN" altLang="en-US" sz="4400" b="1" dirty="0">
                <a:latin typeface="+mj-ea"/>
                <a:ea typeface="+mj-ea"/>
              </a:rPr>
              <a:t>知识</a:t>
            </a:r>
            <a:r>
              <a:rPr lang="zh-CN" altLang="en-US" sz="4400" b="1" dirty="0" smtClean="0">
                <a:latin typeface="+mj-ea"/>
                <a:ea typeface="+mj-ea"/>
              </a:rPr>
              <a:t>拓展</a:t>
            </a:r>
            <a:r>
              <a:rPr lang="en-US" altLang="zh-CN" sz="4400" b="1" dirty="0" smtClean="0">
                <a:latin typeface="+mj-ea"/>
                <a:ea typeface="+mj-ea"/>
              </a:rPr>
              <a:t>----</a:t>
            </a:r>
            <a:r>
              <a:rPr lang="zh-CN" altLang="en-US" sz="4400" b="1" dirty="0" smtClean="0">
                <a:latin typeface="+mj-ea"/>
                <a:ea typeface="+mj-ea"/>
              </a:rPr>
              <a:t>七</a:t>
            </a:r>
            <a:r>
              <a:rPr lang="zh-CN" altLang="en-US" sz="4400" b="1" dirty="0">
                <a:latin typeface="+mj-ea"/>
                <a:ea typeface="+mj-ea"/>
              </a:rPr>
              <a:t>子</a:t>
            </a:r>
            <a:r>
              <a:rPr lang="zh-CN" altLang="en-US" sz="4400" b="1" dirty="0" smtClean="0">
                <a:latin typeface="+mj-ea"/>
                <a:ea typeface="+mj-ea"/>
              </a:rPr>
              <a:t>之歌</a:t>
            </a:r>
            <a:endParaRPr lang="zh-CN" altLang="en-US" sz="4400" b="1" dirty="0">
              <a:latin typeface="+mj-ea"/>
              <a:ea typeface="+mj-ea"/>
            </a:endParaRPr>
          </a:p>
        </p:txBody>
      </p:sp>
      <p:pic>
        <p:nvPicPr>
          <p:cNvPr id="41988" name="Picture 4" descr="0e655ca74f89f686d043586a">
            <a:hlinkClick r:id="rId2"/>
          </p:cNvPr>
          <p:cNvPicPr>
            <a:picLocks noChangeAspect="1" noChangeArrowheads="1"/>
          </p:cNvPicPr>
          <p:nvPr/>
        </p:nvPicPr>
        <p:blipFill>
          <a:blip r:embed="rId3" cstate="print"/>
          <a:srcRect/>
          <a:stretch>
            <a:fillRect/>
          </a:stretch>
        </p:blipFill>
        <p:spPr bwMode="auto">
          <a:xfrm>
            <a:off x="5940152" y="1844824"/>
            <a:ext cx="2971800" cy="2133600"/>
          </a:xfrm>
          <a:prstGeom prst="rect">
            <a:avLst/>
          </a:prstGeom>
          <a:noFill/>
          <a:ln w="9525">
            <a:noFill/>
            <a:miter lim="800000"/>
            <a:headEnd/>
            <a:tailEnd/>
          </a:ln>
        </p:spPr>
      </p:pic>
      <p:sp>
        <p:nvSpPr>
          <p:cNvPr id="41989" name="Rectangle 5"/>
          <p:cNvSpPr>
            <a:spLocks noChangeArrowheads="1"/>
          </p:cNvSpPr>
          <p:nvPr/>
        </p:nvSpPr>
        <p:spPr bwMode="auto">
          <a:xfrm>
            <a:off x="539552" y="1447800"/>
            <a:ext cx="5175448" cy="4530725"/>
          </a:xfrm>
          <a:prstGeom prst="rect">
            <a:avLst/>
          </a:prstGeom>
          <a:noFill/>
          <a:ln w="9525">
            <a:noFill/>
            <a:miter lim="800000"/>
            <a:headEnd/>
            <a:tailEnd/>
          </a:ln>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a:t>
            </a:r>
            <a:r>
              <a:rPr lang="zh-CN" altLang="en-US" sz="2400" b="1" dirty="0">
                <a:solidFill>
                  <a:srgbClr val="FF0000"/>
                </a:solidFill>
                <a:latin typeface="华文新魏" pitchFamily="2" charset="-122"/>
                <a:ea typeface="华文新魏" pitchFamily="2" charset="-122"/>
                <a:hlinkClick r:id="rId4"/>
              </a:rPr>
              <a:t>七子</a:t>
            </a:r>
            <a:r>
              <a:rPr lang="zh-CN" altLang="en-US" sz="2400" b="1" dirty="0">
                <a:latin typeface="华文新魏" pitchFamily="2" charset="-122"/>
                <a:ea typeface="华文新魏" pitchFamily="2" charset="-122"/>
              </a:rPr>
              <a:t>之歌</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是</a:t>
            </a:r>
            <a:r>
              <a:rPr lang="zh-CN" altLang="en-US" sz="2400" b="1" dirty="0">
                <a:solidFill>
                  <a:srgbClr val="FF0000"/>
                </a:solidFill>
                <a:latin typeface="华文新魏" pitchFamily="2" charset="-122"/>
                <a:ea typeface="华文新魏" pitchFamily="2" charset="-122"/>
                <a:hlinkClick r:id="rId5"/>
              </a:rPr>
              <a:t>闻一多</a:t>
            </a:r>
            <a:r>
              <a:rPr lang="zh-CN" altLang="en-US" sz="2400" b="1" dirty="0">
                <a:latin typeface="华文新魏" pitchFamily="2" charset="-122"/>
                <a:ea typeface="华文新魏" pitchFamily="2" charset="-122"/>
              </a:rPr>
              <a:t>于</a:t>
            </a:r>
            <a:r>
              <a:rPr lang="en-US" altLang="zh-CN" sz="2400" b="1" dirty="0">
                <a:latin typeface="华文新魏" pitchFamily="2" charset="-122"/>
                <a:ea typeface="华文新魏" pitchFamily="2" charset="-122"/>
              </a:rPr>
              <a:t>1925</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月在</a:t>
            </a:r>
            <a:r>
              <a:rPr lang="zh-CN" altLang="en-US" sz="2400" b="1" dirty="0">
                <a:latin typeface="华文新魏" pitchFamily="2" charset="-122"/>
                <a:ea typeface="华文新魏" pitchFamily="2" charset="-122"/>
                <a:hlinkClick r:id="rId6"/>
              </a:rPr>
              <a:t>美国</a:t>
            </a:r>
            <a:r>
              <a:rPr lang="zh-CN" altLang="en-US" sz="2400" b="1" dirty="0">
                <a:latin typeface="华文新魏" pitchFamily="2" charset="-122"/>
                <a:ea typeface="华文新魏" pitchFamily="2" charset="-122"/>
              </a:rPr>
              <a:t>留学期间创作的一首组诗，共七首，分别是</a:t>
            </a:r>
            <a:r>
              <a:rPr lang="zh-CN" altLang="en-US" sz="2400" b="1" dirty="0">
                <a:latin typeface="华文新魏" pitchFamily="2" charset="-122"/>
                <a:ea typeface="华文新魏" pitchFamily="2" charset="-122"/>
                <a:hlinkClick r:id="rId7"/>
              </a:rPr>
              <a:t>澳门</a:t>
            </a:r>
            <a:r>
              <a:rPr lang="zh-CN" alt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8"/>
              </a:rPr>
              <a:t>香港</a:t>
            </a:r>
            <a:r>
              <a:rPr lang="zh-CN" alt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9"/>
              </a:rPr>
              <a:t>台湾</a:t>
            </a:r>
            <a:r>
              <a:rPr lang="zh-CN" alt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10"/>
              </a:rPr>
              <a:t>威海卫</a:t>
            </a:r>
            <a:r>
              <a:rPr lang="zh-CN" alt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11"/>
              </a:rPr>
              <a:t>广州湾</a:t>
            </a:r>
            <a:r>
              <a:rPr lang="zh-CN" alt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12"/>
              </a:rPr>
              <a:t>九龙</a:t>
            </a:r>
            <a:r>
              <a:rPr lang="zh-CN" altLang="en-US" sz="2400" b="1" dirty="0">
                <a:latin typeface="华文新魏" pitchFamily="2" charset="-122"/>
                <a:ea typeface="华文新魏" pitchFamily="2" charset="-122"/>
              </a:rPr>
              <a:t>、旅大（</a:t>
            </a:r>
            <a:r>
              <a:rPr lang="zh-CN" altLang="en-US" sz="2400" b="1" dirty="0">
                <a:latin typeface="华文新魏" pitchFamily="2" charset="-122"/>
                <a:ea typeface="华文新魏" pitchFamily="2" charset="-122"/>
                <a:hlinkClick r:id="rId13"/>
              </a:rPr>
              <a:t>旅顺</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hlinkClick r:id="rId14"/>
              </a:rPr>
              <a:t>大连</a:t>
            </a:r>
            <a:r>
              <a:rPr lang="zh-CN" altLang="en-US" sz="2400" b="1" dirty="0">
                <a:latin typeface="华文新魏" pitchFamily="2" charset="-122"/>
                <a:ea typeface="华文新魏" pitchFamily="2" charset="-122"/>
              </a:rPr>
              <a:t>）。</a:t>
            </a:r>
          </a:p>
          <a:p>
            <a:pPr marL="342900" indent="-342900">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在诗中，闻一多以拟人的手法，将我国当时被列强掠去的七处“失地”比作远离母亲的七个孩子，哭诉他们受尽异族欺凌、渴望回到母亲怀抱的强烈情感。诗歌一方面抒发了对祖国的怀念和赞美，一方面表达了对帝国主义列强的诅咒。</a:t>
            </a:r>
            <a:endParaRPr lang="zh-CN" altLang="en-US" sz="2400" dirty="0">
              <a:latin typeface="华文新魏" pitchFamily="2" charset="-122"/>
              <a:ea typeface="华文新魏" pitchFamily="2" charset="-122"/>
            </a:endParaRPr>
          </a:p>
        </p:txBody>
      </p:sp>
    </p:spTree>
  </p:cSld>
  <p:clrMapOvr>
    <a:masterClrMapping/>
  </p:clrMapOvr>
  <p:transition>
    <p:randomBa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67544" y="277813"/>
            <a:ext cx="8219256" cy="918939"/>
          </a:xfrm>
        </p:spPr>
        <p:txBody>
          <a:bodyPr>
            <a:noAutofit/>
          </a:bodyPr>
          <a:lstStyle/>
          <a:p>
            <a:pPr eaLnBrk="1" hangingPunct="1"/>
            <a:r>
              <a:rPr lang="zh-CN" altLang="en-US" b="1" dirty="0" smtClean="0">
                <a:solidFill>
                  <a:schemeClr val="tx1"/>
                </a:solidFill>
                <a:latin typeface="华文新魏" pitchFamily="2" charset="-122"/>
                <a:ea typeface="华文新魏" pitchFamily="2" charset="-122"/>
              </a:rPr>
              <a:t>（</a:t>
            </a:r>
            <a:r>
              <a:rPr lang="en-US" altLang="zh-CN" b="1" dirty="0" smtClean="0">
                <a:solidFill>
                  <a:schemeClr val="tx1"/>
                </a:solidFill>
                <a:latin typeface="华文新魏" pitchFamily="2" charset="-122"/>
                <a:ea typeface="华文新魏" pitchFamily="2" charset="-122"/>
              </a:rPr>
              <a:t>3</a:t>
            </a:r>
            <a:r>
              <a:rPr lang="zh-CN" altLang="en-US" b="1" dirty="0" smtClean="0">
                <a:solidFill>
                  <a:schemeClr val="tx1"/>
                </a:solidFill>
                <a:latin typeface="华文新魏" pitchFamily="2" charset="-122"/>
                <a:ea typeface="华文新魏" pitchFamily="2" charset="-122"/>
              </a:rPr>
              <a:t>）设立租界</a:t>
            </a:r>
            <a:endParaRPr lang="zh-CN" altLang="en-US" dirty="0" smtClean="0"/>
          </a:p>
        </p:txBody>
      </p:sp>
      <p:sp>
        <p:nvSpPr>
          <p:cNvPr id="38915" name="Rectangle 3"/>
          <p:cNvSpPr>
            <a:spLocks noGrp="1" noChangeArrowheads="1"/>
          </p:cNvSpPr>
          <p:nvPr>
            <p:ph sz="quarter" idx="1"/>
          </p:nvPr>
        </p:nvSpPr>
        <p:spPr>
          <a:xfrm>
            <a:off x="395536" y="1700808"/>
            <a:ext cx="3816424" cy="4176464"/>
          </a:xfrm>
          <a:solidFill>
            <a:schemeClr val="bg1"/>
          </a:solidFill>
        </p:spPr>
        <p:txBody>
          <a:bodyPr>
            <a:normAutofit/>
          </a:bodyPr>
          <a:lstStyle/>
          <a:p>
            <a:pPr eaLnBrk="1" hangingPunct="1"/>
            <a:r>
              <a:rPr lang="en-US" altLang="zh-CN" sz="2600" b="1" dirty="0" smtClean="0"/>
              <a:t>1845</a:t>
            </a:r>
            <a:r>
              <a:rPr lang="zh-CN" altLang="en-US" sz="2600" b="1" dirty="0" smtClean="0"/>
              <a:t>年，英国租得上海外滩附近</a:t>
            </a:r>
            <a:r>
              <a:rPr lang="en-US" altLang="zh-CN" sz="2600" b="1" dirty="0" smtClean="0"/>
              <a:t>837</a:t>
            </a:r>
            <a:r>
              <a:rPr lang="zh-CN" altLang="en-US" sz="2600" b="1" dirty="0" smtClean="0"/>
              <a:t>亩土地，设立上海英租界。</a:t>
            </a:r>
          </a:p>
          <a:p>
            <a:pPr eaLnBrk="1" hangingPunct="1"/>
            <a:r>
              <a:rPr lang="zh-CN" altLang="en-US" sz="2600" b="1" dirty="0" smtClean="0"/>
              <a:t>以后直至</a:t>
            </a:r>
            <a:r>
              <a:rPr lang="en-US" altLang="zh-CN" sz="2600" b="1" dirty="0" smtClean="0"/>
              <a:t>1911</a:t>
            </a:r>
            <a:r>
              <a:rPr lang="zh-CN" altLang="en-US" sz="2600" b="1" dirty="0" smtClean="0"/>
              <a:t>年，英、法、美、德、日、俄、意、比、奥等国，先后在上海、天津、汉口、广州、福州、重庆等</a:t>
            </a:r>
            <a:r>
              <a:rPr lang="en-US" altLang="zh-CN" sz="2600" b="1" dirty="0" smtClean="0"/>
              <a:t>16</a:t>
            </a:r>
            <a:r>
              <a:rPr lang="zh-CN" altLang="en-US" sz="2600" b="1" dirty="0" smtClean="0"/>
              <a:t>个城市，设立了</a:t>
            </a:r>
            <a:r>
              <a:rPr lang="en-US" altLang="zh-CN" sz="2600" b="1" dirty="0" smtClean="0"/>
              <a:t>30</a:t>
            </a:r>
            <a:r>
              <a:rPr lang="zh-CN" altLang="en-US" sz="2600" b="1" dirty="0" smtClean="0"/>
              <a:t>多个租界。</a:t>
            </a:r>
            <a:r>
              <a:rPr lang="zh-CN" altLang="en-US" sz="2600" dirty="0" smtClean="0"/>
              <a:t> </a:t>
            </a:r>
          </a:p>
        </p:txBody>
      </p:sp>
      <p:pic>
        <p:nvPicPr>
          <p:cNvPr id="43012" name="Picture 4" descr="0(2)"/>
          <p:cNvPicPr>
            <a:picLocks noChangeAspect="1" noChangeArrowheads="1"/>
          </p:cNvPicPr>
          <p:nvPr/>
        </p:nvPicPr>
        <p:blipFill>
          <a:blip r:embed="rId3" cstate="print"/>
          <a:srcRect/>
          <a:stretch>
            <a:fillRect/>
          </a:stretch>
        </p:blipFill>
        <p:spPr bwMode="auto">
          <a:xfrm>
            <a:off x="4355976" y="3068960"/>
            <a:ext cx="4554207" cy="3096344"/>
          </a:xfrm>
          <a:prstGeom prst="rect">
            <a:avLst/>
          </a:prstGeom>
          <a:noFill/>
          <a:ln w="9525">
            <a:noFill/>
            <a:miter lim="800000"/>
            <a:headEnd/>
            <a:tailEnd/>
          </a:ln>
        </p:spPr>
      </p:pic>
      <p:grpSp>
        <p:nvGrpSpPr>
          <p:cNvPr id="10" name="组合 9"/>
          <p:cNvGrpSpPr/>
          <p:nvPr/>
        </p:nvGrpSpPr>
        <p:grpSpPr>
          <a:xfrm>
            <a:off x="4427983" y="332656"/>
            <a:ext cx="4591963" cy="2664296"/>
            <a:chOff x="4427983" y="332656"/>
            <a:chExt cx="4591963" cy="2664296"/>
          </a:xfrm>
        </p:grpSpPr>
        <p:pic>
          <p:nvPicPr>
            <p:cNvPr id="8" name="Picture 2"/>
            <p:cNvPicPr>
              <a:picLocks noChangeAspect="1" noChangeArrowheads="1"/>
            </p:cNvPicPr>
            <p:nvPr/>
          </p:nvPicPr>
          <p:blipFill>
            <a:blip r:embed="rId4" cstate="print"/>
            <a:srcRect/>
            <a:stretch>
              <a:fillRect/>
            </a:stretch>
          </p:blipFill>
          <p:spPr bwMode="auto">
            <a:xfrm>
              <a:off x="4427983" y="332656"/>
              <a:ext cx="4235147" cy="2664296"/>
            </a:xfrm>
            <a:prstGeom prst="roundRect">
              <a:avLst>
                <a:gd name="adj" fmla="val 8594"/>
              </a:avLst>
            </a:prstGeom>
            <a:solidFill>
              <a:srgbClr val="FFFFFF">
                <a:shade val="85000"/>
              </a:srgbClr>
            </a:solidFill>
            <a:ln>
              <a:noFill/>
            </a:ln>
            <a:effectLst/>
          </p:spPr>
        </p:pic>
        <p:sp>
          <p:nvSpPr>
            <p:cNvPr id="9" name="矩形 8"/>
            <p:cNvSpPr/>
            <p:nvPr/>
          </p:nvSpPr>
          <p:spPr>
            <a:xfrm>
              <a:off x="8604448" y="620688"/>
              <a:ext cx="415498" cy="2015936"/>
            </a:xfrm>
            <a:prstGeom prst="rect">
              <a:avLst/>
            </a:prstGeom>
          </p:spPr>
          <p:txBody>
            <a:bodyPr wrap="none">
              <a:spAutoFit/>
            </a:bodyPr>
            <a:lstStyle/>
            <a:p>
              <a:pPr>
                <a:lnSpc>
                  <a:spcPts val="3000"/>
                </a:lnSpc>
                <a:defRPr/>
              </a:pPr>
              <a:r>
                <a:rPr lang="zh-CN" altLang="en-US" dirty="0" smtClean="0">
                  <a:solidFill>
                    <a:schemeClr val="accent2">
                      <a:lumMod val="50000"/>
                    </a:schemeClr>
                  </a:solidFill>
                  <a:cs typeface="+mn-ea"/>
                  <a:sym typeface="+mn-lt"/>
                </a:rPr>
                <a:t>上</a:t>
              </a:r>
              <a:endParaRPr lang="en-US" altLang="zh-CN" dirty="0" smtClean="0">
                <a:solidFill>
                  <a:schemeClr val="accent2">
                    <a:lumMod val="50000"/>
                  </a:schemeClr>
                </a:solidFill>
                <a:cs typeface="+mn-ea"/>
                <a:sym typeface="+mn-lt"/>
              </a:endParaRPr>
            </a:p>
            <a:p>
              <a:pPr>
                <a:lnSpc>
                  <a:spcPts val="3000"/>
                </a:lnSpc>
                <a:defRPr/>
              </a:pPr>
              <a:r>
                <a:rPr lang="zh-CN" altLang="en-US" dirty="0" smtClean="0">
                  <a:solidFill>
                    <a:schemeClr val="accent2">
                      <a:lumMod val="50000"/>
                    </a:schemeClr>
                  </a:solidFill>
                  <a:cs typeface="+mn-ea"/>
                  <a:sym typeface="+mn-lt"/>
                </a:rPr>
                <a:t>海</a:t>
              </a:r>
              <a:endParaRPr lang="en-US" altLang="zh-CN" dirty="0" smtClean="0">
                <a:solidFill>
                  <a:schemeClr val="accent2">
                    <a:lumMod val="50000"/>
                  </a:schemeClr>
                </a:solidFill>
                <a:cs typeface="+mn-ea"/>
                <a:sym typeface="+mn-lt"/>
              </a:endParaRPr>
            </a:p>
            <a:p>
              <a:pPr>
                <a:lnSpc>
                  <a:spcPts val="3000"/>
                </a:lnSpc>
                <a:defRPr/>
              </a:pPr>
              <a:r>
                <a:rPr lang="zh-CN" altLang="en-US" dirty="0" smtClean="0">
                  <a:solidFill>
                    <a:schemeClr val="accent2">
                      <a:lumMod val="50000"/>
                    </a:schemeClr>
                  </a:solidFill>
                  <a:cs typeface="+mn-ea"/>
                  <a:sym typeface="+mn-lt"/>
                </a:rPr>
                <a:t>法</a:t>
              </a:r>
              <a:endParaRPr lang="en-US" altLang="zh-CN" dirty="0" smtClean="0">
                <a:solidFill>
                  <a:schemeClr val="accent2">
                    <a:lumMod val="50000"/>
                  </a:schemeClr>
                </a:solidFill>
                <a:cs typeface="+mn-ea"/>
                <a:sym typeface="+mn-lt"/>
              </a:endParaRPr>
            </a:p>
            <a:p>
              <a:pPr>
                <a:lnSpc>
                  <a:spcPts val="3000"/>
                </a:lnSpc>
                <a:defRPr/>
              </a:pPr>
              <a:r>
                <a:rPr lang="zh-CN" altLang="en-US" dirty="0" smtClean="0">
                  <a:solidFill>
                    <a:schemeClr val="accent2">
                      <a:lumMod val="50000"/>
                    </a:schemeClr>
                  </a:solidFill>
                  <a:cs typeface="+mn-ea"/>
                  <a:sym typeface="+mn-lt"/>
                </a:rPr>
                <a:t>租</a:t>
              </a:r>
              <a:endParaRPr lang="en-US" altLang="zh-CN" dirty="0" smtClean="0">
                <a:solidFill>
                  <a:schemeClr val="accent2">
                    <a:lumMod val="50000"/>
                  </a:schemeClr>
                </a:solidFill>
                <a:cs typeface="+mn-ea"/>
                <a:sym typeface="+mn-lt"/>
              </a:endParaRPr>
            </a:p>
            <a:p>
              <a:pPr>
                <a:lnSpc>
                  <a:spcPts val="3000"/>
                </a:lnSpc>
                <a:defRPr/>
              </a:pPr>
              <a:r>
                <a:rPr lang="zh-CN" altLang="en-US" dirty="0" smtClean="0">
                  <a:solidFill>
                    <a:schemeClr val="accent2">
                      <a:lumMod val="50000"/>
                    </a:schemeClr>
                  </a:solidFill>
                  <a:cs typeface="+mn-ea"/>
                  <a:sym typeface="+mn-lt"/>
                </a:rPr>
                <a:t>界</a:t>
              </a:r>
              <a:endParaRPr lang="zh-CN" altLang="en-US" dirty="0">
                <a:solidFill>
                  <a:schemeClr val="accent2">
                    <a:lumMod val="50000"/>
                  </a:schemeClr>
                </a:solidFill>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blinds(horizontal)">
                                      <p:cBhvr>
                                        <p:cTn id="7" dur="2000"/>
                                        <p:tgtEl>
                                          <p:spTgt spid="389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8915">
                                            <p:bg/>
                                          </p:spTgt>
                                        </p:tgtEl>
                                        <p:attrNameLst>
                                          <p:attrName>style.visibility</p:attrName>
                                        </p:attrNameLst>
                                      </p:cBhvr>
                                      <p:to>
                                        <p:strVal val="visible"/>
                                      </p:to>
                                    </p:set>
                                    <p:animEffect transition="in" filter="checkerboard(across)">
                                      <p:cBhvr>
                                        <p:cTn id="12" dur="2000"/>
                                        <p:tgtEl>
                                          <p:spTgt spid="38915">
                                            <p:bg/>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8915">
                                            <p:txEl>
                                              <p:pRg st="0" end="0"/>
                                            </p:txEl>
                                          </p:spTgt>
                                        </p:tgtEl>
                                        <p:attrNameLst>
                                          <p:attrName>style.visibility</p:attrName>
                                        </p:attrNameLst>
                                      </p:cBhvr>
                                      <p:to>
                                        <p:strVal val="visible"/>
                                      </p:to>
                                    </p:set>
                                    <p:animEffect transition="in" filter="checkerboard(across)">
                                      <p:cBhvr>
                                        <p:cTn id="17" dur="2000"/>
                                        <p:tgtEl>
                                          <p:spTgt spid="389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8915">
                                            <p:txEl>
                                              <p:pRg st="1" end="1"/>
                                            </p:txEl>
                                          </p:spTgt>
                                        </p:tgtEl>
                                        <p:attrNameLst>
                                          <p:attrName>style.visibility</p:attrName>
                                        </p:attrNameLst>
                                      </p:cBhvr>
                                      <p:to>
                                        <p:strVal val="visible"/>
                                      </p:to>
                                    </p:set>
                                    <p:animEffect transition="in" filter="checkerboard(across)">
                                      <p:cBhvr>
                                        <p:cTn id="22" dur="2000"/>
                                        <p:tgtEl>
                                          <p:spTgt spid="389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utoUpdateAnimBg="0"/>
      <p:bldP spid="38915" grpId="0" build="p"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0005-2"/>
          <p:cNvPicPr>
            <a:picLocks noChangeAspect="1" noChangeArrowheads="1"/>
          </p:cNvPicPr>
          <p:nvPr/>
        </p:nvPicPr>
        <p:blipFill>
          <a:blip r:embed="rId2" cstate="print"/>
          <a:srcRect/>
          <a:stretch>
            <a:fillRect/>
          </a:stretch>
        </p:blipFill>
        <p:spPr bwMode="auto">
          <a:xfrm>
            <a:off x="323528" y="3337830"/>
            <a:ext cx="5472608" cy="3520170"/>
          </a:xfrm>
          <a:prstGeom prst="rect">
            <a:avLst/>
          </a:prstGeom>
          <a:noFill/>
          <a:ln w="9525">
            <a:noFill/>
            <a:miter lim="800000"/>
            <a:headEnd/>
            <a:tailEnd/>
          </a:ln>
        </p:spPr>
      </p:pic>
      <p:sp>
        <p:nvSpPr>
          <p:cNvPr id="44036" name="Rectangle 4"/>
          <p:cNvSpPr>
            <a:spLocks noChangeArrowheads="1"/>
          </p:cNvSpPr>
          <p:nvPr/>
        </p:nvSpPr>
        <p:spPr bwMode="auto">
          <a:xfrm>
            <a:off x="467544" y="599878"/>
            <a:ext cx="3096344" cy="2665345"/>
          </a:xfrm>
          <a:prstGeom prst="rect">
            <a:avLst/>
          </a:prstGeom>
          <a:solidFill>
            <a:schemeClr val="bg1"/>
          </a:solidFill>
          <a:ln w="9525">
            <a:noFill/>
            <a:miter lim="800000"/>
            <a:headEnd/>
            <a:tailEnd/>
          </a:ln>
        </p:spPr>
        <p:txBody>
          <a:bodyPr wrap="square" anchor="ctr">
            <a:spAutoFit/>
          </a:bodyPr>
          <a:lstStyle/>
          <a:p>
            <a:pPr>
              <a:lnSpc>
                <a:spcPct val="110000"/>
              </a:lnSpc>
              <a:spcBef>
                <a:spcPct val="15000"/>
              </a:spcBef>
            </a:pPr>
            <a:r>
              <a:rPr lang="zh-CN" altLang="en-US" sz="3200" b="1" dirty="0">
                <a:solidFill>
                  <a:srgbClr val="0000CC"/>
                </a:solidFill>
                <a:latin typeface="华文新魏" pitchFamily="2" charset="-122"/>
                <a:ea typeface="华文新魏" pitchFamily="2" charset="-122"/>
              </a:rPr>
              <a:t>    </a:t>
            </a:r>
            <a:r>
              <a:rPr lang="en-US" altLang="zh-CN" sz="2400" b="1" dirty="0">
                <a:solidFill>
                  <a:srgbClr val="000066"/>
                </a:solidFill>
                <a:latin typeface="华文新魏" pitchFamily="2" charset="-122"/>
                <a:ea typeface="华文新魏" pitchFamily="2" charset="-122"/>
              </a:rPr>
              <a:t>19</a:t>
            </a:r>
            <a:r>
              <a:rPr lang="zh-CN" altLang="en-US" sz="2400" b="1" dirty="0">
                <a:solidFill>
                  <a:srgbClr val="000066"/>
                </a:solidFill>
                <a:latin typeface="华文新魏" pitchFamily="2" charset="-122"/>
                <a:ea typeface="华文新魏" pitchFamily="2" charset="-122"/>
              </a:rPr>
              <a:t>世纪末的汉口租界中，有一种专职巡捕，“他的专门职责，就是保证凡是留给英国人踩的地方，不许中国人去踩”。 </a:t>
            </a:r>
          </a:p>
        </p:txBody>
      </p:sp>
      <p:grpSp>
        <p:nvGrpSpPr>
          <p:cNvPr id="5" name="组合 4"/>
          <p:cNvGrpSpPr/>
          <p:nvPr/>
        </p:nvGrpSpPr>
        <p:grpSpPr>
          <a:xfrm>
            <a:off x="3779912" y="692696"/>
            <a:ext cx="5076056" cy="2736304"/>
            <a:chOff x="4716016" y="260648"/>
            <a:chExt cx="4231922" cy="2664296"/>
          </a:xfrm>
        </p:grpSpPr>
        <p:pic>
          <p:nvPicPr>
            <p:cNvPr id="6" name="图片 5"/>
            <p:cNvPicPr>
              <a:picLocks noChangeAspect="1"/>
            </p:cNvPicPr>
            <p:nvPr/>
          </p:nvPicPr>
          <p:blipFill rotWithShape="1">
            <a:blip r:embed="rId3" cstate="print"/>
            <a:srcRect t="13430"/>
            <a:stretch>
              <a:fillRect/>
            </a:stretch>
          </p:blipFill>
          <p:spPr>
            <a:xfrm>
              <a:off x="4716016" y="260648"/>
              <a:ext cx="3795503" cy="2664296"/>
            </a:xfrm>
            <a:prstGeom prst="roundRect">
              <a:avLst>
                <a:gd name="adj" fmla="val 8594"/>
              </a:avLst>
            </a:prstGeom>
            <a:solidFill>
              <a:srgbClr val="FFFFFF">
                <a:shade val="85000"/>
              </a:srgbClr>
            </a:solidFill>
            <a:ln>
              <a:noFill/>
            </a:ln>
            <a:effectLst/>
          </p:spPr>
        </p:pic>
        <p:sp>
          <p:nvSpPr>
            <p:cNvPr id="7" name="矩形 6"/>
            <p:cNvSpPr/>
            <p:nvPr/>
          </p:nvSpPr>
          <p:spPr>
            <a:xfrm>
              <a:off x="8532440" y="332656"/>
              <a:ext cx="415498" cy="2585323"/>
            </a:xfrm>
            <a:prstGeom prst="rect">
              <a:avLst/>
            </a:prstGeom>
          </p:spPr>
          <p:txBody>
            <a:bodyPr wrap="none">
              <a:spAutoFit/>
            </a:bodyPr>
            <a:lstStyle/>
            <a:p>
              <a:pPr>
                <a:defRPr/>
              </a:pPr>
              <a:r>
                <a:rPr lang="zh-CN" altLang="en-US" b="1" dirty="0" smtClean="0">
                  <a:solidFill>
                    <a:schemeClr val="accent2">
                      <a:lumMod val="50000"/>
                    </a:schemeClr>
                  </a:solidFill>
                  <a:cs typeface="+mn-ea"/>
                  <a:sym typeface="+mn-lt"/>
                </a:rPr>
                <a:t>上</a:t>
              </a:r>
              <a:endParaRPr lang="en-US" altLang="zh-CN" b="1" dirty="0" smtClean="0">
                <a:solidFill>
                  <a:schemeClr val="accent2">
                    <a:lumMod val="50000"/>
                  </a:schemeClr>
                </a:solidFill>
                <a:cs typeface="+mn-ea"/>
                <a:sym typeface="+mn-lt"/>
              </a:endParaRPr>
            </a:p>
            <a:p>
              <a:pPr>
                <a:defRPr/>
              </a:pPr>
              <a:r>
                <a:rPr lang="zh-CN" altLang="en-US" b="1" dirty="0" smtClean="0">
                  <a:solidFill>
                    <a:schemeClr val="accent2">
                      <a:lumMod val="50000"/>
                    </a:schemeClr>
                  </a:solidFill>
                  <a:cs typeface="+mn-ea"/>
                  <a:sym typeface="+mn-lt"/>
                </a:rPr>
                <a:t>海</a:t>
              </a:r>
              <a:endParaRPr lang="en-US" altLang="zh-CN" b="1" dirty="0" smtClean="0">
                <a:solidFill>
                  <a:schemeClr val="accent2">
                    <a:lumMod val="50000"/>
                  </a:schemeClr>
                </a:solidFill>
                <a:cs typeface="+mn-ea"/>
                <a:sym typeface="+mn-lt"/>
              </a:endParaRPr>
            </a:p>
            <a:p>
              <a:pPr>
                <a:defRPr/>
              </a:pPr>
              <a:r>
                <a:rPr lang="zh-CN" altLang="en-US" b="1" dirty="0" smtClean="0">
                  <a:solidFill>
                    <a:schemeClr val="accent2">
                      <a:lumMod val="50000"/>
                    </a:schemeClr>
                  </a:solidFill>
                  <a:cs typeface="+mn-ea"/>
                  <a:sym typeface="+mn-lt"/>
                </a:rPr>
                <a:t>租</a:t>
              </a:r>
              <a:endParaRPr lang="en-US" altLang="zh-CN" b="1" dirty="0" smtClean="0">
                <a:solidFill>
                  <a:schemeClr val="accent2">
                    <a:lumMod val="50000"/>
                  </a:schemeClr>
                </a:solidFill>
                <a:cs typeface="+mn-ea"/>
                <a:sym typeface="+mn-lt"/>
              </a:endParaRPr>
            </a:p>
            <a:p>
              <a:pPr>
                <a:defRPr/>
              </a:pPr>
              <a:r>
                <a:rPr lang="zh-CN" altLang="en-US" b="1" dirty="0" smtClean="0">
                  <a:solidFill>
                    <a:schemeClr val="accent2">
                      <a:lumMod val="50000"/>
                    </a:schemeClr>
                  </a:solidFill>
                  <a:cs typeface="+mn-ea"/>
                  <a:sym typeface="+mn-lt"/>
                </a:rPr>
                <a:t>界</a:t>
              </a:r>
              <a:endParaRPr lang="en-US" altLang="zh-CN" b="1" dirty="0" smtClean="0">
                <a:solidFill>
                  <a:schemeClr val="accent2">
                    <a:lumMod val="50000"/>
                  </a:schemeClr>
                </a:solidFill>
                <a:cs typeface="+mn-ea"/>
                <a:sym typeface="+mn-lt"/>
              </a:endParaRPr>
            </a:p>
            <a:p>
              <a:pPr>
                <a:defRPr/>
              </a:pPr>
              <a:r>
                <a:rPr lang="zh-CN" altLang="en-US" b="1" dirty="0" smtClean="0">
                  <a:solidFill>
                    <a:schemeClr val="accent2">
                      <a:lumMod val="50000"/>
                    </a:schemeClr>
                  </a:solidFill>
                  <a:cs typeface="+mn-ea"/>
                  <a:sym typeface="+mn-lt"/>
                </a:rPr>
                <a:t>的</a:t>
              </a:r>
              <a:endParaRPr lang="en-US" altLang="zh-CN" b="1" dirty="0" smtClean="0">
                <a:solidFill>
                  <a:schemeClr val="accent2">
                    <a:lumMod val="50000"/>
                  </a:schemeClr>
                </a:solidFill>
                <a:cs typeface="+mn-ea"/>
                <a:sym typeface="+mn-lt"/>
              </a:endParaRPr>
            </a:p>
            <a:p>
              <a:pPr>
                <a:defRPr/>
              </a:pPr>
              <a:r>
                <a:rPr lang="zh-CN" altLang="en-US" b="1" dirty="0" smtClean="0">
                  <a:solidFill>
                    <a:schemeClr val="accent2">
                      <a:lumMod val="50000"/>
                    </a:schemeClr>
                  </a:solidFill>
                  <a:cs typeface="+mn-ea"/>
                  <a:sym typeface="+mn-lt"/>
                </a:rPr>
                <a:t>外</a:t>
              </a:r>
              <a:endParaRPr lang="en-US" altLang="zh-CN" b="1" dirty="0" smtClean="0">
                <a:solidFill>
                  <a:schemeClr val="accent2">
                    <a:lumMod val="50000"/>
                  </a:schemeClr>
                </a:solidFill>
                <a:cs typeface="+mn-ea"/>
                <a:sym typeface="+mn-lt"/>
              </a:endParaRPr>
            </a:p>
            <a:p>
              <a:pPr>
                <a:defRPr/>
              </a:pPr>
              <a:r>
                <a:rPr lang="zh-CN" altLang="en-US" b="1" dirty="0" smtClean="0">
                  <a:solidFill>
                    <a:schemeClr val="accent2">
                      <a:lumMod val="50000"/>
                    </a:schemeClr>
                  </a:solidFill>
                  <a:cs typeface="+mn-ea"/>
                  <a:sym typeface="+mn-lt"/>
                </a:rPr>
                <a:t>国</a:t>
              </a:r>
              <a:endParaRPr lang="en-US" altLang="zh-CN" b="1" dirty="0" smtClean="0">
                <a:solidFill>
                  <a:schemeClr val="accent2">
                    <a:lumMod val="50000"/>
                  </a:schemeClr>
                </a:solidFill>
                <a:cs typeface="+mn-ea"/>
                <a:sym typeface="+mn-lt"/>
              </a:endParaRPr>
            </a:p>
            <a:p>
              <a:pPr>
                <a:defRPr/>
              </a:pPr>
              <a:r>
                <a:rPr lang="zh-CN" altLang="en-US" b="1" dirty="0" smtClean="0">
                  <a:solidFill>
                    <a:schemeClr val="accent2">
                      <a:lumMod val="50000"/>
                    </a:schemeClr>
                  </a:solidFill>
                  <a:cs typeface="+mn-ea"/>
                  <a:sym typeface="+mn-lt"/>
                </a:rPr>
                <a:t>军</a:t>
              </a:r>
              <a:endParaRPr lang="en-US" altLang="zh-CN" b="1" dirty="0" smtClean="0">
                <a:solidFill>
                  <a:schemeClr val="accent2">
                    <a:lumMod val="50000"/>
                  </a:schemeClr>
                </a:solidFill>
                <a:cs typeface="+mn-ea"/>
                <a:sym typeface="+mn-lt"/>
              </a:endParaRPr>
            </a:p>
            <a:p>
              <a:pPr>
                <a:defRPr/>
              </a:pPr>
              <a:r>
                <a:rPr lang="zh-CN" altLang="en-US" b="1" dirty="0" smtClean="0">
                  <a:solidFill>
                    <a:schemeClr val="accent2">
                      <a:lumMod val="50000"/>
                    </a:schemeClr>
                  </a:solidFill>
                  <a:cs typeface="+mn-ea"/>
                  <a:sym typeface="+mn-lt"/>
                </a:rPr>
                <a:t>队</a:t>
              </a:r>
              <a:endParaRPr lang="zh-CN" altLang="en-US" b="1" dirty="0">
                <a:solidFill>
                  <a:schemeClr val="accent2">
                    <a:lumMod val="50000"/>
                  </a:schemeClr>
                </a:solidFill>
                <a:cs typeface="+mn-ea"/>
                <a:sym typeface="+mn-lt"/>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a:spLocks noGrp="1" noChangeArrowheads="1"/>
          </p:cNvSpPr>
          <p:nvPr>
            <p:ph type="title"/>
          </p:nvPr>
        </p:nvSpPr>
        <p:spPr>
          <a:xfrm>
            <a:off x="323528" y="188640"/>
            <a:ext cx="8218160" cy="1143000"/>
          </a:xfrm>
          <a:noFill/>
        </p:spPr>
        <p:txBody>
          <a:bodyPr>
            <a:normAutofit/>
          </a:bodyPr>
          <a:lstStyle/>
          <a:p>
            <a:pPr eaLnBrk="1" hangingPunct="1">
              <a:spcBef>
                <a:spcPct val="50000"/>
              </a:spcBef>
            </a:pPr>
            <a:r>
              <a:rPr lang="zh-CN" altLang="en-US" b="1" dirty="0" smtClean="0">
                <a:solidFill>
                  <a:srgbClr val="FF3300"/>
                </a:solidFill>
              </a:rPr>
              <a:t>租界</a:t>
            </a:r>
            <a:r>
              <a:rPr lang="zh-CN" altLang="en-US" b="1" dirty="0" smtClean="0"/>
              <a:t>、</a:t>
            </a:r>
            <a:r>
              <a:rPr lang="zh-CN" altLang="en-US" b="1" dirty="0" smtClean="0">
                <a:solidFill>
                  <a:srgbClr val="FF3300"/>
                </a:solidFill>
              </a:rPr>
              <a:t>租借地</a:t>
            </a:r>
            <a:r>
              <a:rPr lang="zh-CN" altLang="en-US" b="1" dirty="0" smtClean="0"/>
              <a:t>和</a:t>
            </a:r>
            <a:r>
              <a:rPr lang="zh-CN" altLang="en-US" b="1" dirty="0" smtClean="0">
                <a:solidFill>
                  <a:srgbClr val="FF3300"/>
                </a:solidFill>
              </a:rPr>
              <a:t>势力范围</a:t>
            </a:r>
            <a:r>
              <a:rPr lang="zh-CN" altLang="en-US" b="1" dirty="0" smtClean="0"/>
              <a:t>的区分</a:t>
            </a:r>
            <a:r>
              <a:rPr lang="zh-CN" altLang="en-US" dirty="0" smtClean="0"/>
              <a:t> </a:t>
            </a:r>
          </a:p>
        </p:txBody>
      </p:sp>
      <p:sp>
        <p:nvSpPr>
          <p:cNvPr id="45058" name="Rectangle 2"/>
          <p:cNvSpPr>
            <a:spLocks noGrp="1" noChangeArrowheads="1"/>
          </p:cNvSpPr>
          <p:nvPr>
            <p:ph sz="quarter" idx="1"/>
          </p:nvPr>
        </p:nvSpPr>
        <p:spPr>
          <a:xfrm>
            <a:off x="395536" y="1700808"/>
            <a:ext cx="8146152" cy="4104456"/>
          </a:xfrm>
        </p:spPr>
        <p:txBody>
          <a:bodyPr>
            <a:normAutofit lnSpcReduction="10000"/>
          </a:bodyPr>
          <a:lstStyle/>
          <a:p>
            <a:pPr eaLnBrk="1" hangingPunct="1"/>
            <a:r>
              <a:rPr lang="zh-CN" altLang="en-US" sz="2600" b="1" u="sng" dirty="0" smtClean="0">
                <a:solidFill>
                  <a:srgbClr val="FF3300"/>
                </a:solidFill>
              </a:rPr>
              <a:t>“租借地”</a:t>
            </a:r>
            <a:r>
              <a:rPr lang="zh-CN" altLang="en-US" sz="2600" b="1" dirty="0" smtClean="0"/>
              <a:t>是列强先用武力强占，然后通过不平等条约，用定期租借的方式，将他国领土的一部分借去使用，借去的地区称为租借地。租借期限不得超过</a:t>
            </a:r>
            <a:r>
              <a:rPr lang="en-US" altLang="zh-CN" sz="2600" b="1" dirty="0" smtClean="0"/>
              <a:t>100</a:t>
            </a:r>
            <a:r>
              <a:rPr lang="zh-CN" altLang="en-US" sz="2600" b="1" dirty="0" smtClean="0"/>
              <a:t>年，期满归还。</a:t>
            </a:r>
          </a:p>
          <a:p>
            <a:pPr eaLnBrk="1" hangingPunct="1"/>
            <a:r>
              <a:rPr lang="zh-CN" altLang="en-US" sz="2600" b="1" u="sng" dirty="0" smtClean="0">
                <a:solidFill>
                  <a:srgbClr val="FF3300"/>
                </a:solidFill>
              </a:rPr>
              <a:t>“租界”</a:t>
            </a:r>
            <a:r>
              <a:rPr lang="zh-CN" altLang="en-US" sz="2600" b="1" dirty="0" smtClean="0"/>
              <a:t>是帝国主义国家强迫半殖民地国家在其口岸或城市划出的作为外侨“居留和经商”的一定区域，成为“国中之国”，是列强侵略的据点。</a:t>
            </a:r>
          </a:p>
          <a:p>
            <a:pPr eaLnBrk="1" hangingPunct="1"/>
            <a:r>
              <a:rPr lang="zh-CN" altLang="en-US" sz="2600" b="1" u="sng" dirty="0" smtClean="0">
                <a:solidFill>
                  <a:srgbClr val="FF3300"/>
                </a:solidFill>
              </a:rPr>
              <a:t>“势力范围”</a:t>
            </a:r>
            <a:r>
              <a:rPr lang="zh-CN" altLang="en-US" sz="2600" b="1" dirty="0" smtClean="0"/>
              <a:t>是指列强凭借军事，政治，经济力量，控制殖民地或半殖民地国家的全部或部分领土，宣称它享有独占的权力，不许其他国家染指。</a:t>
            </a:r>
            <a:endParaRPr lang="zh-CN" altLang="en-US" sz="2600"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95288" y="260350"/>
            <a:ext cx="8139112" cy="882650"/>
          </a:xfrm>
        </p:spPr>
        <p:txBody>
          <a:bodyPr/>
          <a:lstStyle/>
          <a:p>
            <a:pPr eaLnBrk="1" hangingPunct="1"/>
            <a:r>
              <a:rPr lang="zh-CN" altLang="en-US" sz="4000" b="1" smtClean="0">
                <a:solidFill>
                  <a:schemeClr val="tx1"/>
                </a:solidFill>
                <a:ea typeface="华文新魏" pitchFamily="2" charset="-122"/>
              </a:rPr>
              <a:t>（</a:t>
            </a:r>
            <a:r>
              <a:rPr lang="en-US" altLang="zh-CN" sz="4000" b="1" smtClean="0">
                <a:solidFill>
                  <a:schemeClr val="tx1"/>
                </a:solidFill>
                <a:ea typeface="华文新魏" pitchFamily="2" charset="-122"/>
              </a:rPr>
              <a:t>4</a:t>
            </a:r>
            <a:r>
              <a:rPr lang="zh-CN" altLang="en-US" sz="4000" b="1" smtClean="0">
                <a:solidFill>
                  <a:schemeClr val="tx1"/>
                </a:solidFill>
                <a:ea typeface="华文新魏" pitchFamily="2" charset="-122"/>
              </a:rPr>
              <a:t>）直接驻兵</a:t>
            </a:r>
          </a:p>
        </p:txBody>
      </p:sp>
      <p:sp>
        <p:nvSpPr>
          <p:cNvPr id="46083" name="Rectangle 3"/>
          <p:cNvSpPr>
            <a:spLocks noGrp="1" noChangeArrowheads="1"/>
          </p:cNvSpPr>
          <p:nvPr>
            <p:ph sz="quarter" idx="1"/>
          </p:nvPr>
        </p:nvSpPr>
        <p:spPr>
          <a:xfrm>
            <a:off x="539552" y="1628800"/>
            <a:ext cx="3761184" cy="4343400"/>
          </a:xfrm>
          <a:solidFill>
            <a:schemeClr val="bg1"/>
          </a:solidFill>
        </p:spPr>
        <p:txBody>
          <a:bodyPr>
            <a:normAutofit lnSpcReduction="10000"/>
          </a:bodyPr>
          <a:lstStyle/>
          <a:p>
            <a:pPr eaLnBrk="1" hangingPunct="1">
              <a:lnSpc>
                <a:spcPct val="90000"/>
              </a:lnSpc>
            </a:pPr>
            <a:r>
              <a:rPr lang="zh-CN" altLang="en-US" sz="2400" dirty="0" smtClean="0"/>
              <a:t> </a:t>
            </a:r>
            <a:r>
              <a:rPr lang="en-US" altLang="zh-CN" sz="2400" b="1" dirty="0" smtClean="0">
                <a:latin typeface="华文新魏" pitchFamily="2" charset="-122"/>
                <a:ea typeface="华文新魏" pitchFamily="2" charset="-122"/>
              </a:rPr>
              <a:t>1901</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辛丑条约</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规定，外国军队有权在北京使馆区和北京至大沽、山海关一线包括天津、唐山等</a:t>
            </a:r>
            <a:r>
              <a:rPr lang="en-US" altLang="zh-CN" sz="2400" b="1" dirty="0" smtClean="0">
                <a:latin typeface="华文新魏" pitchFamily="2" charset="-122"/>
                <a:ea typeface="华文新魏" pitchFamily="2" charset="-122"/>
              </a:rPr>
              <a:t>12</a:t>
            </a:r>
            <a:r>
              <a:rPr lang="zh-CN" altLang="en-US" sz="2400" b="1" dirty="0" smtClean="0">
                <a:latin typeface="华文新魏" pitchFamily="2" charset="-122"/>
                <a:ea typeface="华文新魏" pitchFamily="2" charset="-122"/>
              </a:rPr>
              <a:t>处</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留兵驻守</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a:t>
            </a:r>
          </a:p>
          <a:p>
            <a:pPr eaLnBrk="1" hangingPunct="1">
              <a:lnSpc>
                <a:spcPct val="90000"/>
              </a:lnSpc>
            </a:pPr>
            <a:r>
              <a:rPr lang="zh-CN" altLang="en-US" sz="2400" b="1" dirty="0" smtClean="0">
                <a:latin typeface="华文新魏" pitchFamily="2" charset="-122"/>
                <a:ea typeface="华文新魏" pitchFamily="2" charset="-122"/>
              </a:rPr>
              <a:t>日俄战争后，日本从俄国手中攫得租自中国的旅顺口和大连湾、长春至旅顺口的铁路及其他有关权益，在旅顺设置</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关东总督府</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，并派兵驻守上述地区及南满铁路沿线。</a:t>
            </a:r>
          </a:p>
        </p:txBody>
      </p:sp>
      <p:sp>
        <p:nvSpPr>
          <p:cNvPr id="46084" name="Rectangle 4"/>
          <p:cNvSpPr>
            <a:spLocks noChangeArrowheads="1"/>
          </p:cNvSpPr>
          <p:nvPr/>
        </p:nvSpPr>
        <p:spPr bwMode="auto">
          <a:xfrm>
            <a:off x="5105400" y="2667000"/>
            <a:ext cx="3810000" cy="2418184"/>
          </a:xfrm>
          <a:prstGeom prst="rect">
            <a:avLst/>
          </a:prstGeom>
          <a:solidFill>
            <a:schemeClr val="bg1"/>
          </a:solidFill>
          <a:ln w="9525">
            <a:noFill/>
            <a:miter lim="800000"/>
            <a:headEnd/>
            <a:tailEnd/>
          </a:ln>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世间无物抵春愁，</a:t>
            </a:r>
          </a:p>
          <a:p>
            <a:pPr marL="342900" indent="-342900">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合向苍冥一哭休。</a:t>
            </a:r>
          </a:p>
          <a:p>
            <a:pPr marL="342900" indent="-342900">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四万万人齐下泪，</a:t>
            </a:r>
          </a:p>
          <a:p>
            <a:pPr marL="342900" indent="-342900">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天涯何处是神州。</a:t>
            </a:r>
          </a:p>
          <a:p>
            <a:pPr marL="342900" indent="-342900">
              <a:lnSpc>
                <a:spcPct val="90000"/>
              </a:lnSpc>
              <a:spcBef>
                <a:spcPct val="20000"/>
              </a:spcBef>
              <a:buClr>
                <a:schemeClr val="accent1"/>
              </a:buClr>
              <a:buSzPct val="65000"/>
              <a:buFont typeface="Wingdings" pitchFamily="2" charset="2"/>
              <a:buNone/>
            </a:pPr>
            <a:r>
              <a:rPr lang="zh-CN" altLang="en-US" sz="2400" b="1" dirty="0">
                <a:latin typeface="华文新魏" pitchFamily="2" charset="-122"/>
                <a:ea typeface="华文新魏" pitchFamily="2" charset="-122"/>
              </a:rPr>
              <a:t>            </a:t>
            </a:r>
          </a:p>
          <a:p>
            <a:pPr marL="342900" indent="-342900">
              <a:lnSpc>
                <a:spcPct val="90000"/>
              </a:lnSpc>
              <a:spcBef>
                <a:spcPct val="20000"/>
              </a:spcBef>
              <a:buClr>
                <a:schemeClr val="accent1"/>
              </a:buClr>
              <a:buSzPct val="65000"/>
              <a:buFont typeface="Wingdings" pitchFamily="2" charset="2"/>
              <a:buNone/>
            </a:pPr>
            <a:r>
              <a:rPr lang="zh-CN" altLang="en-US" sz="2400" b="1" dirty="0">
                <a:latin typeface="华文新魏" pitchFamily="2" charset="-122"/>
                <a:ea typeface="华文新魏" pitchFamily="2" charset="-122"/>
              </a:rPr>
              <a:t>          </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谭嗣同</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39552" y="1124744"/>
            <a:ext cx="7924800" cy="884238"/>
          </a:xfrm>
        </p:spPr>
        <p:txBody>
          <a:bodyPr/>
          <a:lstStyle/>
          <a:p>
            <a:pPr eaLnBrk="1" hangingPunct="1"/>
            <a:r>
              <a:rPr lang="zh-CN" altLang="en-US" sz="3600" b="1" dirty="0" smtClean="0">
                <a:solidFill>
                  <a:schemeClr val="tx1"/>
                </a:solidFill>
                <a:latin typeface="华文新魏" pitchFamily="2" charset="-122"/>
                <a:ea typeface="华文新魏" pitchFamily="2" charset="-122"/>
              </a:rPr>
              <a:t>（</a:t>
            </a:r>
            <a:r>
              <a:rPr lang="en-US" altLang="zh-CN" sz="3600" b="1" dirty="0" smtClean="0">
                <a:solidFill>
                  <a:schemeClr val="tx1"/>
                </a:solidFill>
                <a:latin typeface="华文新魏" pitchFamily="2" charset="-122"/>
                <a:ea typeface="华文新魏" pitchFamily="2" charset="-122"/>
              </a:rPr>
              <a:t>1</a:t>
            </a:r>
            <a:r>
              <a:rPr lang="zh-CN" altLang="en-US" sz="3600" b="1" dirty="0" smtClean="0">
                <a:solidFill>
                  <a:schemeClr val="tx1"/>
                </a:solidFill>
                <a:latin typeface="华文新魏" pitchFamily="2" charset="-122"/>
                <a:ea typeface="华文新魏" pitchFamily="2" charset="-122"/>
              </a:rPr>
              <a:t>）向中国勒索巨额赔款</a:t>
            </a:r>
          </a:p>
        </p:txBody>
      </p:sp>
      <p:sp>
        <p:nvSpPr>
          <p:cNvPr id="47108" name="Rectangle 4"/>
          <p:cNvSpPr>
            <a:spLocks noChangeArrowheads="1"/>
          </p:cNvSpPr>
          <p:nvPr/>
        </p:nvSpPr>
        <p:spPr bwMode="auto">
          <a:xfrm>
            <a:off x="323528" y="188640"/>
            <a:ext cx="8229600" cy="1098550"/>
          </a:xfrm>
          <a:prstGeom prst="rect">
            <a:avLst/>
          </a:prstGeom>
          <a:noFill/>
          <a:ln w="9525">
            <a:noFill/>
            <a:miter lim="800000"/>
            <a:headEnd/>
            <a:tailEnd/>
          </a:ln>
        </p:spPr>
        <p:txBody>
          <a:bodyPr/>
          <a:lstStyle/>
          <a:p>
            <a:pPr>
              <a:buFontTx/>
              <a:buNone/>
            </a:pPr>
            <a:r>
              <a:rPr lang="en-US" altLang="zh-CN" sz="4400" b="1">
                <a:latin typeface="Garamond" pitchFamily="18" charset="0"/>
              </a:rPr>
              <a:t>3</a:t>
            </a:r>
            <a:r>
              <a:rPr lang="zh-CN" altLang="en-US" sz="4400" b="1">
                <a:latin typeface="Garamond" pitchFamily="18" charset="0"/>
              </a:rPr>
              <a:t>、勒索赔款，抢掠财富</a:t>
            </a:r>
          </a:p>
        </p:txBody>
      </p:sp>
      <p:graphicFrame>
        <p:nvGraphicFramePr>
          <p:cNvPr id="6" name="表格 5"/>
          <p:cNvGraphicFramePr>
            <a:graphicFrameLocks noGrp="1"/>
          </p:cNvGraphicFramePr>
          <p:nvPr/>
        </p:nvGraphicFramePr>
        <p:xfrm>
          <a:off x="827584" y="2636912"/>
          <a:ext cx="7626598" cy="3027362"/>
        </p:xfrm>
        <a:graphic>
          <a:graphicData uri="http://schemas.openxmlformats.org/drawingml/2006/table">
            <a:tbl>
              <a:tblPr firstRow="1" bandRow="1">
                <a:tableStyleId>{5C22544A-7EE6-4342-B048-85BDC9FD1C3A}</a:tableStyleId>
              </a:tblPr>
              <a:tblGrid>
                <a:gridCol w="2210568"/>
                <a:gridCol w="1984333"/>
                <a:gridCol w="3431697"/>
              </a:tblGrid>
              <a:tr h="504081">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bg1"/>
                          </a:solidFill>
                          <a:effectLst/>
                          <a:latin typeface="+mn-ea"/>
                          <a:ea typeface="+mn-ea"/>
                          <a:cs typeface="+mn-ea"/>
                          <a:sym typeface="+mn-lt"/>
                        </a:rPr>
                        <a:t>条约</a:t>
                      </a:r>
                      <a:endParaRPr kumimoji="0" lang="zh-CN" altLang="zh-CN" sz="2400" b="1" i="0" u="none" strike="noStrike" cap="none" normalizeH="0" baseline="0" dirty="0">
                        <a:ln>
                          <a:noFill/>
                        </a:ln>
                        <a:solidFill>
                          <a:schemeClr val="bg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bg1"/>
                          </a:solidFill>
                          <a:effectLst/>
                          <a:latin typeface="+mn-ea"/>
                          <a:ea typeface="+mn-ea"/>
                          <a:cs typeface="+mn-ea"/>
                          <a:sym typeface="+mn-lt"/>
                        </a:rPr>
                        <a:t>赔款对象国</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bg1"/>
                          </a:solidFill>
                          <a:effectLst/>
                          <a:latin typeface="+mn-ea"/>
                          <a:ea typeface="+mn-ea"/>
                          <a:cs typeface="+mn-ea"/>
                          <a:sym typeface="+mn-lt"/>
                        </a:rPr>
                        <a:t>赔款数额</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r>
              <a:tr h="507157">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a:t>
                      </a:r>
                      <a:r>
                        <a:rPr kumimoji="0" lang="zh-CN" altLang="en-US" sz="2400" b="1" i="0" u="none" strike="noStrike" cap="none" normalizeH="0" baseline="0" dirty="0">
                          <a:ln>
                            <a:noFill/>
                          </a:ln>
                          <a:solidFill>
                            <a:schemeClr val="tx1"/>
                          </a:solidFill>
                          <a:effectLst/>
                          <a:latin typeface="+mn-ea"/>
                          <a:ea typeface="+mn-ea"/>
                          <a:cs typeface="+mn-ea"/>
                          <a:sym typeface="+mn-lt"/>
                        </a:rPr>
                        <a:t>南京条约</a:t>
                      </a:r>
                      <a:r>
                        <a:rPr kumimoji="0" lang="en-US" altLang="zh-CN" sz="2400" b="1" i="0" u="none" strike="noStrike" cap="none" normalizeH="0" baseline="0" dirty="0">
                          <a:ln>
                            <a:noFill/>
                          </a:ln>
                          <a:solidFill>
                            <a:schemeClr val="tx1"/>
                          </a:solidFill>
                          <a:effectLst/>
                          <a:latin typeface="+mn-ea"/>
                          <a:ea typeface="+mn-ea"/>
                          <a:cs typeface="+mn-ea"/>
                          <a:sym typeface="+mn-lt"/>
                        </a:rPr>
                        <a:t>》</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tx1"/>
                          </a:solidFill>
                          <a:effectLst/>
                          <a:latin typeface="+mn-ea"/>
                          <a:ea typeface="+mn-ea"/>
                          <a:cs typeface="+mn-ea"/>
                          <a:sym typeface="+mn-lt"/>
                        </a:rPr>
                        <a:t>英国</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2100</a:t>
                      </a:r>
                      <a:r>
                        <a:rPr kumimoji="0" lang="zh-CN" altLang="en-US" sz="2400" b="1" i="0" u="none" strike="noStrike" cap="none" normalizeH="0" baseline="0" dirty="0">
                          <a:ln>
                            <a:noFill/>
                          </a:ln>
                          <a:solidFill>
                            <a:schemeClr val="tx1"/>
                          </a:solidFill>
                          <a:effectLst/>
                          <a:latin typeface="+mn-ea"/>
                          <a:ea typeface="+mn-ea"/>
                          <a:cs typeface="+mn-ea"/>
                          <a:sym typeface="+mn-lt"/>
                        </a:rPr>
                        <a:t>万银元</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r>
              <a:tr h="495509">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a:t>
                      </a:r>
                      <a:r>
                        <a:rPr kumimoji="0" lang="zh-CN" altLang="en-US" sz="2400" b="1" i="0" u="none" strike="noStrike" cap="none" normalizeH="0" baseline="0" dirty="0">
                          <a:ln>
                            <a:noFill/>
                          </a:ln>
                          <a:solidFill>
                            <a:schemeClr val="tx1"/>
                          </a:solidFill>
                          <a:effectLst/>
                          <a:latin typeface="+mn-ea"/>
                          <a:ea typeface="+mn-ea"/>
                          <a:cs typeface="+mn-ea"/>
                          <a:sym typeface="+mn-lt"/>
                        </a:rPr>
                        <a:t>北京条约</a:t>
                      </a:r>
                      <a:r>
                        <a:rPr kumimoji="0" lang="en-US" altLang="zh-CN" sz="2400" b="1" i="0" u="none" strike="noStrike" cap="none" normalizeH="0" baseline="0" dirty="0">
                          <a:ln>
                            <a:noFill/>
                          </a:ln>
                          <a:solidFill>
                            <a:schemeClr val="tx1"/>
                          </a:solidFill>
                          <a:effectLst/>
                          <a:latin typeface="+mn-ea"/>
                          <a:ea typeface="+mn-ea"/>
                          <a:cs typeface="+mn-ea"/>
                          <a:sym typeface="+mn-lt"/>
                        </a:rPr>
                        <a:t>》</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tx1"/>
                          </a:solidFill>
                          <a:effectLst/>
                          <a:latin typeface="+mn-ea"/>
                          <a:ea typeface="+mn-ea"/>
                          <a:cs typeface="+mn-ea"/>
                          <a:sym typeface="+mn-lt"/>
                        </a:rPr>
                        <a:t>英、法</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tx1"/>
                          </a:solidFill>
                          <a:effectLst/>
                          <a:latin typeface="+mn-ea"/>
                          <a:ea typeface="+mn-ea"/>
                          <a:cs typeface="+mn-ea"/>
                          <a:sym typeface="+mn-lt"/>
                        </a:rPr>
                        <a:t>各</a:t>
                      </a:r>
                      <a:r>
                        <a:rPr kumimoji="0" lang="en-US" altLang="zh-CN" sz="2400" b="1" i="0" u="none" strike="noStrike" cap="none" normalizeH="0" baseline="0" dirty="0">
                          <a:ln>
                            <a:noFill/>
                          </a:ln>
                          <a:solidFill>
                            <a:schemeClr val="tx1"/>
                          </a:solidFill>
                          <a:effectLst/>
                          <a:latin typeface="+mn-ea"/>
                          <a:ea typeface="+mn-ea"/>
                          <a:cs typeface="+mn-ea"/>
                          <a:sym typeface="+mn-lt"/>
                        </a:rPr>
                        <a:t>800</a:t>
                      </a:r>
                      <a:r>
                        <a:rPr kumimoji="0" lang="zh-CN" altLang="en-US" sz="2400" b="1" i="0" u="none" strike="noStrike" cap="none" normalizeH="0" baseline="0" dirty="0">
                          <a:ln>
                            <a:noFill/>
                          </a:ln>
                          <a:solidFill>
                            <a:schemeClr val="tx1"/>
                          </a:solidFill>
                          <a:effectLst/>
                          <a:latin typeface="+mn-ea"/>
                          <a:ea typeface="+mn-ea"/>
                          <a:cs typeface="+mn-ea"/>
                          <a:sym typeface="+mn-lt"/>
                        </a:rPr>
                        <a:t>万两白银</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r>
              <a:tr h="495509">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a:t>
                      </a:r>
                      <a:r>
                        <a:rPr kumimoji="0" lang="zh-CN" altLang="en-US" sz="2400" b="1" i="0" u="none" strike="noStrike" cap="none" normalizeH="0" baseline="0" dirty="0">
                          <a:ln>
                            <a:noFill/>
                          </a:ln>
                          <a:solidFill>
                            <a:schemeClr val="tx1"/>
                          </a:solidFill>
                          <a:effectLst/>
                          <a:latin typeface="+mn-ea"/>
                          <a:ea typeface="+mn-ea"/>
                          <a:cs typeface="+mn-ea"/>
                          <a:sym typeface="+mn-lt"/>
                        </a:rPr>
                        <a:t>台事专条</a:t>
                      </a:r>
                      <a:r>
                        <a:rPr kumimoji="0" lang="en-US" altLang="zh-CN" sz="2400" b="1" i="0" u="none" strike="noStrike" cap="none" normalizeH="0" baseline="0" dirty="0">
                          <a:ln>
                            <a:noFill/>
                          </a:ln>
                          <a:solidFill>
                            <a:schemeClr val="tx1"/>
                          </a:solidFill>
                          <a:effectLst/>
                          <a:latin typeface="+mn-ea"/>
                          <a:ea typeface="+mn-ea"/>
                          <a:cs typeface="+mn-ea"/>
                          <a:sym typeface="+mn-lt"/>
                        </a:rPr>
                        <a:t>》</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tx1"/>
                          </a:solidFill>
                          <a:effectLst/>
                          <a:latin typeface="+mn-ea"/>
                          <a:ea typeface="+mn-ea"/>
                          <a:cs typeface="+mn-ea"/>
                          <a:sym typeface="+mn-lt"/>
                        </a:rPr>
                        <a:t>日本</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50</a:t>
                      </a:r>
                      <a:r>
                        <a:rPr kumimoji="0" lang="zh-CN" altLang="en-US" sz="2400" b="1" i="0" u="none" strike="noStrike" cap="none" normalizeH="0" baseline="0" dirty="0">
                          <a:ln>
                            <a:noFill/>
                          </a:ln>
                          <a:solidFill>
                            <a:schemeClr val="tx1"/>
                          </a:solidFill>
                          <a:effectLst/>
                          <a:latin typeface="+mn-ea"/>
                          <a:ea typeface="+mn-ea"/>
                          <a:cs typeface="+mn-ea"/>
                          <a:sym typeface="+mn-lt"/>
                        </a:rPr>
                        <a:t>万两白银</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r>
              <a:tr h="512553">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a:t>
                      </a:r>
                      <a:r>
                        <a:rPr kumimoji="0" lang="zh-CN" altLang="en-US" sz="2400" b="1" i="0" u="none" strike="noStrike" cap="none" normalizeH="0" baseline="0" dirty="0">
                          <a:ln>
                            <a:noFill/>
                          </a:ln>
                          <a:solidFill>
                            <a:schemeClr val="tx1"/>
                          </a:solidFill>
                          <a:effectLst/>
                          <a:latin typeface="+mn-ea"/>
                          <a:ea typeface="+mn-ea"/>
                          <a:cs typeface="+mn-ea"/>
                          <a:sym typeface="+mn-lt"/>
                        </a:rPr>
                        <a:t>马关条约</a:t>
                      </a:r>
                      <a:r>
                        <a:rPr kumimoji="0" lang="en-US" altLang="zh-CN" sz="2400" b="1" i="0" u="none" strike="noStrike" cap="none" normalizeH="0" baseline="0" dirty="0">
                          <a:ln>
                            <a:noFill/>
                          </a:ln>
                          <a:solidFill>
                            <a:schemeClr val="tx1"/>
                          </a:solidFill>
                          <a:effectLst/>
                          <a:latin typeface="+mn-ea"/>
                          <a:ea typeface="+mn-ea"/>
                          <a:cs typeface="+mn-ea"/>
                          <a:sym typeface="+mn-lt"/>
                        </a:rPr>
                        <a:t>》</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1" i="0" u="none" strike="noStrike" cap="none" normalizeH="0" baseline="0" dirty="0">
                          <a:ln>
                            <a:noFill/>
                          </a:ln>
                          <a:solidFill>
                            <a:schemeClr val="tx1"/>
                          </a:solidFill>
                          <a:effectLst/>
                          <a:latin typeface="+mn-ea"/>
                          <a:ea typeface="+mn-ea"/>
                          <a:cs typeface="+mn-ea"/>
                          <a:sym typeface="+mn-lt"/>
                        </a:rPr>
                        <a:t>日本</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2.3</a:t>
                      </a:r>
                      <a:r>
                        <a:rPr kumimoji="0" lang="zh-CN" altLang="en-US" sz="2400" b="1" i="0" u="none" strike="noStrike" cap="none" normalizeH="0" baseline="0" dirty="0">
                          <a:ln>
                            <a:noFill/>
                          </a:ln>
                          <a:solidFill>
                            <a:schemeClr val="tx1"/>
                          </a:solidFill>
                          <a:effectLst/>
                          <a:latin typeface="+mn-ea"/>
                          <a:ea typeface="+mn-ea"/>
                          <a:cs typeface="+mn-ea"/>
                          <a:sym typeface="+mn-lt"/>
                        </a:rPr>
                        <a:t>亿两白银</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r>
              <a:tr h="512553">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a:t>
                      </a:r>
                      <a:r>
                        <a:rPr kumimoji="0" lang="zh-CN" altLang="en-US" sz="2400" b="1" i="0" u="none" strike="noStrike" cap="none" normalizeH="0" baseline="0" dirty="0">
                          <a:ln>
                            <a:noFill/>
                          </a:ln>
                          <a:solidFill>
                            <a:schemeClr val="tx1"/>
                          </a:solidFill>
                          <a:effectLst/>
                          <a:latin typeface="+mn-ea"/>
                          <a:ea typeface="+mn-ea"/>
                          <a:cs typeface="+mn-ea"/>
                          <a:sym typeface="+mn-lt"/>
                        </a:rPr>
                        <a:t>辛丑条约</a:t>
                      </a:r>
                      <a:r>
                        <a:rPr kumimoji="0" lang="en-US" altLang="zh-CN" sz="2400" b="1" i="0" u="none" strike="noStrike" cap="none" normalizeH="0" baseline="0" dirty="0">
                          <a:ln>
                            <a:noFill/>
                          </a:ln>
                          <a:solidFill>
                            <a:schemeClr val="tx1"/>
                          </a:solidFill>
                          <a:effectLst/>
                          <a:latin typeface="+mn-ea"/>
                          <a:ea typeface="+mn-ea"/>
                          <a:cs typeface="+mn-ea"/>
                          <a:sym typeface="+mn-lt"/>
                        </a:rPr>
                        <a:t>》</a:t>
                      </a:r>
                      <a:endParaRPr kumimoji="0" lang="zh-CN" altLang="en-US" sz="2400" b="1" i="0" u="none" strike="noStrike" cap="none" normalizeH="0" baseline="0" dirty="0">
                        <a:ln>
                          <a:noFill/>
                        </a:ln>
                        <a:solidFill>
                          <a:schemeClr val="tx1"/>
                        </a:solidFill>
                        <a:effectLst/>
                        <a:latin typeface="+mn-ea"/>
                        <a:ea typeface="+mn-ea"/>
                        <a:cs typeface="+mn-ea"/>
                        <a:sym typeface="+mn-lt"/>
                      </a:endParaRPr>
                    </a:p>
                  </a:txBody>
                  <a:tcPr marL="91426" marR="91426" marT="45722" marB="45722"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11</a:t>
                      </a:r>
                      <a:r>
                        <a:rPr kumimoji="0" lang="zh-CN" altLang="en-US" sz="2400" b="1" i="0" u="none" strike="noStrike" cap="none" normalizeH="0" baseline="0" dirty="0">
                          <a:ln>
                            <a:noFill/>
                          </a:ln>
                          <a:solidFill>
                            <a:schemeClr val="tx1"/>
                          </a:solidFill>
                          <a:effectLst/>
                          <a:latin typeface="+mn-ea"/>
                          <a:ea typeface="+mn-ea"/>
                          <a:cs typeface="+mn-ea"/>
                          <a:sym typeface="+mn-lt"/>
                        </a:rPr>
                        <a:t>国</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400" b="1" i="0" u="none" strike="noStrike" cap="none" normalizeH="0" baseline="0" dirty="0">
                          <a:ln>
                            <a:noFill/>
                          </a:ln>
                          <a:solidFill>
                            <a:schemeClr val="tx1"/>
                          </a:solidFill>
                          <a:effectLst/>
                          <a:latin typeface="+mn-ea"/>
                          <a:ea typeface="+mn-ea"/>
                          <a:cs typeface="+mn-ea"/>
                          <a:sym typeface="+mn-lt"/>
                        </a:rPr>
                        <a:t>4.5</a:t>
                      </a:r>
                      <a:r>
                        <a:rPr kumimoji="0" lang="zh-CN" altLang="en-US" sz="2400" b="1" i="0" u="none" strike="noStrike" cap="none" normalizeH="0" baseline="0" dirty="0">
                          <a:ln>
                            <a:noFill/>
                          </a:ln>
                          <a:solidFill>
                            <a:schemeClr val="tx1"/>
                          </a:solidFill>
                          <a:effectLst/>
                          <a:latin typeface="+mn-ea"/>
                          <a:ea typeface="+mn-ea"/>
                          <a:cs typeface="+mn-ea"/>
                          <a:sym typeface="+mn-lt"/>
                        </a:rPr>
                        <a:t>亿两白银</a:t>
                      </a:r>
                    </a:p>
                  </a:txBody>
                  <a:tcPr marL="91426" marR="91426" marT="45722" marB="45722"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图片1"/>
          <p:cNvPicPr>
            <a:picLocks noChangeAspect="1" noChangeArrowheads="1"/>
          </p:cNvPicPr>
          <p:nvPr/>
        </p:nvPicPr>
        <p:blipFill>
          <a:blip r:embed="rId2" cstate="print"/>
          <a:srcRect/>
          <a:stretch>
            <a:fillRect/>
          </a:stretch>
        </p:blipFill>
        <p:spPr bwMode="auto">
          <a:xfrm>
            <a:off x="251520" y="1124744"/>
            <a:ext cx="8568952" cy="4342249"/>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435280" cy="1143000"/>
          </a:xfrm>
        </p:spPr>
        <p:txBody>
          <a:bodyPr>
            <a:normAutofit/>
          </a:bodyPr>
          <a:lstStyle/>
          <a:p>
            <a:r>
              <a:rPr lang="zh-CN" altLang="en-US" b="1" dirty="0" smtClean="0">
                <a:solidFill>
                  <a:schemeClr val="accent1"/>
                </a:solidFill>
                <a:latin typeface="华文新魏" pitchFamily="2" charset="-122"/>
                <a:ea typeface="华文新魏" pitchFamily="2" charset="-122"/>
                <a:cs typeface="+mn-ea"/>
                <a:sym typeface="+mn-lt"/>
              </a:rPr>
              <a:t>所谓“侵略有功论”</a:t>
            </a:r>
            <a:endParaRPr lang="zh-CN" altLang="en-US" b="1" dirty="0">
              <a:latin typeface="华文新魏" pitchFamily="2" charset="-122"/>
              <a:ea typeface="华文新魏" pitchFamily="2" charset="-122"/>
            </a:endParaRPr>
          </a:p>
        </p:txBody>
      </p:sp>
      <p:sp>
        <p:nvSpPr>
          <p:cNvPr id="3" name="内容占位符 2"/>
          <p:cNvSpPr>
            <a:spLocks noGrp="1"/>
          </p:cNvSpPr>
          <p:nvPr>
            <p:ph sz="quarter" idx="1"/>
          </p:nvPr>
        </p:nvSpPr>
        <p:spPr>
          <a:xfrm>
            <a:off x="395536" y="2204864"/>
            <a:ext cx="8352928" cy="1584176"/>
          </a:xfrm>
        </p:spPr>
        <p:txBody>
          <a:bodyPr/>
          <a:lstStyle/>
          <a:p>
            <a:r>
              <a:rPr lang="zh-CN" altLang="en-US" sz="2800" b="1" dirty="0" smtClean="0">
                <a:cs typeface="+mn-ea"/>
                <a:sym typeface="+mn-lt"/>
              </a:rPr>
              <a:t>美化殖民侵略，</a:t>
            </a:r>
            <a:r>
              <a:rPr lang="zh-CN" altLang="zh-CN" sz="2800" b="1" dirty="0" smtClean="0">
                <a:cs typeface="+mn-ea"/>
                <a:sym typeface="+mn-lt"/>
              </a:rPr>
              <a:t>否定</a:t>
            </a:r>
            <a:r>
              <a:rPr lang="zh-CN" altLang="en-US" sz="2800" b="1" dirty="0" smtClean="0">
                <a:cs typeface="+mn-ea"/>
                <a:sym typeface="+mn-lt"/>
              </a:rPr>
              <a:t>中国人民反侵略</a:t>
            </a:r>
            <a:r>
              <a:rPr lang="zh-CN" altLang="zh-CN" sz="2800" b="1" dirty="0" smtClean="0">
                <a:cs typeface="+mn-ea"/>
                <a:sym typeface="+mn-lt"/>
              </a:rPr>
              <a:t>历史的目的</a:t>
            </a:r>
            <a:r>
              <a:rPr lang="zh-CN" altLang="en-US" sz="2800" b="1" dirty="0" smtClean="0">
                <a:cs typeface="+mn-ea"/>
                <a:sym typeface="+mn-lt"/>
              </a:rPr>
              <a:t>，无非是企图通过</a:t>
            </a:r>
            <a:r>
              <a:rPr lang="zh-CN" altLang="zh-CN" sz="2800" b="1" dirty="0" smtClean="0">
                <a:cs typeface="+mn-ea"/>
                <a:sym typeface="+mn-lt"/>
              </a:rPr>
              <a:t>否定新民主主义革命，从而否定</a:t>
            </a:r>
            <a:r>
              <a:rPr lang="zh-CN" altLang="en-US" sz="2800" b="1" dirty="0" smtClean="0">
                <a:cs typeface="+mn-ea"/>
                <a:sym typeface="+mn-lt"/>
              </a:rPr>
              <a:t>今天的</a:t>
            </a:r>
            <a:r>
              <a:rPr lang="zh-CN" altLang="zh-CN" sz="2800" b="1" dirty="0" smtClean="0">
                <a:cs typeface="+mn-ea"/>
                <a:sym typeface="+mn-lt"/>
              </a:rPr>
              <a:t>社会主义制度，否定共产党的领导</a:t>
            </a:r>
            <a:r>
              <a:rPr lang="zh-CN" altLang="en-US" sz="2800" b="1" dirty="0" smtClean="0">
                <a:cs typeface="+mn-ea"/>
                <a:sym typeface="+mn-lt"/>
              </a:rPr>
              <a:t>。</a:t>
            </a:r>
          </a:p>
          <a:p>
            <a:pPr>
              <a:buNone/>
            </a:pP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sz="quarter" idx="1"/>
          </p:nvPr>
        </p:nvSpPr>
        <p:spPr>
          <a:xfrm>
            <a:off x="395536" y="1916832"/>
            <a:ext cx="8291264" cy="3200400"/>
          </a:xfrm>
          <a:solidFill>
            <a:schemeClr val="bg1"/>
          </a:solidFill>
        </p:spPr>
        <p:txBody>
          <a:bodyPr>
            <a:normAutofit/>
          </a:bodyPr>
          <a:lstStyle/>
          <a:p>
            <a:pPr eaLnBrk="1" hangingPunct="1"/>
            <a:r>
              <a:rPr lang="zh-CN" altLang="en-US" sz="2400" b="1" dirty="0" smtClean="0">
                <a:latin typeface="华文新魏" pitchFamily="2" charset="-122"/>
                <a:ea typeface="华文新魏" pitchFamily="2" charset="-122"/>
              </a:rPr>
              <a:t>在确定庚子赔款（</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辛丑条约</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）时， 美国认为索赔量应限定在中国财源所能承受的范围之内 ， 认为以</a:t>
            </a:r>
            <a:r>
              <a:rPr lang="en-US" altLang="zh-CN" sz="2400" b="1" dirty="0" smtClean="0">
                <a:latin typeface="华文新魏" pitchFamily="2" charset="-122"/>
                <a:ea typeface="华文新魏" pitchFamily="2" charset="-122"/>
              </a:rPr>
              <a:t>115 </a:t>
            </a:r>
            <a:r>
              <a:rPr lang="zh-CN" altLang="en-US" sz="2400" b="1" dirty="0" smtClean="0">
                <a:latin typeface="华文新魏" pitchFamily="2" charset="-122"/>
                <a:ea typeface="华文新魏" pitchFamily="2" charset="-122"/>
              </a:rPr>
              <a:t>亿美元</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约合关平银</a:t>
            </a:r>
            <a:r>
              <a:rPr lang="en-US" altLang="zh-CN" sz="2400" b="1" dirty="0" smtClean="0">
                <a:latin typeface="华文新魏" pitchFamily="2" charset="-122"/>
                <a:ea typeface="华文新魏" pitchFamily="2" charset="-122"/>
              </a:rPr>
              <a:t>2. 02 </a:t>
            </a:r>
            <a:r>
              <a:rPr lang="zh-CN" altLang="en-US" sz="2400" b="1" dirty="0" smtClean="0">
                <a:latin typeface="华文新魏" pitchFamily="2" charset="-122"/>
                <a:ea typeface="华文新魏" pitchFamily="2" charset="-122"/>
              </a:rPr>
              <a:t>亿两</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较为合理。德国认为赔款必须体现出严厉惩罚的原则 ， 数量 </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 不必过于慷慨 </a:t>
            </a:r>
            <a:r>
              <a:rPr lang="zh-CN" altLang="en-US" sz="2400" b="1" dirty="0" smtClean="0">
                <a:ea typeface="华文新魏" pitchFamily="2" charset="-122"/>
              </a:rPr>
              <a:t>”</a:t>
            </a:r>
            <a:r>
              <a:rPr lang="zh-CN" altLang="en-US" sz="2400" b="1" dirty="0" smtClean="0">
                <a:latin typeface="华文新魏" pitchFamily="2" charset="-122"/>
                <a:ea typeface="华文新魏" pitchFamily="2" charset="-122"/>
              </a:rPr>
              <a:t> ，言外之意 ， 是该多点、更多点。当其他列强对此发表不满意见之后美国略为上调了目标额度，在此后有关赔款问题的谈判中 ， 美国政府一再主张将赔款额限在</a:t>
            </a:r>
            <a:r>
              <a:rPr lang="en-US" altLang="zh-CN" sz="2400" b="1" dirty="0" smtClean="0">
                <a:latin typeface="华文新魏" pitchFamily="2" charset="-122"/>
                <a:ea typeface="华文新魏" pitchFamily="2" charset="-122"/>
              </a:rPr>
              <a:t>4000 </a:t>
            </a:r>
            <a:r>
              <a:rPr lang="zh-CN" altLang="en-US" sz="2400" b="1" dirty="0" smtClean="0">
                <a:latin typeface="华文新魏" pitchFamily="2" charset="-122"/>
                <a:ea typeface="华文新魏" pitchFamily="2" charset="-122"/>
              </a:rPr>
              <a:t>万镑</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约合关平银</a:t>
            </a:r>
            <a:r>
              <a:rPr lang="en-US" altLang="zh-CN" sz="2400" b="1" dirty="0" smtClean="0">
                <a:latin typeface="华文新魏" pitchFamily="2" charset="-122"/>
                <a:ea typeface="华文新魏" pitchFamily="2" charset="-122"/>
              </a:rPr>
              <a:t>2. 6666 </a:t>
            </a:r>
            <a:r>
              <a:rPr lang="zh-CN" altLang="en-US" sz="2400" b="1" dirty="0" smtClean="0">
                <a:latin typeface="华文新魏" pitchFamily="2" charset="-122"/>
                <a:ea typeface="华文新魏" pitchFamily="2" charset="-122"/>
              </a:rPr>
              <a:t>亿两</a:t>
            </a:r>
            <a:r>
              <a:rPr lang="en-US" altLang="zh-CN" sz="2400" b="1" dirty="0" smtClean="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a:t>
            </a:r>
          </a:p>
        </p:txBody>
      </p:sp>
      <p:sp>
        <p:nvSpPr>
          <p:cNvPr id="48131" name="Rectangle 3"/>
          <p:cNvSpPr>
            <a:spLocks noChangeArrowheads="1"/>
          </p:cNvSpPr>
          <p:nvPr/>
        </p:nvSpPr>
        <p:spPr bwMode="auto">
          <a:xfrm>
            <a:off x="1475656" y="5373216"/>
            <a:ext cx="5699125" cy="457200"/>
          </a:xfrm>
          <a:prstGeom prst="rect">
            <a:avLst/>
          </a:prstGeom>
          <a:noFill/>
          <a:ln w="9525">
            <a:noFill/>
            <a:miter lim="800000"/>
            <a:headEnd/>
            <a:tailEnd/>
          </a:ln>
        </p:spPr>
        <p:txBody>
          <a:bodyPr wrap="none">
            <a:spAutoFit/>
          </a:bodyPr>
          <a:lstStyle/>
          <a:p>
            <a:r>
              <a:rPr lang="zh-CN" altLang="en-US" sz="2400" b="1" dirty="0">
                <a:latin typeface="华文新魏" pitchFamily="2" charset="-122"/>
                <a:ea typeface="华文新魏" pitchFamily="2" charset="-122"/>
              </a:rPr>
              <a:t>如何看待这些国家对于赔款的不同态度？</a:t>
            </a:r>
          </a:p>
        </p:txBody>
      </p:sp>
      <p:grpSp>
        <p:nvGrpSpPr>
          <p:cNvPr id="2" name="Group 4"/>
          <p:cNvGrpSpPr>
            <a:grpSpLocks/>
          </p:cNvGrpSpPr>
          <p:nvPr/>
        </p:nvGrpSpPr>
        <p:grpSpPr bwMode="auto">
          <a:xfrm>
            <a:off x="457200" y="304800"/>
            <a:ext cx="2098576" cy="1447800"/>
            <a:chOff x="0" y="0"/>
            <a:chExt cx="1361" cy="1315"/>
          </a:xfrm>
        </p:grpSpPr>
        <p:pic>
          <p:nvPicPr>
            <p:cNvPr id="48135" name="Picture 5"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44038" name="Rectangle 6" descr="信纸"/>
            <p:cNvSpPr>
              <a:spLocks noChangeArrowheads="1"/>
            </p:cNvSpPr>
            <p:nvPr/>
          </p:nvSpPr>
          <p:spPr bwMode="auto">
            <a:xfrm>
              <a:off x="0" y="314"/>
              <a:ext cx="1361" cy="526"/>
            </a:xfrm>
            <a:prstGeom prst="rect">
              <a:avLst/>
            </a:prstGeom>
            <a:noFill/>
            <a:ln w="9525">
              <a:noFill/>
              <a:miter lim="800000"/>
              <a:headEnd/>
              <a:tailEnd/>
            </a:ln>
            <a:effectLst/>
          </p:spPr>
          <p:txBody>
            <a:bodyPr>
              <a:spAutoFit/>
            </a:bodyPr>
            <a:lstStyle/>
            <a:p>
              <a:pPr algn="ctr">
                <a:buFont typeface="Arial" pitchFamily="34" charset="0"/>
                <a:buNone/>
                <a:defRPr/>
              </a:pPr>
              <a:r>
                <a:rPr lang="zh-CN" altLang="en-US" sz="32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44039" name="WordArt 7"/>
          <p:cNvSpPr>
            <a:spLocks noChangeArrowheads="1" noChangeShapeType="1"/>
          </p:cNvSpPr>
          <p:nvPr/>
        </p:nvSpPr>
        <p:spPr bwMode="auto">
          <a:xfrm rot="-366689">
            <a:off x="4876800" y="304800"/>
            <a:ext cx="2954338" cy="2441575"/>
          </a:xfrm>
          <a:prstGeom prst="rect">
            <a:avLst/>
          </a:prstGeom>
        </p:spPr>
        <p:txBody>
          <a:bodyPr wrap="none" fromWordArt="1">
            <a:prstTxWarp prst="textPlain">
              <a:avLst>
                <a:gd name="adj" fmla="val 32625"/>
              </a:avLst>
            </a:prstTxWarp>
          </a:bodyPr>
          <a:lstStyle/>
          <a:p>
            <a:pPr algn="ctr"/>
            <a:r>
              <a:rPr lang="en-US" altLang="zh-CN" sz="3600" kern="1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kern="1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9"/>
                                        </p:tgtEl>
                                        <p:attrNameLst>
                                          <p:attrName>style.visibility</p:attrName>
                                        </p:attrNameLst>
                                      </p:cBhvr>
                                      <p:to>
                                        <p:strVal val="visible"/>
                                      </p:to>
                                    </p:set>
                                    <p:anim calcmode="lin" valueType="num">
                                      <p:cBhvr additive="base">
                                        <p:cTn id="7" dur="500" fill="hold"/>
                                        <p:tgtEl>
                                          <p:spTgt spid="44039"/>
                                        </p:tgtEl>
                                        <p:attrNameLst>
                                          <p:attrName>ppt_x</p:attrName>
                                        </p:attrNameLst>
                                      </p:cBhvr>
                                      <p:tavLst>
                                        <p:tav tm="0">
                                          <p:val>
                                            <p:strVal val="#ppt_x"/>
                                          </p:val>
                                        </p:tav>
                                        <p:tav tm="100000">
                                          <p:val>
                                            <p:strVal val="#ppt_x"/>
                                          </p:val>
                                        </p:tav>
                                      </p:tavLst>
                                    </p:anim>
                                    <p:anim calcmode="lin" valueType="num">
                                      <p:cBhvr additive="base">
                                        <p:cTn id="8" dur="500" fill="hold"/>
                                        <p:tgtEl>
                                          <p:spTgt spid="440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440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animBg="1"/>
      <p:bldP spid="44039"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1988840"/>
            <a:ext cx="2232248" cy="3672408"/>
          </a:xfrm>
        </p:spPr>
        <p:txBody>
          <a:bodyPr>
            <a:normAutofit lnSpcReduction="10000"/>
          </a:bodyPr>
          <a:lstStyle/>
          <a:p>
            <a:r>
              <a:rPr lang="zh-CN" altLang="en-US" b="1" dirty="0" smtClean="0"/>
              <a:t>八十年间的赔款共计</a:t>
            </a:r>
            <a:r>
              <a:rPr lang="en-US" altLang="zh-CN" b="1" dirty="0" smtClean="0"/>
              <a:t>19.53</a:t>
            </a:r>
            <a:r>
              <a:rPr lang="zh-CN" altLang="en-US" b="1" dirty="0" smtClean="0"/>
              <a:t>亿银元。相当于</a:t>
            </a:r>
            <a:r>
              <a:rPr lang="en-US" altLang="zh-CN" b="1" dirty="0" smtClean="0"/>
              <a:t>1901</a:t>
            </a:r>
            <a:r>
              <a:rPr lang="zh-CN" altLang="en-US" b="1" dirty="0" smtClean="0"/>
              <a:t>年清政府收入的</a:t>
            </a:r>
            <a:r>
              <a:rPr lang="en-US" altLang="zh-CN" b="1" dirty="0" smtClean="0"/>
              <a:t>16</a:t>
            </a:r>
            <a:r>
              <a:rPr lang="zh-CN" altLang="en-US" b="1" dirty="0" smtClean="0"/>
              <a:t>倍，相当于</a:t>
            </a:r>
            <a:r>
              <a:rPr lang="en-US" altLang="zh-CN" b="1" dirty="0" smtClean="0"/>
              <a:t>1901</a:t>
            </a:r>
            <a:r>
              <a:rPr lang="zh-CN" altLang="en-US" b="1" dirty="0" smtClean="0"/>
              <a:t>年全国工矿企业总资本的</a:t>
            </a:r>
            <a:r>
              <a:rPr lang="en-US" altLang="zh-CN" b="1" dirty="0" smtClean="0"/>
              <a:t>82</a:t>
            </a:r>
            <a:r>
              <a:rPr lang="zh-CN" altLang="en-US" b="1" dirty="0" smtClean="0"/>
              <a:t>倍。</a:t>
            </a:r>
            <a:endParaRPr lang="zh-CN" altLang="en-US" b="1" dirty="0"/>
          </a:p>
        </p:txBody>
      </p:sp>
      <p:grpSp>
        <p:nvGrpSpPr>
          <p:cNvPr id="4" name="Group 4"/>
          <p:cNvGrpSpPr>
            <a:grpSpLocks/>
          </p:cNvGrpSpPr>
          <p:nvPr/>
        </p:nvGrpSpPr>
        <p:grpSpPr bwMode="auto">
          <a:xfrm>
            <a:off x="395523" y="332325"/>
            <a:ext cx="2160253" cy="1447800"/>
            <a:chOff x="-40" y="25"/>
            <a:chExt cx="1401" cy="1315"/>
          </a:xfrm>
        </p:grpSpPr>
        <p:pic>
          <p:nvPicPr>
            <p:cNvPr id="5" name="Picture 5" descr="练习1"/>
            <p:cNvPicPr>
              <a:picLocks noChangeAspect="1" noChangeArrowheads="1"/>
            </p:cNvPicPr>
            <p:nvPr/>
          </p:nvPicPr>
          <p:blipFill>
            <a:blip r:embed="rId2" cstate="print"/>
            <a:srcRect/>
            <a:stretch>
              <a:fillRect/>
            </a:stretch>
          </p:blipFill>
          <p:spPr bwMode="auto">
            <a:xfrm>
              <a:off x="-40" y="25"/>
              <a:ext cx="1308" cy="1315"/>
            </a:xfrm>
            <a:prstGeom prst="rect">
              <a:avLst/>
            </a:prstGeom>
            <a:noFill/>
            <a:ln w="9525">
              <a:noFill/>
              <a:miter lim="800000"/>
              <a:headEnd/>
              <a:tailEnd/>
            </a:ln>
          </p:spPr>
        </p:pic>
        <p:sp>
          <p:nvSpPr>
            <p:cNvPr id="6" name="Rectangle 6" descr="信纸"/>
            <p:cNvSpPr>
              <a:spLocks noChangeArrowheads="1"/>
            </p:cNvSpPr>
            <p:nvPr/>
          </p:nvSpPr>
          <p:spPr bwMode="auto">
            <a:xfrm>
              <a:off x="0" y="314"/>
              <a:ext cx="1361" cy="526"/>
            </a:xfrm>
            <a:prstGeom prst="rect">
              <a:avLst/>
            </a:prstGeom>
            <a:noFill/>
            <a:ln w="9525">
              <a:noFill/>
              <a:miter lim="800000"/>
              <a:headEnd/>
              <a:tailEnd/>
            </a:ln>
            <a:effectLst/>
          </p:spPr>
          <p:txBody>
            <a:bodyPr>
              <a:spAutoFit/>
            </a:bodyPr>
            <a:lstStyle/>
            <a:p>
              <a:pPr algn="ctr">
                <a:buFont typeface="Arial"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312322" name="Picture 2" descr="http://07.imgmini.eastday.com/mobile/20161226/20161226205944_d3d812e34c7766a696f704eb92e5ca3d_2.jpeg"/>
          <p:cNvPicPr>
            <a:picLocks noChangeAspect="1" noChangeArrowheads="1"/>
          </p:cNvPicPr>
          <p:nvPr/>
        </p:nvPicPr>
        <p:blipFill>
          <a:blip r:embed="rId3" cstate="print"/>
          <a:srcRect/>
          <a:stretch>
            <a:fillRect/>
          </a:stretch>
        </p:blipFill>
        <p:spPr bwMode="auto">
          <a:xfrm>
            <a:off x="3563888" y="2204864"/>
            <a:ext cx="5408522" cy="3456384"/>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2204864"/>
            <a:ext cx="8002136" cy="2819400"/>
          </a:xfrm>
        </p:spPr>
        <p:txBody>
          <a:bodyPr>
            <a:normAutofit/>
          </a:bodyPr>
          <a:lstStyle/>
          <a:p>
            <a:pPr>
              <a:lnSpc>
                <a:spcPct val="90000"/>
              </a:lnSpc>
            </a:pPr>
            <a:r>
              <a:rPr lang="zh-CN" altLang="en-US" sz="2400" b="1" dirty="0" smtClean="0">
                <a:latin typeface="华文新魏" pitchFamily="2" charset="-122"/>
                <a:ea typeface="华文新魏" pitchFamily="2" charset="-122"/>
              </a:rPr>
              <a:t>仅</a:t>
            </a:r>
            <a:r>
              <a:rPr lang="en-US" altLang="zh-CN" sz="2400" b="1" dirty="0" smtClean="0">
                <a:latin typeface="华文新魏" pitchFamily="2" charset="-122"/>
                <a:ea typeface="华文新魏" pitchFamily="2" charset="-122"/>
              </a:rPr>
              <a:t>1840-1905</a:t>
            </a:r>
            <a:r>
              <a:rPr lang="zh-CN" altLang="en-US" sz="2400" b="1" dirty="0" smtClean="0">
                <a:latin typeface="华文新魏" pitchFamily="2" charset="-122"/>
                <a:ea typeface="华文新魏" pitchFamily="2" charset="-122"/>
              </a:rPr>
              <a:t>年短短的</a:t>
            </a:r>
            <a:r>
              <a:rPr lang="en-US" altLang="zh-CN" sz="2400" b="1" dirty="0" smtClean="0">
                <a:latin typeface="华文新魏" pitchFamily="2" charset="-122"/>
                <a:ea typeface="华文新魏" pitchFamily="2" charset="-122"/>
              </a:rPr>
              <a:t>65</a:t>
            </a:r>
            <a:r>
              <a:rPr lang="zh-CN" altLang="en-US" sz="2400" b="1" dirty="0" smtClean="0">
                <a:latin typeface="华文新魏" pitchFamily="2" charset="-122"/>
                <a:ea typeface="华文新魏" pitchFamily="2" charset="-122"/>
              </a:rPr>
              <a:t>年，发生了</a:t>
            </a:r>
            <a:r>
              <a:rPr lang="en-US" altLang="zh-CN" sz="2400" b="1" dirty="0" smtClean="0">
                <a:latin typeface="华文新魏" pitchFamily="2" charset="-122"/>
                <a:ea typeface="华文新魏" pitchFamily="2" charset="-122"/>
              </a:rPr>
              <a:t>9</a:t>
            </a:r>
            <a:r>
              <a:rPr lang="zh-CN" altLang="en-US" sz="2400" b="1" dirty="0" smtClean="0">
                <a:latin typeface="华文新魏" pitchFamily="2" charset="-122"/>
                <a:ea typeface="华文新魏" pitchFamily="2" charset="-122"/>
              </a:rPr>
              <a:t>次列强侵华战争，</a:t>
            </a:r>
            <a:r>
              <a:rPr lang="en-US" altLang="zh-CN" sz="2400" b="1" dirty="0" smtClean="0">
                <a:latin typeface="华文新魏" pitchFamily="2" charset="-122"/>
                <a:ea typeface="华文新魏" pitchFamily="2" charset="-122"/>
              </a:rPr>
              <a:t>13</a:t>
            </a:r>
            <a:r>
              <a:rPr lang="zh-CN" altLang="en-US" sz="2400" b="1" dirty="0" smtClean="0">
                <a:latin typeface="华文新魏" pitchFamily="2" charset="-122"/>
                <a:ea typeface="华文新魏" pitchFamily="2" charset="-122"/>
              </a:rPr>
              <a:t>年又</a:t>
            </a:r>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个月处于战争状态。据初步统计。此期间外国侵略者强迫中国订立的条约、章程、合同和专条达</a:t>
            </a:r>
            <a:r>
              <a:rPr lang="en-US" altLang="zh-CN" sz="2400" b="1" dirty="0" smtClean="0">
                <a:latin typeface="华文新魏" pitchFamily="2" charset="-122"/>
                <a:ea typeface="华文新魏" pitchFamily="2" charset="-122"/>
              </a:rPr>
              <a:t>300</a:t>
            </a:r>
            <a:r>
              <a:rPr lang="zh-CN" altLang="en-US" sz="2400" b="1" dirty="0" smtClean="0">
                <a:latin typeface="华文新魏" pitchFamily="2" charset="-122"/>
                <a:ea typeface="华文新魏" pitchFamily="2" charset="-122"/>
              </a:rPr>
              <a:t>多个，侵占中国领土</a:t>
            </a:r>
            <a:r>
              <a:rPr lang="en-US" altLang="zh-CN" sz="2400" b="1" dirty="0" smtClean="0">
                <a:latin typeface="华文新魏" pitchFamily="2" charset="-122"/>
                <a:ea typeface="华文新魏" pitchFamily="2" charset="-122"/>
              </a:rPr>
              <a:t>173.9</a:t>
            </a:r>
            <a:r>
              <a:rPr lang="zh-CN" altLang="en-US" sz="2400" b="1" dirty="0" smtClean="0">
                <a:latin typeface="华文新魏" pitchFamily="2" charset="-122"/>
                <a:ea typeface="华文新魏" pitchFamily="2" charset="-122"/>
              </a:rPr>
              <a:t>万平方公里，相当于</a:t>
            </a:r>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个法国、</a:t>
            </a:r>
            <a:r>
              <a:rPr lang="en-US" altLang="zh-CN" sz="2400" b="1" dirty="0" smtClean="0">
                <a:latin typeface="华文新魏" pitchFamily="2" charset="-122"/>
                <a:ea typeface="华文新魏" pitchFamily="2" charset="-122"/>
              </a:rPr>
              <a:t>7</a:t>
            </a:r>
            <a:r>
              <a:rPr lang="zh-CN" altLang="en-US" sz="2400" b="1" dirty="0" smtClean="0">
                <a:latin typeface="华文新魏" pitchFamily="2" charset="-122"/>
                <a:ea typeface="华文新魏" pitchFamily="2" charset="-122"/>
              </a:rPr>
              <a:t>个英国。这几十年里，外国侵略者索取战争赔款、续城费、犒军费以及经济掠夺、战争破坏造成的损失等，总计约千亿两白银，相当于清朝政府</a:t>
            </a:r>
            <a:r>
              <a:rPr lang="en-US" altLang="zh-CN" sz="2400" b="1" dirty="0" smtClean="0">
                <a:latin typeface="华文新魏" pitchFamily="2" charset="-122"/>
                <a:ea typeface="华文新魏" pitchFamily="2" charset="-122"/>
              </a:rPr>
              <a:t>1200</a:t>
            </a:r>
            <a:r>
              <a:rPr lang="zh-CN" altLang="en-US" sz="2400" b="1" dirty="0" smtClean="0">
                <a:latin typeface="华文新魏" pitchFamily="2" charset="-122"/>
                <a:ea typeface="华文新魏" pitchFamily="2" charset="-122"/>
              </a:rPr>
              <a:t>年的财政收入。</a:t>
            </a:r>
          </a:p>
        </p:txBody>
      </p:sp>
      <p:grpSp>
        <p:nvGrpSpPr>
          <p:cNvPr id="9" name="组合 8"/>
          <p:cNvGrpSpPr/>
          <p:nvPr/>
        </p:nvGrpSpPr>
        <p:grpSpPr>
          <a:xfrm>
            <a:off x="395537" y="304800"/>
            <a:ext cx="1656184" cy="1272724"/>
            <a:chOff x="395537" y="304800"/>
            <a:chExt cx="1656184" cy="1272724"/>
          </a:xfrm>
        </p:grpSpPr>
        <p:pic>
          <p:nvPicPr>
            <p:cNvPr id="5" name="Picture 5" descr="练习1"/>
            <p:cNvPicPr>
              <a:picLocks noChangeAspect="1" noChangeArrowheads="1"/>
            </p:cNvPicPr>
            <p:nvPr/>
          </p:nvPicPr>
          <p:blipFill>
            <a:blip r:embed="rId2" cstate="print"/>
            <a:srcRect/>
            <a:stretch>
              <a:fillRect/>
            </a:stretch>
          </p:blipFill>
          <p:spPr bwMode="auto">
            <a:xfrm>
              <a:off x="395537" y="304800"/>
              <a:ext cx="1656184" cy="1272724"/>
            </a:xfrm>
            <a:prstGeom prst="rect">
              <a:avLst/>
            </a:prstGeom>
            <a:noFill/>
            <a:ln w="9525">
              <a:noFill/>
              <a:miter lim="800000"/>
              <a:headEnd/>
              <a:tailEnd/>
            </a:ln>
          </p:spPr>
        </p:pic>
        <p:sp>
          <p:nvSpPr>
            <p:cNvPr id="6" name="Rectangle 6" descr="信纸"/>
            <p:cNvSpPr>
              <a:spLocks noChangeArrowheads="1"/>
            </p:cNvSpPr>
            <p:nvPr/>
          </p:nvSpPr>
          <p:spPr bwMode="auto">
            <a:xfrm>
              <a:off x="704631" y="650510"/>
              <a:ext cx="1059057" cy="461665"/>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a:xfrm>
            <a:off x="323528" y="332656"/>
            <a:ext cx="8074144" cy="1143000"/>
          </a:xfrm>
          <a:noFill/>
        </p:spPr>
        <p:txBody>
          <a:bodyPr>
            <a:normAutofit fontScale="90000"/>
          </a:bodyPr>
          <a:lstStyle/>
          <a:p>
            <a:pPr eaLnBrk="1" hangingPunct="1"/>
            <a:r>
              <a:rPr lang="zh-CN" altLang="en-US" sz="4000" b="1" dirty="0" smtClean="0">
                <a:solidFill>
                  <a:schemeClr val="tx1"/>
                </a:solidFill>
                <a:latin typeface="华文新魏" pitchFamily="2" charset="-122"/>
                <a:ea typeface="华文新魏" pitchFamily="2" charset="-122"/>
              </a:rPr>
              <a:t>（</a:t>
            </a:r>
            <a:r>
              <a:rPr lang="en-US" altLang="zh-CN" sz="4000" b="1" dirty="0" smtClean="0">
                <a:solidFill>
                  <a:schemeClr val="tx1"/>
                </a:solidFill>
                <a:latin typeface="华文新魏" pitchFamily="2" charset="-122"/>
                <a:ea typeface="华文新魏" pitchFamily="2" charset="-122"/>
              </a:rPr>
              <a:t>2</a:t>
            </a:r>
            <a:r>
              <a:rPr lang="zh-CN" altLang="en-US" sz="4000" b="1" dirty="0" smtClean="0">
                <a:solidFill>
                  <a:schemeClr val="tx1"/>
                </a:solidFill>
                <a:latin typeface="华文新魏" pitchFamily="2" charset="-122"/>
                <a:ea typeface="华文新魏" pitchFamily="2" charset="-122"/>
              </a:rPr>
              <a:t>）公开抢劫中国的财富，肆意破坏中国的文物和古迹</a:t>
            </a:r>
          </a:p>
        </p:txBody>
      </p:sp>
      <p:sp>
        <p:nvSpPr>
          <p:cNvPr id="132098" name="AutoShape 2" descr="data:image/jpeg;base64,/9j/4AAQSkZJRgABAQAAAQABAAD/2wBDAAgGBgcGBQgHBwcJCQgKDBQNDAsLDBkSEw8UHRofHh0aHBwgJC4nICIsIxwcKDcpLDAxNDQ0Hyc5PTgyPC4zNDL/2wBDAQkJCQwLDBgNDRgyIRwhMjIyMjIyMjIyMjIyMjIyMjIyMjIyMjIyMjIyMjIyMjIyMjIyMjIyMjIyMjIyMjIyMjL/wAARCAEsAgc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gvEUxPjXxLG8hZRqFz8pzgfvX/wABXEHBYl2YsTlua7PX0MnxA8Sgf9BK6/8ARj1yHlMwBIA+lJFtuxYtdSvrKN47W9nhVzl1jlZA3GOQDzVRo2JGR8pqZITxipWRR/EAPQ1VyUVoy8EqSxOySIwZXQ4Kkcgj3qxe6lqGoIq3t9cXKqSVE0xfbk84yfaq2Sqg4J5PShuceppgPtuG4qQpGZnJIyCcc02NSmCORx/OpCv7x/Zz/M1IJCSbQp+QZx1xzVq8Aa9iMKFcxqPvZ5xz7VA5PlnjIFW7uArfWe7JR0Ug560h2MyW3l3spJJ69qb9mkChh1/WtSZimcHgHHTOKmgUfYEkAC5crg9SfWnexapoxVgKgkjn3AP86QgKdrr+A4rc2QeWXmfLnICjt9c/zFQIy3MEzrGCIk8za5y2O+D6cUXCUUtiGy0s3hfypcKo/iGTW/YWKWCAqMyd2qDQVT7NL1B3jk9+K6SKKMRRg43EZ5Fc1Spyux6eFpKybHWkAwrmPJbqT0NXZLPzImwOgzgU61Tc2BgD17VOZtsRCNk9MiuCc25HrxjFI51NNnyZFQrjPTFX7K3aRcSAnsQc81fyLWxlmBJEaM5HrgZqPTbyGbSFu3k8pGP8WBjAxx+tTLna0NKcacXdsjubVprdo1yGIwv90dqrabpJt7qziZVMk0pEhI6gDPao7rxXZQyNHCskjHoR0Nc/c65qEl2tysxiMTfKvXn2/wDr1pSp1DDE16Mdj0qPSYmcr5IIPP3iRx0qC50+6uIzCszEZyVjcLhB14GPbrWN4a8Q3V5qrLdOCGT5VCjOa6uwaeXUrmWzSJ7yIbZEkycqeh9KccM07s4q2Zvl5YowotNt7d51gG+MoVZgVD7j6AkfyrT8PXL6RZXEUVtLIJ85IkUEDAwfv5HK+2QR1rQW1zqkSvp9iZpCDlWbb1/u+tbb2UckWYbS3TIy4Eki8/h1+p5rqUEjzZYiVTcxpZ768SJntbgRozNtFzGpAYk4J39ByRjr3zWZfaLqlyzXb6XKY2Jck3UeCT2JL81072QZF8znggqs0mBn3PvmrFxDZwacy3Ekv2fBLHzCQPxPNJxvoTSrumzz7TNV2REOrRojmNlB6EdyBUmq6pZ20Jk8rz2KnClD+RJ4x9a230my81ZLKcpwGAeVsE+/HIrOu7HzHKuYyxHO1P61l9Wi5XOpZlOMWkchG9lqNqku2OG5bKtAuU5/rx39aSewsvLWJrqNGUgPA7tnGR3/APr1f1mGTRruA2tukkgG0RBTtfPfHfFWo4kutShhutIj35xNLGmVD9ByTnjIz75rpl7isjjVRzd2c8mi2TFc3KqCcFd7DAxyc49R696tJoVqpZlvFfABGJSMDHTp710txpNlA8iL9kwrY3MnCnp3HvVAaetzO32cwOUBJVIlYDA9Memayc5GiM20tI9L1S3ufPwm7ZIRJuwDxjlf5V2lmzG2jSUSPswiNgEDkjadpOAeuW/OszRtP060vimpXNlNKqBo0Eagxt2ZvlH5VrROLd2ABZJIAuVIznPXFXEyky6IrS2jAinEX7z94klwNqn0AU5PIHAznOMilvbt53W7iu8RoCIRLFjfgAsTggg43Y49KhtrTM5DEyEszM2wblIHt37Uy2tPNgtpnY+RHK6yKT8pVgFznHXmhivc87u9Js5rt3SG/QM2QjyL6g9z7VNaxXGnWpS2utShUkZR3QoxHqM4OAP85rp77SWtZmV0STHQpb5BBHHb0xVJra62/JbhsYOGtWA49T6Y/rUM2jOxt2EF/cQ219e3aLcZJeCOPG0Nxgbueg5JyeeMc10sFtLB5RjWON0kVkjGFJjGe5Pocc1z3gueTXtJuVmERktWjaKRlG75hknp9DXSeabT99PvumUbpWROFHv/AJNVCKiZyqNlbWmimhktp4kM7plBxn1/WvP5orQYeFtuAdynOP1616TPFPOouLOGJ/NTAdwPkXGRj8a8lvbuFtWksrplQod8jMRtbAHH51lUpc8j2sDj/YUyLU4TfadJHAfOKncdo4wP9rgfka2PDukT2NjHPGrtb3HksyYHcsEwcdssTkjrzkViWrQPqcMQ1LzLWQ7ZBG7Aoh6kHGM+/avSLXSpRolgn2xcQxIvzT7AVzwRwc981rRXslZHBmGLeIleRkJPYqWEdhIlzLGIxmYuCCMjGeB0zWhpOuS6bp0cNraedbqnmuzTKHCt0OP/AK/NZWqtbTlWe+tFCnIEVyy4/wDHfpWOILfc6nU8qOg/tBug7dPyrdVWeV7NI9S0zxDFqE80MSlHh5kUj7tS2+uxy6zd6cMKYIxIWLADB7k9q8u02S50vUZLix1e3DH5C0k5kDA+oPWrgimW3ubkatbGe4DxTTyZxliCcdcdO1dEZ3RDR6/GyvGpVs0hrD8N65DqVgIPPtpJol2t9ncspxwDkgYz+lbYkU96rlbJ5ktxcVBNJh8Kee9SXFwEHU8dhWFeXqLIADliM9elaRptkOaRp+eCetDSc8VlLP5nAwPpUUl35bDzZsAnGM81aosn2yNC4lZOd+KfZht+/d1rFa7DEhWLL6+lalvI8agjkEZpyg7CjJNmhIcgKW6HIFTA8D6VUyvDMw9cUqyl3IB4Fc7gzfmRbDZPFDDIIqASgcdTT1fJx0+tNUxc6GOdikiuVv8AxPjEluGYMOhO3gCug1R3GnS+UPnx27CuMFh84SR42U98ZJ6461qoEymYmteMb6SXEUgKgDCuoyDRTNbsrZ3DRAldo5ZQOnH+TRV2I5jm9YOzx/4kyoI+33Z9P+Wrf41ysaZjVj1Paum1+dk8e+IuhI1C5Aycf8tWrntjrjgHPoRXnHeNON5YEcdAKgS0nd3nCfIOPxqVBKZVBQLk45PP4Vbld7YcP+7XoF6k+9MRlBQi4K/TNOYA8jjipHdZi0oXGc4A9arZIfkYwKYEoVdgz61IVBkl7fOah/hX61OyZZznrz+tAEU/3BWnMBNPp3B7cZrNdd0R9RWlHKhtrF8kNH2z+FJlojusRrKNu358A+3ar2neUujWzlfmWVvfPpWXqkZC7uikk89h71q6HHLNpKrGhcLK2dvUAgUMTZXGn/aL63QfIZflweQMdf0xWVp87Qi5HBDwOuOvUV1FnaumsWURlJ8yTau4YIOOaz7/AE+OzvPIRxj7M4LYAHQ/41N7FblrSJVFiNsiuFAJCjHr+tbNvBqN1/pkEcbR9EDMBxXL6U62+mzq0oG5d4z68gVZl8RBNMgs7eMs8T7jjPJ61hKDk7nZTrcisdj5sttbKJ8I+PnUHvmqB1W3tYmclSQfu5rkbvW73UJy0jY3clV7VTKu53SP1GOTSjh11Cpi5LY3dT8Wy3EbQxRqquNuM9jx/WsJZ7iSFVLMIs/cU4yO9VpI1Z8KckflV21REg8xpiWB4HGQa2UFFWM/b1JvVixr5T7DH5knvzinXD7TsUBSRzg5Ap4aLyGkDEyliqqDgDpz+tR2KJNeNFMeV6YPJosJu/U2fC94Ir20Kg5SQZyf88V61ZtDc+IHDRER+Sp3L8ucH+LB5ryXTIY4NZ2RkKmAVzz3r1+RLQRW863BV3XaNq8HgZ/pUMxmg1IfZr4SWgLOOo56+mfStm2v0ljD4I3MPlIz+FY9v5dncJFNOVjaPfkn7zZPc1d068huFfEZSNeRKB95iAOPxqSCy80q4RMbSc8knv61VvUNzbSW5nVQ4w20Z/nVmSRxFvDIOO4LNntwPp+lZV6NQAkSFrd0B5YEmm3YLXG28KPpESpvZ0JTcT1AOMmqt8Ss6JK7xhD0QE5p+jm7uIXsy0McgkOMg4rX/sq8kyt1cQluoCcdKjnQ+TQzktLO6UMrSbwMbi7cH+lL/YljKNheYFeSBOwwRz60CysvtDRNfLvHBDOBj1P4c0l1o1if363md44bdkZ4x0PNDdykrFS803R7OF5rqS6EDfM2JWOB1J/CsC31iztbueWLc1nLGhiR02jGMEkgZzgnjvxWz4kMEHhq6lfURImw7VUgNyVAHuOf0rlvDF215aFZJJYzCAF2Qqwf2+opWKOttH02XxEEs7RfJ+xkq7csRnknNCTxExZlWIRR/PuGc5Pb14rA8M6lFD4p1IXZI2ReTnoeuen1NXPsa6jeyWYnlSOEbllcna30rRIzka9tqdhaPKTd+YWzhmJ57c+laOmzK1mYhIrKXBJx8pBwP0rAsfDVvHE4ubm3uzKSEYEnYeuOv51FI9/bzyaagRUQcEbiDnkDPTjiqsTsdDrEFy+hqmm3cXnhwVVsAhed3Pcc9/auc8Q3X/EsiKXM0Vy8+2QeccSQgEbjjpltuBUJndL6N5VWKXHlh2VtoJPUHt0/Km2mmxa1qt8I3MlhGso+0CPerbnDZT1IPyj25NS0Vc6Hwfv/ALG1C6RoLcK6QlU9geT7nP6Vf89dlxC80bm4GzYGIYEnJrGt/DH9iWUUdvcG2eWQySrK2/eB03dhipL8xxaxDLaSQlLh+J1APzDoBjt60WuKxrW1tN5EenNeMsEjhC5PPPbOfbtXnfiHQpn8UT3Jtw1g6eWs4wF3JgHJ7Hg810Ot6pcw21taWkduzwsHXeSCW9fas/w94pu53msLq3gLykloJcGNx0yG9RycVSTQuYj8M6bY2Gu20qXMROdrICSMfQ8eldzqhSBxDtVowSwAHA5HX865nUNNtrLULe4tyY4WbfG8Y52++OlaNzqguZkNwyrGxbac9cAdvxraEE3qYzmxsljblMmJeh4U5zz/APqrmdRuUXW/sSQbCYwQ4f7mfUVum5hVA0YYnqNqmuEsr46r4nv7wvtjl+7z0A6VpKEbkczsXLtXa56uxGP4uCK0pbgLpFzIEaMkDagclVPeo0SGVeJP+BDuaNTsVbS4Ildt0wAJboB+FWoLoRzO52fw9sUg0RrraVedyV+Ufd9ARyR9a6mebYuAaw9AZdP0e2tiB8kQGRwCcY4q8Z2kJZmVQAQvvW8YtasylLUjkJYuN7YyCOe1Yeoyok3DfMO47VuzoJ4ThtrAHAHcVzF5E82Wyw49K66Vm9TCcroF1SQYVcf1pn2uSUkP1PrWUXaKbYe1XbaMSzhkJP16V0SSMLk6Xc8TgGEkN0K81vWN60kAMzFDnBXHQVnEgDD8EelIki7iueCMVjKFzRTaNuW/iCsUb5hwOeagi1Ix8MeSeuelZTqo75HrTBgkYP1qFTRftWbcepbypB6mtCO8VEy+Oa5ZHKuxx8vSrSTLIEXG0qeeaJU1Ycal2dCzpcxyIpI3rjIqhboIU2TqpKg5zzwM81atE8qAtvAj6kntWFfXE5uVeNvlkGCPrnmsDY5PxFdrDcmXdtVTgx+hPcf570VneKLMrchi7EOAQMZzgnP86KLoqxW8TW8UnjbW2kUIBqFwwYr9794c/wA+9crezxxXGwELjOFLdD6mur8aNdS+JtYWApC66hON+eqlzkfXIrlVsYIiSGL5zufqPyryz0raFd3gXDicO3XBBzn+lRxyyXMqQgg7j61YZdOgPERaTPyjsPc81Yju7F7Vg9sBN/CyHH9asixnbRFOYt2VOcGmTmPgA59TU0zI8ezyyDnI/wDrVFEig7SM+uaaIYqCMdATjOB75pzSBQCAGHQNUb3KQk+XuySc5XpzSm/iKki3xJ3JYn8qYD1lPKmNSD1rR04QzzwwzNmJWwqrwcVjy3wYALCFOOSX61JaXskdxG4woB7YNSy0zqL/AEOCaMi3lIUH7rEnb+NX/D6RaRp0xKM+1tzMBkY4x1/GsO28RCN/9KhLp0JUDnP4/wCFaFtr1m7N5UphDDB8zA49+o/WpaZW5b1Jo77VrC4s3RirHaM8gjHXJHXJ/KqWt2jvryw26bWFszqp5xk5qe6tCsPmQhSMcP2/MVnxX+ZFmnDO8QOxmAfHoOe1LcL2MJYgwK/7G4nPfJzVxbNTECsbENwAvy8/jilUxC4ZmUlSuMKSecnnn/Gn3N7GbEpC2HJAIYYJpG0bNDZIVjQjKxuBxGMsc+/YVSzJJJ5brubsKtwIv2NZMfvCfyH0qvuaNieS3UGriTUjYSSyGQOd/wDEc4qPaFjEZ2gZycDn86VZmMjbm688mod+XA5+Y4pshMSKQPcqm0BSfxqexDJqb4GSp5qBEMGoLnn0FXdJ3f2pLvHbnNSylua+nwiea5ZZFXbHk59d1ewWdis0FoNvAQNGc/xY715P4Xt4rq7uY35LrnqQOtewWuIIIgu4hYSQuOOB61lJakydynNZRajIySvlFGwHPIOOT+dc940vdQ8O6fCtmSgVgqzAk8Y+6F7Hp+db1rcMJd/8LMSMY69e/b37Vy3xGmW50iIKv7z7aq5Jz/AOPyxzTSIiYmgeONZi1q3NzdTXaA+X5IxlyQcY49T1/wAK9PWaZWaSNXjec52P/B/s9f6968P0yKWDX7DaczLOnGT6171BiSTAJVhndgA9T7VFY12KFi228l8x0Mpk3HI5HGMdK3tQ2GF2VgGVCfl9veueto1j1uYmLMfmBOWweVzzW/qMgUHAAUxkYByelYpBc4P7FHPryyXJLoIi0irgMzEnHXHoaxZvEkVv4wW3aQSaRH8vlRdSCO5PPDEH8OK0dfh36fPceYR5YXhV5znrnrXnEcEq/wCkfOSytyehH51pFXRqo3R6Z4xjsG0iK6WTzVcAJz1Ax16c9/wrD8HXxjlaBI0lYSF443JAyRg4x3pLyVr3wLpzZIdN4cHJx8x6Yz6gdOtYuhLevcSTaZh5H3KuY8/XALDnHPP4citFEyk7M6KfyL7xXOPsUiXCjLJC5xnjBOWGeMVV8UeILzRPs+m2yCAJGMq53kKex5IJPrV5Lyznmg1SawumvpFEUhQbSWXj7of1HtWD4utzq99DcQ2VzHcNw7Sg4Pp0zj8ABWiiQUrXxzq8dzDIxiMcZ5QIBkHrzivRLu/N7of2uG/SIqytISozsPQD6Z7Z6V4/eafPpt01vKyGVOHVQflPpk967vSb+DT7PTDMhnjuo1TymRWLMCuAc9BxnIoaELcKdRtQIxOZ7vbDEGJVZMkZbpgDI744HFekWMMWjWFnZwcBINwZF7fxN+OQffvXn+qPqtlrMLwK73wuEkhUIwTA/h446E5Pr7mup1jUdSvdOtpYWgt/lydzY4YqQpPOX6dOOe9ZtDuZd9P9odJZrqYwxpt3A7V6dvWuet9ZtrOZktSpti26FGl5hYjqD35rc1WG0i0B7+4t45o7dXdFcZIyQFBzXM+H4J/EVtPJE9va+VII0H2ZWBJBPJ7VpBaEGjBcS3SSTpLvuGYRAocqSeuT0/A1WdJBPIrEfaEYcqcbuMYHoefpVbTjJC95BMy29xDIYpdgKg88cVd12O6gsoJ2cb3wZNuDwOBirJudRpeoPeJZ28zR748KpYbQT1KkH6frWdrttdSX1gsYUKwl5HIH3agsb+1V7SSO1kkTzFaVpCoO0c8AEk8kd+2O5ropI0ex0qUzKJZwMFkCruITOQDhfQYzjOOgprczkjOs2v7WzcyGJ44UyNpA3rjBH8q4LT7x4rmZ4IkEQLNhtuQuemfb2r0PWLmw0Wwka7uIwxX93DGwZ3yOOOMV5rpNsLiQvOkUsDKxKSyYwM9ePrVX1BRurHS6WHa1Ebsp2nBIYHn8K0pJGIhi38K2AuOcVnaQLW1j2pJEIkHLFxnPp2rThuLVZQzMzEn5Qp6H8xkfnXZTcWjlnGSZ18cm6JBnnA4FSkyMRgkDocjpWdHcouSkgz0+v+FVtb1S7tdOb+zypnAbjA+Xg5x7nn6811WOe5dvLmeGUru29yR3qjJqLLtiYr8x5NUre9g1O03W0hmES8N1KjJ/xFZ887LIYgRheWJGMfkK1jyku7NVY7e5ciMESAZb3q2kghQIp4XsB3rlrjW4tJjN0CJWHUk9aoy+L/tJIiUowO4nHQHtjv8AWlKqkxqk2d15j3AYrn5eTxSxB8nOfyrkNL8TNb2t087mVlX92rDn149az7Lx7fLMxmgEifwhUxjjj0zU+3igVCTPQShKH0601GQEAHBz0I61g2HjjTX2i5YLIz7PlXBH1GelPv8AXre21WSyGCyk5IPGcZ6jpSVWLH7F9TpWdFZt7D2GKhMErOXRRgng4rGbXY20+MSh8jBbaPl4OB7+1XLTxPZJ1bZnkCTnH5dKmU7lQp2N9ppvsfzpvAAGM4GK5m9vLlcOHVCg2r39etW4tbi1BgoLomcEjbz9OaxNQ1C3vZL2OJF3RkpE3AyPes2aIw7vXNSt0VJRHKM7gdmTk9v0oqG7trzfhowV64PPPH6UVg3qaIreMNV8jxl4it4YBubUbgMzANz5revSuXkuZ5WO9uT2Wtfxs5Xx74hIH/MSuP8A0a1YiA7snrXFyo7+Z2sIQCcAk9sGrMAWNclCR1OB29qZcDY8IUgHB6CmbZUHOSCcjOOKBEyy7pTuXp90GkuUZejLuPVQOlN3Ep8w+YdG9KQSeapTOGB+VvX2pklVkwTuU7vXaKlYKqjzE5FWYplIKzIpK8q1W44odpzCG+Y8nvRcdjIaRSeI8j6VKkinyyE2kHFXFmtjKyPbqNvUYxU832dowFjXHTAHU0rlWM9kL5VI3Yk446/hTpLLy7XcDgnkHPIGOh/Gta0VTERgo5IywPQ9gKtedC8rWymOZVH7xNv6j1PX86LhYwovttoWKXDRZOW2OV449KtvqFxtzhZlIwQ6hmz3OcZFWJdPjWIGOc7DnaCDkD3rMezljwVk6ruxjGc0A2N+3wcrKjr6bQOPzohaJ5I23hh6Nkkf4VV+bcC8YPPPFaQkt9iLFGBxyV6ilYFKxJIWIzu2jHAHQ/j/AI1DMGmdQq8VYDYjxnoeM0qplifxNPYtPmKcduZJnWMgfePHXpUQUeZEWxy4GM9DxVmINDLM24gheMjsanS2aS8tpdmUEg3ccHkUmzSFMr3lu0d8hAHIqPS2P9oSscg4PWumuYbZLxJmG4oNyKeuOlZVrEPtt3cIoPyg4Hv2qLlcupseEVZbiWVlJDJwwHvXp9vJ5qQoPm3xEbO9eaeFZhHvXIyY8kf8CrqH19I722KxkGMNuwc5+tNRuctZ2ZoteQwQu+VbCldpUD8Mf071zep3h1+zuYUhaORLhmQuMdFUcfQ09ZpDbFkXIOQRnnn+lZUsd2szpFe3UQKDai888gDP8PQCn7OwoT6mVaaRf22rWM8bB3WdcA8nI55HpXteju81u3msA4yTtGcZP1rzrSNJW5PnSX12W4BUsVUHHXPUgGuqsd2nxCJLiQoeoZvmbueetZVFct1eZm7bIsd5fxyS7n3K3TOBjHenyXCgybWJ+UjIHTjvXPrq58y48vBmJwxz2A470xJrmTeZJAARwVPI464xWXLcpMi1G3W40q4C5EjDKgdGORgH8q4Wawvo4VtT8wWMtlVzhcgE/wBK9DWG9mgytpauc4Bkl6YHX7tUpoGSG2SURR3OSEuo+VQZ/u/xZBx7UldG8KlkYVtbXdt4ISykTdKHZyV/gG4EA/oa5bSInt9YuPKSVlgZZXG0kBMjJ4HfOPTk16RLFIulC3LrMqoBvJIZuQcHjPTisDwYDB411ZdqEtYnaBztO5SPr2FbQehg3fU1NOGls1xcQaJLIjOBgRbgp+uP5Uuo6ZFGk0sVtLAfJ3rmFiq8HAPYevA4rUsIxHZX0UmW23AUhiQOgz0zW8FZNCuEVigAcKf7oPTk5qriR87ne8gCxvI7feO3qfWutaIp4NYuCrxwrtL54+YZ4/r71oOl5/a1nbpOWEwLvhVBXBxwcU3xVbXFpY3imbdD5W7IQKTyBzj6immIXUnjOmR3cUMsaOiOjrkHJCjJwc4BFdTJcRm0tGkng+WJURZXIwWwVbAHIGMdzyO2RXIRX6TeGo7YBRi0RMngZBHQdjyK00knnsLTepWOQIijdndlQf6A/nSsD0OV8T66s9nFpVoJ1WNy1yz/AC+Y44xgE8de9a3w8aK20y/kmyFE6HIz6H8a3Hhv7ZbyRdQCtHFnbHGhH8WMsRnoB+dWtHt9Q869ju75ZFiaNlKQxqBuXPICjmjmsHL1Oe8TWUlvqR122kzb7V+0wKdhkXpuBHB69z1qVbHz1TDymJMAZUDGQCODgdyOvPpWn4ySeHwvqDGZTEwUFViVc89c1mxRxnTFkyQ48shVOBjYOfrWkXdGbWpAbeGURQK7qiRnb5TFcHfjoD6H9K7S+tPtjW8JQoiSEx7T8uGA5HsNtc54fuUXVZHcZyqxoGcjJ8xRx+f6V0Edxcat4h1kQyJ9ktm8raynorNwuDjAJbtzii5MkcD8QFhtr3T2jjjSWQuZDGgBJDLjdxz3oh0xLm9WX7NamEoxeJkBxj1zxn6VH8QWBudMwQceZjd9V5zT7e/mldbYp8pJfaw5I/AdPXNDelyoI218PWK6bPffYrWMR9nRdwPtgEfrVe22GQhVyM8cf06V1N4luvhi98mJI08oMyxRhASQOeBWL4SjjutWkimjDxtC/LEkL07e/rV0ZNu5lVic3dajKL6VTIdquQoBx0NU421fU5JP9LdQR8qOxIHXovOOnt1rs73w1am7+dsfNnhRgnNU20wWayGIDbkZZj2we1d7m7HKkkZFzdf2Zp2ntZefajYWl2NtLjjIYAjPTg9aibXNPebdNPHIxGGaQlyF9M4Oai1ueJ44A5IJUhdvp61yzxc4PJ/2SBWbqSWxpGCNfVtWtbu1EEESja24uq4z+OM1cMUVvYrcLGuQASQMbuO/r+Nc55RcqUICsBx6fjXaxeUkESttxtAx2PHtUczerL5V0Oftrk3N6FlErREHbEjEK/15zV5hbq6I1um5iV3cbVHQDA9ea0LeytlfzEVEbJYMGx0ptxaqZFbMbKSDy3fNDY0jLu7aMsVwAQeNoA/+vS2JebE80o8+P5TJI/UYxznPb+VXpo9ycFfMxwCccZqstqDLkY3Z5QnAI96IuzE1c1N3k2xZWSZiMjHQ+1Z/2hQ+4DDZ5y3SnERgINyqeQQOCKjG11WRJ2C8ir52ybGta65NZQTMyLIdu1WX5tp9eaxbHUCupI0l4CrHDbg2eefpUyRSAkK+CehPPNVob1FuEUpERv5Dpz2/rT5+4kjrhf2cb5eUFsccEn/PFFVrpInKmO3hT/ZjUDue+BRS54jsc949gVfHOsmIffvbgv8AXzX/AMa58gecPlCk9QK2/GsNw3jnxA3mrzqNxj2HmtWOsEiSxs7ZDZ5+lcR2D74ERREJySR0qoIWEIcgk5IFdLPAn2O0YDeWJxg4xVS4hYsEKMrDhSRkVNyrGKElDmMP8+3JHrVch8HI4B6jtWs6GKVpGVS+MfKeaijt0kR2xIOMniqFYpqd5AZQcjv3rRs28+TyT1wcN+Hf1qvHBEZNhcMD1x1/Cp9kUfCS7G4JAODj/wDVQCFuoQxEyEYIHA7UxGRZF/eK7Ac88c0y6kXaFQEDHrnpUCK2zIXANBRPPJJtZFJ+qnvVWBtk3OFY9Cf61e8pkhQsMKR171mzRScjO4dqRLNddVLuzSkknJ83OW5x2/CtIatbAFpI0lVs/I4xn05rj8Ecc59KnS4kA2k8e9OxNzXea0muz5u2KMnd+65AIHTp0q4LW0eJpUuUxn+NMfyrnw6ucMFOeMVZhEYUqzSIMZwDQUlctvaKJNwu0xngDmpGkWE4MiGQjs3GarRrCsibX3nGOV6Vrwx2T24eQB5weAeFNSzSOgyOxN3aec+5ABxlcnHrUkaPEioJzgMeRwfrV57xDGccAKFFZ5ly4Q456e1KEW9wnOy0Ne20qK8smeOeQNJ0yuSecflxjH1qzp/hNCrlp+TwRjkj6UaLdSzxfZd4jtE+ZpCPunP+fzrZgujC6AtjAxyPmP8AnitOQy9qytaeGUsNxW5dVHygt6fn60g087mjVsqR8zdM1oXeoZEm8BFUZXJ5qh9sTYGRjn+ICt6MTmrTbARmFVhwXBxwDzV2FFkjDbeVbBGOnpUNxKkEa3Q5/wBnPX1qNb6BLc+a20y5kAUnAx0HuTnpTrW2JhdmoklusexS0jDKiOMDIPqfT1rPu7yP7QBdFFiWIy4BOCwbbgnvxk1HY219dzb4rd1gkZXUsMBMgA479QT+JroLvTI7iIJJbofLPXgZ6/41wTZ0wj1KlpLDNGjI3luFBRtowB2qWCy3XIG8M2fpuJ9KhktzCzBkj25xyaTUL5NLhLthp2+4qtkfiaxubJGhcajbaQTDKyR7kIRN25nPoPesCG6utXjIe3htonO5NzEu2D02j3/nUUEMs1z9qup45bi4XALJwxIzhfQY/OtpENhYksqoEwz4443Dn2ovqOxFcXUkabpE4XLFmUpgYwOce1c74bAXxzqZ3ZxbY49nSrdz4tjv7yazMqGAsI0O3Abjufrn8xWb4bkhg8Yak4djutcIOpZspx+QNaILdTvLO0+1T69bknaZ0247fLn+la7oqaNcqEwDk7fWs7QrqOKbUPP+V52WRSAQduOmKv3d0n9nzsGDHymOB9KpEdTgNRiNvqllcw4j+fymMY6A96h8VEtpOoIzlz5aKdw5A3Kagt7sapbSSfZ5mhTgkNj5vWqmqSZ0K5QDEhQLkvywzTAjt40k0+I+cgkESER+3Tn37/hW+lvJFp9uIXyYfLLMDyVUcH+n41hWlur6VGSCPLt1ZiOu0AA/lk1uRsYtHtfPGBJCkR44YgdP0q0jOTNYpc3DOI4Lf5SVIdiGJI6cDpUqpdW4AOnQqM/wuOfxxT4/Ljb5CQ7AHc3rVv7TGkRWQ72U84rKULsqM9DmvFEzyeFNQMsLJ9wk7s9+lUNGG7TWBx9xAMngfIKseLbuKbwxfxhwodlCZ4yc9KreHgPs2JuvkoMYPZOGraCaQXKVnGE1my80DC3Q8wDoBvx1H171v2SwWOt+INOuJmVZJN0AV8Da244GPqv5VmiSxQ27SySq6Tnzlz0XdnJH1AzU2l3sHnXMuXmmuZTJI0CbwzDJIUnsC3H1qRMxPiPFIt5pWU2NmRSPxStLTbF/7fRgGCFGU5H549ag+Ib+a+kyCNwNsjsGGD/Bgn8q6TQ5Y5/sk4ciTPzZ/hyo/Xih7DRZ1CNh4cvhEv7uSIfXFcl4ft9SXVIZ7W6uILYAvKygbMde/wDkV23iTy4tH1BYpcO0WEO08AVwfhXWtNWzu7DU7x7USR7RLtz0PIog7ITjc7uSe3v3EcFyly6nLbSOSOP61zl/EsVxK0kkmThV46eo/T9a0LbTrZ7SCbTtyxspaKUrnjrk47YqnPKty4MxXDNsJRsqTjnB9ehwcVaru9jL2HU5O8ksIJgZd3OduexpklnpskTvE5TI5HYd81NfafI14IjAxiU/fxgAnv8ApVqLT4/JMLRkK3Qg9RiumnLmMZ+67HG3kNuibo5VZgeQK0LO5too7WKSzSQ7N7NnBOM+1XtQ0B7iZlsbGU5PBJwB6k560+Pw2Et4pLi9jjmSMr5Z6fnSejNorQy47/TZbjbNppWPOBsbk1ny3VsLsNFagwKwOxz94VrJ4fQzmSO+VlUg8g5rRtvB5aIvuleTaSCqjbjP+FQ2x2Kct1o8NmrnTi7SDeAzFQByO3uDT4X0y4tY5EsmV5dy7RJ90gZBz/8AWrRk0W3+zvbXMVxJcEbY2XgD5sg/huFNi0OK0WDFywVehYY5Ocg/p+dLmaHYxLaG8srpi1uWI4J9RWkmoNGv/IKLbs8huR7fSrOsusWoSIgDbiD8h+77GqgYqwk8wFh1AahzYciLAubmcYXSJAB0YPn8aqpaS3V3ulgMZGOCK6XT9RMVq/mNHhgAFHNO8oEq64zkgk+9ZuoxqCJo7pLeLDqA4AwCtFRSRyEbowHK9yR0oqfaMfIjn/GEkq+NteIaMAajcY3Af89WrFklaSSEyEHAJwBjrWx4ulYeOdfO0BRqVwDn18xqwBOZbhN2CATkgdc+tVYo6swt9kjWM4KHGcZ6iqf2S8RXAeJ93BzxWxaSpFYMpAMkigjHIHt9adsbyWZ9oIGeR/KsW9dDRHPvp827ooIHY0L5qLs5AA+XnPPvV24mIPmLyKprcDc24YNaLYhsSKOEuUCq8rfdyOnXNZ0z204KwxsDyXDDOKuxxPK5bOEU8YODVQ2IKlvOZc9uM/nTuMrLbI8andgnp7//AF6v21pGllLK2QUPG/qaoSWj4yXLew5NXdOw1lcB9xj6HJzRIpE80kE1jCWkY5AyAuBTHtkkwFKuccALn+VT2VnFOrJBt8snOG7fiBxWpHYCzhcrGC424Mbn8fw6VnzD5TmBYo4yTgE9AefyqrJYqTmF/l/UVvtdwQlvPWQHAXaQCM596hgSCXphlOM5H41SmHszC+wyKex788VYjYxSbWVXX3rVurdIxlEIB+nIqpFZYkO4ZXqK1jqc9RuJZtxDIijHlkDqe9RzJJGdq5IPAIqbyFCAZApwDkD5SB9e1UokKbIPMmKhHxhR2qaICRfk5k6CkkibooyD2J6VJZWzRuGZtrA8DtVco3I1vCrTN9tj2MyqgcZHqcfyFWby98q7Ty2LsD36etSabcC1+0qMEyqAOME47E+mefwqJCsz+dLCmGPyqBnB71SRDY6RxMnnSH95u/CpLeLzXCgdRg4quykfKjKQT1xU6M1vHufGB14rSLSMpu5oizE0AQuvlAk8nGOKmFvaWlxbSInn/dCswzj6DpWIuolWWISnBONu7IGfbk96s2UklzfwmGCdYfOMDNGCVDg/n+lZVqisVSg2ztZb94XGFUecQQu3BA4PSq0mqI77WUggDPHesPU9QKaVJcozqxBGZMcEcEgg9B61S07RLzUNPiu7m51EsSNq+btVkxx8xGTjBzxXmuXMzv8AZuJq6nrwklW3tsSODtwFzyPp1NNFo16yPMNyoMMPU+3p3pttpWyYNb28e5VO5LcsSc/89HPOPb9K0kzpsPmTL86qSVXpHgdcnAoWpSVhtzHZ2NtLO0gk8uMsRxlflOCAenP8qwLzWdUu1eQz7LXAdo0GGc46nH16D0qjrGoNq8qziaUWisA6HAaTueADx7ZrSt47Y3O8zx9C0caRgrtIPc855/SnYGZV9ptzrNzbTwTpuSMhiy4LDvlsYPoOnQCq3hr5fGF2pTAjiKyK3X7wH511PkxFLQSwB4tgYpvJQ/L025AIyc5z1FRWtva6bqNxciBYpnwGlPTA7geh659atEtnXx3caXDEuHcoFBPcYp1rIht7iSR4sZYgZ6CuUlu0BDrLGqzMqJz2HUj61qW721pqMkFwkKxTgNGN3y9MenBqHMVjF0rTHGnTGziUx3MjuQXwQQcDHrxVGTRrxXQHZAUyYzjeOc9R36/hXSvJJZSLBCyrCxO1XBGCfcDp39aztUM7llXYspGGcMT8vXAH5itYu6JZiafb/aITB0gcGMDsV4BAPrxWzc2MslhFHbMGOVaPdyCACR+NUkjRUVFQxEAj5hgg8frjkfWr9nfuoChJG2gBSh4A/wA5FaJpE2uQ3F7OuqSw5wivtHsB0pZb/II3Mu8846j3xVe+guN0dyNzbvldsenT9KYk2fkIUqhLE45/H2qvaRI9lIyPETsujuXcMS67QcDFbnhmCU6cTJL8xCBRnkfKMVzt/N/beq22nWymYbwzBBlSO/Xtj1ruZIFtTatbpsj2NvhCkcA4HH/1/Wp5hpWOY1G3kjvbruCH5Y4PPHP50/S7KfTtMtY1WfYBIHxxtZtpyCCf7vPtVfUHeXWZkd+ZV6OcZPPH1P8AStCe9OnWaidSBgyccEAFc9z04z9ahsCl4o0OXUZYZ7SSRikRDtISQ2Ow9Mc8d60dCeW1trGM5DeYsjEDORgU631ia5jntoYHUqMOygkLjsfTJ4/CiD7RNKJPLYnIGVGNo9M9ulVbQdzpLm4/tBLu1PziazYp+HtXj9jo898zgBRsB3MeApHGK9XtZE8+wuA6kwMVkYyZwjcZycHg1FfaHqkU179hgto4J5QyBPvsADnK9MfQ1m9EaR1M+x0/UIdEWSzvW3xxAIrKNjqM5H61RhjF2ZbaWDfOdguEB4JIypB+hJz2xXQ6e0FnYTRXInVZJy0EMEgVlU9AMkD1wKw9QsJLZE1i1K38auyX0bLg7AQULA8bgGIJzWSety2iS31BcLaXMsbmTcYJV6PyM/RgT075zStZ+QS+/chOQT0ArHlWC8SOW0w6SE5IUKwk6DA/hbv7/hVuyW5cPFPKCUO3Jxyf9pen45rZTktjKUF1LU0m+DBlQY+UMOKx7rQhdxG4MrDHXaBj8TV2+kjsIyBKdzdiQQPXGKx7i8meJwGcxjlyvTPuK2VRshRM5bBIGJkZ8HgNW5pus/2fMIZGEsLEg+o49f8AOa517lZmAd2fHTcc/hxVpIw8RYooIz8zcYwOO1O4WOpuNStWnjmIIB44GR1AGD2/+tWPf3C3t05hIMTAFo27nqCD2J7/AErNgmuHkIRHC42EjBXkjn61W1mGWzlUq7DK5+9xnn/6350COisbfT7mTzbgMkozvjIOSO316Vn3wt0mn2AIrHCCsa0uroATeazSHgEnoKlkuxIQZWznJOKaQrmpY6tDAvlTq2f7y1tprFu0BLghAc8Dk1wNxPucgD24qaK/aEBHyccUpUy0z0SygNyrSKispbCAH8f5ZorkbLxFc2kRCOwGc8dPSis/ZspMl8fyA+Nda2rx9vnGOxIkauWiyjgEdDjpXSeOlZ/G+ugHpqNz/wCjGrAgt/mXPPzDPNWI3LbUVWOG28r95lkJzxz/ACPFajy5G7JXaMgA5xVa709Q2Y2wFAO0Dv8AWmgEwkKp9qSgr3ByaQl0yMqADcAdx5/wqAwAAAR7iQSOacYxCxJ6Hr7U1p9ko2nPb8DQ1YIy7lcu0aE7TnI4qleJJ5EbB+CPmGOnSrUsyyXkZcEAHOB3NV75yXLIpyBjjp+VIszo3McjMuPm7Muf61taMrNF5wWPAlAP7vI59ORWHuJPXmuk8P4OlzqTnMqYA7c0S2CO50SWyxTMsyADOQVjxkH69KtbUEewIFO0ZY98e35/lVa4lkS4bIOVx1brjvzVbVL4yLhMLjrtPWsVG5cpW2Ip0ha4/eBRGDnIOQfr78frWXBFFA8mMvyNvPaka4bJQHGfSo4w8jlsEAevetYwRm5MsSOZDhgAOy+lM3Dr0FOC7YyenFQSRsSFJIyO1bRslYwmm9SzEN7Y5we+KmGxWwR75zVZSY04U49aY0qgZJxVkosj55M4GewqwFAkzjPIrMt5g0xGela8KAspLYB5pslJ3B2MchQq2R0IOKcEcSbWBG45APTH9auraq8LES7jyOe4NSW6SuyjO08gEnjA/nUc5Qy1jka4KlRtXuMMP5j+tTw20XnvJdcsW2BGYKD9On86mjSONvn3EDpt475zjmoGmR5AWV49mQDvxwfy71LqC5S42hWd9dCNVzuxgbiCBxnqOn86tWOnWXh5DbpJuZn8z5wAcYGR19uBisq+v4oole1igLRSdPtBJI+mAP1qveajOdrtb225hk5mwD9cisp1Lo3pqzuSatZzXenxSxfv/wB/zB9x5Oc4z0PTqRmtOC0W6ty17aXjPIwkRUhJcLjocAD0wM9u3bKW9e7wkUJTZ87qmGA4ABB6+9SxeIZ7ZpI3QpsG7kFjng4rmjG51ORZ1C51BYBbWmi37xq5Zt7eW3tjO7H5Vx17p+uXUpeSxkiQZ2R8AAE+vf6mulfXZHb92QA4yxZQCKrDVBOXL+XwuBkcj8a1jDlRi56mdpGk388E9rJYiCDGS7gEA+3+PNaMMU2lLHaiI+UqZWcDJcenT5SMgdeQD04qnE743eaCucjYwP8AWnA7i5CumQckEA/nStqF7jZ7y4WdjsaSN+QoQqdoJO3POOgHfpUmkrNl0dTCpbcqDDn8Tx2xzxT4IQ0pdU3Y2kc7sHHXp2NaCa99mWKIqwfB3DJYL9QB9KGgKV/avKo2usZByTt3fme9ajazaTWwtpo2ikCcndgNgdR6U2fV53+VwAQCQuclffBrEuNRkckhOCNo45AzzU8lyk7BHqbR3s6ok0sbJgeZIWKHPUZHI9q2YL25Wwkikt58M2S7DaDz69+h5GK51HRLgMrN8zc/KAAMVakkSKOVUdG8zBLhMFcDt+NVaw9GaCyA3AklUPtTaF3Db9Tj+daRvbeKKAPKkQOWG9cgDPY/UVy8ZLgh4TdErxngL6nvzyKdLbQiVGZFjH3nJ/L29Bx7UXHZG0dZt57hZMZAVcMg3c+uMcfn3rXe3iu9MlMlqJmmUeT5wHT165zXMQwG4LPpNuzKgG/yuRnGcn/DNaEt7rD2EUL2r5iXAYwnn06k0BzJG0N1vaQiOKVXRcvCUHUdt2cE0kzjVrBWXTnhyQQGUHoT0U9OenNYNne3kPM8c7Dr/qcrn8xip11qaOVv9DuXIPysE69O2aoyauNaOKOdrW68uGJhs8912g+it6H0bpwar/2XeytMhu55II8NavExlUeoKj2IxnA6+masPqlxJOClhdNgfeaHAH68/wD160bW4nAeWS1QLIARkctjsfTqeetBLRXSCC2h8hpPtc5VRbtHbMFiPPO4nn8/TrWo0cEhlhDzI8pwPLXG1ew/D8aj+18HETuB6Ln25FUodZuheNFauqDBOMd/TFaohpmlp2iNp+qiZrt5HK5D7AMj0Ye/0qS8063nluIZ7dXhnbchRxgY/hxjj1zWXci6vJw8kTRuvGFGen48VLCLmIhBc35BOcEE5/WlKOgJs39PvLi2k2W4H2ZUx+8XlSB2JPQ+vaubbxpNZ7oZkjmDk9H2EHHXGCO1WdR05ij5e4eVhnDsDg/QmvPL3SLtixaAjexUEkZI9awUUaJs3jf2qSfarQ/ZZz99opBtb/eTofb2PWt+LxBKsHlyC2kfIIbdgjv6GuD0y3MG7z42CZClscg/nWt9lRJWZHYKMYIOM81Q2Ta1fx3UIicIrr8o8s9M/wDAawrgWwtTCvLPwX2/l61fuoY2gdzG24Y6chvTmq7pFMkYZcOFOCP4faqTEc7HbSedIuWOzqFP862tNijkkCuCACADyefwq9p+n5d9smNxz0qz/Z0hkGRhhyrkZx+NW5AWVjH9mPbuuCpAJ/LnNYV1pDTOE3u6MMg9cZNdPHceVZrbylWfOTuPp6VUnt4pS0nmKOp2hs9en9ahSaY+VHPvbG3Kx4zt4JHpUMsCyt8vDEnjHStK8szHIr/O67c5K4H51Ujt2chjJ5eFznHWteclxM4WvWQ5Ge3rTZbRt24xt0Bwa04bQXA8uNTI59QT0NbVrarLbyNJHh9wABXtntS5yuU5MgxkBcgEc56UV1M+lpLJwFiOcgHtRRzhyjPGEY/4THXcAH/iZXHHf/WNWGgzKgC98Y6V0niyKP8A4S/XiGO/+0rjj/to1YAwkyMx7mmQbu+NtispXOAcGoWV4+hUrng+gqCeZkl46AAn6VFNdGRQRlQeTUu6HYbcoFQkHcc881UYjYoC9epNT3MxAX2xketRP+8gZsYAqtx2IHjMkyAAkcjjr2/wqB2Zg+4YOMYPWtaC3MSb3U7sZGfT1qjfWssdtDcrF8sozkfT/wDXUcxSWhkBMvgnA7kVv6MQIWQYxvX8eazPsTR2KXoyyuSu30A710GjWCzWa3O7bGHwRn0ok9AUdTSu2Ml5MEJbacKB14rOvo2+zksxBJ61O0jNMXTgu2c1XvLe4KAl9y5HHYVKLkjKibaxLc4OOanidY58bsgnPPaoxGwBLMCM9Pek3DzRg4NaoyZoHIjYMqhOWBPWs66u8sMEYx6U9rnEZUsAeRVAQtI/XjsauC1M5Mn+1uqDByPp0oBeU45bufanQW2Pm+8o61oxQNjcFwpPbvWljK5SjhdUDhfmPatS2mnjijaZMMOikdant7MSPlhwB3qS4iCIRGCVBz9KTFcZcXDSRhYzhQOR0qazuWiZArkADuapFWMZJA9MGoUkKsM4FZNDudBPdMNoLjB5HNMSaOSQHGfc8gGstZdwO/LDpgUkLYco5HPTBxis3E0ijRNshZgjEBgQRu61HJZqy4VkztwTn6n+tNE1pHFymZsfe3Yx9KEljbBQFVK87uSeM1Kjcu7SGSzTRKUSKJWJ3b1B9PrntVI3k4cl/IZsdd55q4Ssgw3B7c9qqG3xIZCyl1zjuKuNNXDmdix5i4BkKD154qAzWCyKNikk9FfBqrJKIGKNxuHQc1ELyFM/uQxHAwKqSFFhdCzedhDaTKeuWkz/ACpy26LNHuz5efmDEnt9aSa6jDgIMhsZ+lLJceaEdFKlDnHXIqLFXNA3MllEyQQ27cg/MpyPxzWVNf3DSAGGNGJJJAPI/Op2lIUkEsSM4rNupiVBAG4U1EpM0LfVCUfzSPN7Z+6eKitNUjV3M0IYEkjZ8uD9KzYnUSZc8H061NFGrMOAPWhxQ7m3DewSAHyJt3cgjA/wq9HHZPtMkVwcjnaBjrWXAGiUgEbT69DV+OeQKBkKBzwetZsaZbU2kTlYFlDY5DDBxwf6CqGoQG6h+5Iiq2Qxb29qdHOxmBP3m4yT0qZ3kmtJmjG4IPvCotqVcoaZc3VpE7W0zRrHIAzDpu6j6966W11K/nt1D39qrH7waL/64rkbJGIZzJtG4cE11KxtGA8Vws5flhIg5FPVAMeXUQ4ZZbVwem6Mj+tJJdasoXP2YDHRnK0SLMSCYQrkfwdDUFzJONuUlHHXPFFyGOkvNZyHjtY3AwNyScU9NV1eNyk8EcTr0BaooFu54JAhfy9ygEtgZzmq7JOty/mFjt4y7dqYWuWZdd1SOKT5rVSei7CSf1qppkjpeM02fmHHbmo7pfL42Dc3Q7s0kalmJDAHPWqUgcTfutbbToy1skMrHgvyf1zVW18UX8k4KIWZRnAcYqqmnzTR+WpGxiK0bTw+9vPuQxMf7zHFDmTylvztWv1SQ2LKo/eZEoyRQIJPKzPA+45PUdPQfj/KtSETWwyZQTtwT1AHoKgu7iSQZL5UdqzuByt7EVnePYwjd+Sx6r/jyaljQtCF6Jjketa01h9os5zFEc+WSCOq8dR+pqLS7aBrUxl/M2NhvMGCaNRopzJCLZUR1Kg9jyPaqDWg3Db8xbqBXU/YrVQfkBC/rUUltbEtLHDtQ/dwTSUh2OdjYxnKoVVeN3vVo3MbwlJJOAQMZ5zVx7W0mz5u7I4Jz0qG705RsW3mABILCruFiBIoFIZAshJOQy5x71E0LxRMFCl8jhV569vypo0e4dGbzc5B+Y/Smf2RdqoLzKqgZJ+vA/nQMpX1xeOvlMVRRx901ahuD9k8prcfMAASKz9RtJLOVAkxmVOCe4yKuWNoLmIkSFRjJ4/OqAl0m7SO7OdiKn3QQQTWtJNGhBhfIUcE9GB9KoDTbWNCVGXPTJNMEN1Cm0YYdvn5H1pXGXA8UzbnOPQA8iimQ2cslsZJQVYdFHWipuAeJo/M8a66nGDf3HPv5rVgvGVO4kP6CtfxfIV8Z64FONuo3BGP+ujf1rID4ZTgkA4rcxLwtWnJ3HCk9cZxTn0nrm4AHByRVu0kF1cqihRwAo5Oc9qv3GmKtjgOkzclkUfMB3BI4H41m7lGNqVmhKuhBwir8vTAGKYbVINMLTSMIz8uAM9elU4bxjMsMZZItx+RsEir1zKLhRAQ3kA54H1/xqfeLSJJbYiCJPNZ/MjCrt4yoA/xrXlS2s7NYJbcSY4AP+fr+dVdOukZBAsRUxKqqcg+38qv3IDROgA5Byx5pXGUbl7VZIozaxvasAdhGR+FZl2ywiWGBNluzZVAcCtJ7F2tmmPy47E9fp6dazLsqNqkgnoDTTuS21uaWlWJuY8SzGOMfMARkn2FQ6rc27AW4BDIOWPGaSGV1jXymIxjG3OKzLm6+0tk7g6knkclc8H6e9OEHzXY5Tuiqib5Qu7KnnPTFQyg5O3uOuKvRwGXKrgFwOeMgVYj097jSZ7hoZFMBLfNGfmXGSc9u1bp2MtzCKBpCW4POKkjYPIqZwvck0RqZJQoX8CcVsNpCRWS3QiZ4ipYsDkcdquMkZsaibEKqBgkbsdcetKZHkiGDtUNj6CsaZlEvyu+1hwOmBTnmdEWLLAg/d9aszaOr+0RpAHVCoGTgdwP/wBRrHg1CS+1JVgV9pUgRbuCfX+VLaF57eUF22sD1f7vXoazNP3x6ojRsAoc9B0A/wAmlYDobrzdqKxRW+8Qo7VmzEqQfTrU11I0v3V2nHXORVV5kDiB1JYjIbdjJ/Gk4DHrcEjYvXPNJNMEwQMtjqTUF6gtgNgYMwBznr61mo7ysVDE+mf6VDRrFmo84DxncM9fpVqK6BQNkbuhJ+lYsrGDHmL0HfrVcyEjGT9PbA5qeUbZ1SXEbxnO0gdSfpWXe3z+cBGSUB+6Kz45GChd3HoKtJbpJjBIbtTSsJvQQmSSNmYjIz160yKQyIYfLXcxyGK8itRtNEkClJPmqpcWLW+1mcYxng9KGCIpLYxru85SSeB0qOa4aKQqCCR3U8Gq9xO8s24kDHyjjpUZUqvUGgZaF0CSp3YAOCKrsd3Qkg+tRMSjhcjPpQCcdcYoC7HbMtz61ZiR0HysDxVUNx1q1E4K4HPtQNGh5vlWRZ4wdx+Vs9Pwp1vPbscFGY9clqoSKZU2pjnvTrSEiTYWAf0zWdjRM1iqSEFWVckAgjpzU0cd1LZuLcskaY6nGTjGPyNJptqDdGK8dokIwrDk7sjt9M/pXZ3enta6Zbxx2puFC5EqNjJPcj1/GlFag2cAYjjpg9ferC6hqESqqy4UDAGM1H5MttI8Tggr83TjB5qRpFHJI9hVTSbJ1LcWvTwr+9jVyB196jbWWmThwmMnDVTdhKCmACadYWcUuoLE0wCSAqQwHAOAce9JQE2VF1S5nlZoptqOcFQe1alreK8YEykEcE7vSszXtCfRbrHm742GQ+Npx9PaqEUso+Y5IB9ev1q/ZXFzHUwW0dwLhnfHPyZNSR24G0ow29iaoWt4TCF27ifQc/jTrUyo+5YWbJ6EDilKlZEqbudHaq4T5XBHc4q0l0hOPmJU/d7GsxZ38hs/LxgjtTYJ9gB7dMVztGyNya9UMEMXDDdjPSs9r/ezqseeTjHb1pySpIw3plf88Uw2zTbjAmGwTz+P+NTcrlQyfXpraN7eCKU+YPkljUfLuyMHPXoao6LdSPqkyBHLDKyoFGCf8cmo72URT28UUzl3b/VL1bBGCWH3fx7kmli0toY7i9d1laTKr5khBXge3U+pqmylA6OW8tY3EKMZpO6IPu/U9Pwply4aJUCBHPqa5aDUHgu5Ldht2jgMABVuXVm2BSxGOCQKXLcVrFwoXG1H65x/Wq4IRiFkG7+IHsKonVJGuD5m3ayhcISMe9TSNl4sSYAB4z1PHfHqKrlaBll5CoBRuM5xu96z7tpmdlEzBcA7QcAcmpYmmJfLAE5K56e9U5HkcESfeyenpQiGya2tlumO5vl7gnk/X8qvKqQ/u4ht4xwM5rMjma3i6YZuc0Q3ZZQMjd15NXYXMX5mMYG7o3QjihJ+VzGQAOGHpVaaeHeqltrdWbGao3V+Y2IiPB4HT/CkotjUjoo7kFyPPVeOhHJormUv5jOC0m3C4Jx96in7MrnRc8YysvjjxB0/5CM4/wDIjVmRSFlJ+lXfGLf8V34gP/USucf9/GrJik2Bfm56HitrGJftQXuIyHA28lyTwB3qaWZLuUNdXCB8ERQbSVHocY4z61DDdQoCxVnwwypGR+NWtQVA0c7BWSZQokK9PTv6+tZPc2VO8bmVAZWnJVePRen4Vr3MjJADhiWIVQO/v9OaqwK9pvWXajIMnB4qVbkzSmd34A2xj/Z4pMi5o2CBACxUjuo7H1rYtreWe4IGQnGTjiuet5t8oQ8r14rqre8jitjCJPlyNpHUmuepJo2oJX1K2poiQb0ZZPlPyKwrmvsF1PdFZItg9M9q6SBbePfZHHneY0gRiCCD7jqOKk2LKGG3btHNVB+7cqqlJ6Botn9ijmmlEmQoEQdTtOe4OMHFZnjUrNDBNAu+5UjLKwbJI56f1rUW5vbeyaS1t1ugrKHimfHXoUJ6fliseS5N/vFrpnkyCTbI0lwCI8cnA9OK2UjH2bOfsdduYYpAsUBSMHKuC2c5/hzjt/KrGmW5s4VkE6M+SQANxbggkevfv6VT1TTJtOmuBJGF3BHAyBkHOD9P/r10+i2P2G3a5uAVkZcruGdqHkfQkEk9evrROdlcqjRcpWGaR4SuLtl1OXK2cUv70gH5SBkjpgHGOp75rtNc1GGPRo4YLmNISFDKMN+eenH51hWfiDVtD2XdlCtzYyD97A4ycZ6qexwcdMe3FN1PxZ4d1OIPtnsp85e3EZOD25Ax+VVCfMTVouDPOr5jFfySRAeVvOxSccZ9M0q3zvOkkoV+MkkH5T270urTwXepTzRf6skbSWyf502wt/tW+HcYww+9iuhHO0aEqJEm5ZM+YDzxj6DmpI/JSVNsoBzsUMwBPTjGahgjkm2h40VUcr8n97OMf59aJJIhchlkVliVUkcgjBJ/X/61Vcg0/LCYW4O0bSfw7H61m3Oqm31Zha+TKirs3qzKrD6girl1AsljKzyyBlUPgEYGQMkcdMe9cvMHSUxseBz+fSpbGkb0sn2yczIgkLAeYQM49hnn8ea149OVnjjsISZeNzEFgo/Csbw+JDNIQpIUZ47Ct611nTLScPFPeiRCC7IqgZ68VDY0jsYPh9He6FNNFPP9qILRhypBIBwMAZHPp6149Jbz28ssEiSIyMylSvTnHf6V7TN49tIGSSHU4IZTGFSO4s5FXHrn7v8APpXnOs2rx3zSBoZRLmRngZShJPPQ0rlWZzUcb7GOCcdSBUiAoo3Zxn5jz8tdDpNil7cJCyHYc528E/iRXT674I0m08NxahbNItzHjzQXBGPbjg0DkjiLG72TM00ZYNwuAQOO9dVo+l2+r2t5NK0wkQFUKKdvTPPGOPXNceUaLcqrgE9e/wCNdFpaQW6gO5ZmGWjdztwPYGi9hxhfU52+sHimZnKElv4eQfxFIlgVi8wqx3Hj0J9K7Ga/iUSRNZxvCwyy7cEH1/L0rOa5sIUHkh95AJhkBAJzkc8cfjUuV9i/ZpFaPwwXtjM0qpAQNrucZ9+f88VTvdK+wx7Rh0LYR1wcj1+lRvq19MpgdxHFkfIgAAAz0zV6G9luIGEka7VACSdxgYx+lRrcLIw4rdJCQv3l6gmreLa3hLqUMw7Pyv5etZc6vBK4GRkngcVE9wS3zYzjuRWhPUuSTyyMG4H0FWLO8lMyQuQo/hcD5lPqOPw5qlDOqrh8Y7Yq3bSQvMEcZHf3GOn60mVHc6GK4Y5llZeP3SyZwDwQeMZ7YzUOpKGaYea4OPMjXcRhTyq4+mPxArJvp5EkFmqcQODlR90Z/wDr067vPPSKbqR+7ODgkjO3n6fyrOzOtOPYteYlvLIBKHLnJMjAkc/WohP5k0iooG1sEgcVjXB/fcMCc88981c0+Qxb2yf3mAFI4q1E56jV9DSDYAzjPripYdTewcyxQQOSNp8zJA6YxyP0NIqrIhZsAKec+lSwwrLtCKCxPXIHT0NaJGS1HJqd3qCut1Z2zI+0qgARmYf7WemCevWlufsS7Y3t1KjhgWYMrYIwee+SPzPaqF1Y317cx29vEZpGztWEZJ7ZOOn6VI+mXOlSWkt9uVwnmBOc4Dkf4Z+o96uL6GVTR6Go9utzP5MibUU/PjALH8jWmlmgP7nJAGNrdOfWqSyxuI3UbQBggDGK07OReWY7Tkbj3wKms7RKppMorC73BC4wO+entUywhCN8i7c4JYgc1J8rS8YJz1pl5ZwX8WyRym0nGOc+xFcV7o6SveapaW/7q3Y3MzDhIfnz75HBqP7dqMTxpc/YYEmBChzgdjnr14H4fqsGnQ6Yd6D5yfvt95f5jFJcwRasNlySY0I5HUdjjn0pJajTIPtdtYPHbQvBCfvpIxzvPPU8459a1IL5ZYmgS4jlLDOY5AwGMccAYx71ycmhqsgYStj0x9agt5bqORYbiUxop2shGFb8sfnmtJQuio1LM2NVtlZVnhYSjOcBgSG/wrMjmEmcqEbPGQeK2b26U2/lNIY1I4DfMp49B/OufdJoJdyBTG33WHarhtYip3LJfJO41JDMwU4zt6YquiPLl2xgelOiTKdcHPrVuxkmy4twcAByOec1ZV4mRg27d0BPpVJbeT5XYcEZxVh4yqZPXgg+1Q7AMmYuvC55qmYGJztbntg1pFEkXaGGc9PSoyrQBlUD+7mhSFYrtHIq8h8+pU8VnSQqLgPk4PTccZNadzbzNEj7dyknHGce/FUPKlKFiXwDgccUcxViaJI3QGRtuDmip4rW4kjbygrEYzuOKKfMFg8ZkDxz4g/7Cdz/AOjWrFyp6AflW/4qtZbnx/r0SKCx1S56/wDXU1p2/ha1hw9wTK23LAHAH096bmohSpOTucnFKkCPvJbJ4GO9ayzQ3miODtDY2qucc+ma3INJ0oIF8ktG77SHPzRt71I+iaW+beOLYw6hTyfcVi6quejCj7tjlNXuxMwEa/KQgYg56DH9KtW8CCBM8SBentVy60ZElETXITjcI5BjcR05xTbWGXUJvscCxrNtDDcwAIHoauMuY46tPlZHCojXcn3jx/XFWLe48qRQ7fUema07fSEhAjdRJKCUkJB7dCPr6+lZc4g/tD92oEbOSTnP0pSgmZxlZlueZMpPlhLH/q2j++vr9c4FR219PI8hTzVcHl5FxkHoPrVeCfyrpGcjbuySe1VtT1fcy29uxZ8hjIOpP/1qnl0sdEWtzZttRed7q1ZgrtGyxsBncw5/xrmJpkZJnjlIlkb5gM+uajt7l7W9hkDsXibLnPX1NMvoRBLMUPEjEqB+NXFClO5t6sX1XVdPgYbj9lQSE9xjnPvW0ZZJ4jHKwYOS8sg43ZOeP0FY+kOJdTmu5D/y0SJfYcj+lasN3EsIEiF0dRsK9QhHH6isKl3odmEcY6smuLttkNtanbk4bb6egz7VG2iRXUVxczBQXYgO4zj2x3/Co4ZbeO0lvM/6PG3zMTy5z91f9o/ypbTVHur+UqdscS7YYVb5Y888fn+eamMZRQVZxqNnGazZi1vpoVXaEOdvOB7c1StZ51ceXKVJrf1or5jMY3R8YO8ctn3rGMAiWMbcszAn2rupPQ8isrSsjXtnEKzCReGUb9vGMZ6fgcVlSL9nkKI27LjbKRyvJ5q/HE0iZYnOQcD0q/pOji+S4RpwCc+Ww9R0z7VUppExg2VJZCdLnG5xIsZ3AHgcf/WrGu7fZIFU7mAUMevUAj+eK6o+GTbzGKS4ZwYiuB9CB+tOtLfToLq6ttStojMm0hycZ4A4H15rP2qNVRexm6dazWDq7kCOeE844GDzmkmt44br5V2xTLg85HStkSWstk8KqHMI3Lgn/OKsXywS2flCBUVVBO3oTWLranXDB6XQB4pIVuhBHPGAYxvUEjIx17evrVd4RM3IIIOdp9KdHpqwxxmF3jk3AmNWwre349Pxq9rFm+iTKsoE2bcTlov4BnoffP8AOn7QUqVtCfQ5bGzuAlykrSFhjaoYD8Op610F9qemGLyEtpJgxwYVQKSSPVuR1rjtPnRpFj2DzMLhs9Mqp/TNaRmFqpuC23B2I+ehwDWcq9jeGDTV2ZV3p4jlYGHCbiFH93Hr61irHM1w7p8shfHPPSurSZZoH3EsGJO4nn/9eK5u/nGnrG8bMVDHdtIyfrVU6rnuZVqCp7GoYpnYqzqDgKADnt0rBuJpY5WRycpxgjnipJfETFEmhg5HBL/zFOvC93Ik2xQ8ozhRjnGf51qc5mFRuOMfX171oQY8kI2c9sGmJZsQMnGPSrEaKpHByDRcloruIHJWdOR3Pesv7JBNO7oD5XOFNdE8SycsoI7VmzxJFuMY2881SZDiVnt7VwgEZjwOdvNSxG1hIBhDj+LJIJqFpcn7/wClN3DbvyCaoC1LJH9jna3jKt8pO5icc9cn6VVjhWe3dVYGUjeF9SD0/ImrUMzwWnnxkq5kCgkAg+2D+NJNOIJS7W0SSrlS0WR7dM/5zStZmuu5lW6hpgeCFBP19BWvaXscVt5TriRRj61nbRDOGKjD8gDsO1altp76lKvlsqFTkuRkAU72Rmoym7Ikj+0SKw2KG6qrcbffNXLKO+upVto47aKYDKszhVA/GtDTrSyt5ALiF7p+5ZiqfX1qrr8kKD7TZQLGkbqdoYkEehrJVbnS8O4xudfY6Q2jWTlF827n/wBbMo4OeoB9APzNcxrchneX7QpG0nGcnLY7Z6dDz71mDxLfW7R/Z57iGAptkRGzuYfXPFCa9e3Nqbe9VbmB8+X5i4bGR1I9jW8JHDKDNGxlSaBn2nYT8oc9cAc/XmnqWzjJOejZqnpMrNaMkg5RuSeuTk/0q6o24LHAHcVnWnd2LpR1LSHBywyaew3qQWAA5GBVNrmNRk/zouL1FTBPPoOtY2NpbkFxKVyN7Ej9arQ3WSVXA/rUU9zyCeCfWqSThZOKtIRufLNGOoPXd3zWLexj+1IYs4yFBYHGQSf/AK/51pRzhVLg5A7VCyJd30dznyreEjz5Om7vgUxFsS266TFbrDHIMEq0mSxHcD0rPdIZ4VXyxbzq20YPykHv9anufEdksxSG3kMQPG0DAH41m3mpWd9G0UaSRPkFSxpR3KbTRLFG270HepIYmkdwh3MDxmnrKoiG4A7RyfUVSGppbyMEBB6/WrZFi+dT+xvJa3CDdkBWA+XFKl4067jLgtyqsvXHH/6qxvP/ALTlSNi3nk7dxOB9a2rbTmCiDfllJ+bd1GaVhAz3PLDy5M5zkYqaCVtwEtupUnqvX60TKsaNtYIAeWY1Ss9TjFwYZHIyuA5HA9+KloFubL5AVPIUjqUfP+NVU1CMEwtY7gpztBP4U554ZrcgNnjCvuAwayo+IA6ybpQeWBwV+v4VKKN+O8tUtzK+mzAnjrjn8e3+c0VkteXU7GR5nDcAMOhHbH60UxHY6nbx2/ijXbslHkk1C45z90eY3+fxrH1XVo7WBmfLPuAAB9P6VX8Sam9l4v8AEMEmPJN9ctz2/evx/KuLup5rxmmYEKp64OM/5FLkbep0Kuow5UjasNeEdzcQzM8lvMByx+YYrSXUoormOWG83Rq2RHj5jXIJaSOjOoyFGWzxx6062Gy4COdmc8mrdJGUcRJHbP4lW8jktHij+YhndsHAHb61zFzN52qzOjlHLbo9hwR9KqmVIkdCdzbhk+gzUJuR9rVguAoABA68YoVPl2FKpzbnXL4lkjFvBdMY7mIEeaec+m73wBVdkVpAUR0C8bGOc55yD3FZi20l5cB3GfmwvPbpn696vzho4T5Q4Uf3ugBHHWqJJAysRu7+ooV4pJBHEiqzHGQKzBdy+SUJ9s4plvMY2kZSWbZ1xnFJqwJ8zsPltriF5N0RkJJX5Pm/l2pFgmF2kksbbceYePQZxWpNawQ2sc/nyLIyDIQdazrRrm9uBaieYRHJJJ5C0rmqpu9i7pGyGyfzo2LNKJEIcAgjp+HWrot7q1ZI5QHtwuxpkOdijPXFV7iMqrRxQh/LXY6nqynHT3HP51FE11ZuXtWa4tpCQ3cNnHDDoO+ay0ua8ko6Gbq2qNqEoaCHy7ZFCpEufl56n3x3qTQr3yp8O2zJGGYcfSotQtiFS4hjeOOQZII4B9vb3qxBbotsqkFieW962krrQwUpRlqaOuwS3F0sxfdbOo288Ais0R73Rs/dweasHVnKiGeFfLT7oPb0oknge0EqEF1IyoHX2pQvEdRRlLmO1stGs7jTwhCJO6cMTzjnnFFhokFtDdW0Mx37iolYcpkDFcsmozmeC7Zl86McIOF/KtKbxE1/buJY0Vjg7lbHAJ6fmPyrmdGble5rCpCKH/aHg1Pyri6SXYu9pIyGHf39q5rxBcLe6vK6LlDhR61LPGd7rC2CY8Lz6c/0rMMpGWMewnjGMH61vGlYylUubelMIMxSkDaNp96ufa0lsAjsN6sFxjnANc1FduZt+eCcBSeT9K3rbTT563dwoiQ4wkj7Sxxzn09fWolA66FfSxuQukUD6hICI4cmNT1diOMZrNn1mTVZ7qeT5YfLMGzqQOn9ar6jqElzbNNJGB5a+XHGhyB2HHrVS2gkhtHRv3S7SZHYDdyM8fSpUTVyvqX7TL20JfKq6ADHXC/KefXIqxd/PZpLJJgD5UX0JB+aqVujPYzWsc8XlhmeCSSTGM9ee/I7VbuY7uCORHgspo8Af68NxgHoDmpcLstVnbYk0jyJNJMUt4hZmOQWAKD8elYGqWYZWlD52krxzx2NUpvtEUxuYUbLfMygAhT6Y61ryytLaRq0gMjR4IxjrWqgo7HLVrc+hXtreK603ylXBC5BPqBU1rJvZUm+V2QAgHpTLBbi0woGUHUjoKkuIW/tRZVTEcyE5XqCBnFO5ztD5pYrdGyw+UdBzn6VXS8DfcU1FJEHcyP0P93oKjXbGoH3RnoPWtEZyLbTlsZPHegFJI+GGc+lQ4JJHb1pY8KrADFUkQ20NmhOTtjBquIQ8nTBHUVd8wkeWTgeoqBomBOz7uMZNMNwu9skVukbABWG7nvzjj8TU+oXFpGpUwbpSMbyvC/SsO5kZ713iO0luB6U03V1czBGHmNnaBj8KUkawkki/Y2H2yYBCSuMsx5xXTLbfZICzKFBHyhR/nmq1lYrp9jvguFjuhzKkjqCwP8AdrOvNbnjQjIB24wxGfwrB3eh1QkoK7LMmpxK+FZsDg4Ocn0NaFpcRyKZFaORH+8mR1+lcE1y7XDSBsMTnINTxX80Th1I3DkHof0p+we6EsWm7M3tT0mWMtPbMREG3eUOoqik6pcow3NGuSQwxxj/ABq3ba494V8wKCe+eadc2PnxJKQI2cnqOq4/xq4trQmpGNT3oj9LvY3uzblCA3DEN3rVuLi18sY3DmuWghmjnljxiU9Tj37fpVlZmVFUcqPvHPP0pSV2c9uUvTSKyhsjaPU802KYy/KM57DFZ7THJyoBJ6GrEd4Y4jIqBn6AY5osG466Vsnd1z17VVkiYHKjqaszzRyRqTu3Y+72JquZWbhQCAOnerSE2XLMbElmmJ2IOF9aqxIzRN8+MsWwTx+VNkmYMkZYbVxx3br/APWqMSDgMuQemTVJEOQphEeQZkNZ0h3zEZH1FSXMyKrKqjd64pkcZEYcgn1NOyJTZbjuiBtcFgeDSX6lYInCEAkgHpnGP8arg8jp+Na15f2k9sseC0nI9hx2/SpZakMtLSPyFkKKJEA6dT05/Wm3bFo5FLsG7Ybgev0qe3kYsQ6hlbrt79v6D8xSzwW3lOwJVgGBBPXikBjvKY1CFz1BzuzVuCYLGmzBJ4PHas3yiyhgCT/KtS0SOIp8gaQ8MSxH5UmC3JLiBZbVXUbGBxnqcVTkiliEZjJJUDd6ZHStGS/VwbX7Oihe54JrLa5YP5fVS3PtSSLbNhXLQRuHXBJBUdcY6n8TRUWlrb3E6rc+YFbdkRtycYxjNFPlIJfHsxl8f67uGUTUZ1GPaRgT+lLotpaS2txGkjTFsBkIAH1+v+NJ40ESePvETSRkgalcdCf+ejZ/nVOzks/NEioFbsQSP6/5xVONyYys9SS5tFsVknilG3Gwq5zn9KyMtIclgey10d9Yi6BeRWaXbgu/Uj1GDj9Kw57VreQZUrkfmKIocpXehXki2oJDypOB7Gi2jae5UKN2OTjtzUsqSGBjlsKQCKNOGLgjcVJBC47nNXYjU24nKyEg4DZzz+VRyRySSb+iAfN074pifvJMAcYJ6+naryQMGRZADkkgjpUPQ0RlTw+Xvw3TsTxTFuhBZyRhQGY8H2+tT6gUiQhn+d+VA9Oaz95kOHAx2z2q7XJT5Xc1bjVo7mxjjdW85eMjBx+Of6Uuk6hBaO7XAbDDaXUZwKoQW0T5ZuuPbFSqfLb5cD2BxUOmjRVmbkztPsnsJg7KQyFTjBz156VdsbmOK1ISJYyz73UDj2I/lXMrLD88sJaOZBnehIP86bJd3ol/dTgg8cqDhfrjPes3SZ0rFI2dduVmtZYYlJdwCWYjAH0IHvWVZTb7VFB+7x1qvJc37oRJsZexbjj6CnWG1o2YgKxPRauMWkYVZqepblRZF2lQQemRnmltYYoWYn7zLj2qTZt4yDikxVGQyQfLhRnHIzTVUEr8u3HoOKlAOe350jJk5BIGOxpWGSptGOOSeao3SiQlpNrMORn6dBVhkbGR6YFNuwscUYfguw/Q0wsVopLGJASXaR8CQOMbPpWnqsiRxRlbuVtqgxoZM8H14qO2tIZL5JEXIkywzj7306VSvQJ5Zm2IsQfHH97/ABrJ6myXIrl3TlsXiSe5mYzBz8hY4z2OMdDUF9dWJZSJZpHRQuEOMY98c56fjWOokndFQfMeBnHbua2JNJZLASsqhIx+824598/lRylqs7FuwcS26RomFaTOASAoJJA+n+NbAtWmIkaPkMc56MD2zXN2OoWduqBpsbG5yp+b8q6OLxFYiFA06fLyv19xWNSMm9DtpVIcupl3kLWzGQudpOMHqPTPtVYYMmckHOatXGp2E6vHJ8+4n/VjOTn+VVIpVlcIOcHBrSN7HJUs5XRft3JIDdB2p91mVdisfQHpjtTQFABVxz7cioJ51hjEjtx1ApW1FZEcsmxNhy77eeOOtV1WSaUABS3SleQyRhhkKf1FJGx5KcNnitNkZ8t2WSsccYy5MvT2piAs3PPrg1LJAwYbxgEZNRuTGw8psdu1FxShZlqEJI7YUcDkE1RllV5PuhT0GDxVxHVLOTJVpWHJ6EVnbQUJc/OegJojuKS0MeSQq+QAMHkmtvQrVoQ97NGcOP3bMO55/lzWRcxL5zBR8xI4xz/nmtA6jJBCLa7YkCMKCo5XoD+OBjNVLXYKTSepfkjmmtElO9lf5nx26Y/z71iXRaNFAAIU4KtglW9vauxstX0mW3ki89V+vf0rA1SzLwTS7F3INxIPX3qIo1qtS2Oefc3IjUDvjiolYsQKtL80QBA2+tR+S3mAKMAn8q6FscT7EsURBAz06VqR6pJaW2CgkUcburAelU1dY4xkbn9amWVMAMxDMOwGM+lQ4msZtIm02S3lmklvJjGX5TPTn8KnvBbrKv2ZgxGQyluD9KxnkZhjPQ8Y6Vctm/eorBWMn8RA4J60rCc2xJo3DZIOT0FWAIhEDIwUnqM8j8uajvXaNlUHjH41AGLspYBufTr+PWiwJ6E8kYYBsjhcDHpUFtNHEW3uQOwx1qxLGYwJBjb0C57Gq6Q5P3QKoQXc8bSiWKQuWDFsKRt+mRVZ5iWyhI+oqaS3BIwucggYHc1A8bIcHP40JoGiHaS+WOc1djYyIIV6CqzKduRj86RHaM5ViPxoJLzwAIT3A+tVFBMoU5wWx9BTjckAbec9QaQMu7IPOaANWF/sykxn95jp7cfr/hVkvBJCzugMrDG0H165rLhuniZihUlhg5FSRnIO7GCRyKlotAltJGwCKDx8w4/xps0TxsCxMR6ZbofpjNLv2SfJwfXFaNg5aNtzAknowFJlJFaexk8tWdH4GVY9WrNMDvKVXGT6dq6CYZj+YgH0JP8Ak1lO9ss2Azh847j8qURtCwg2cwzuD43D1APH8xRV5FtbsKZkZ1QbdwPzDrwfxNFVcg0fGdmlz4114phWGoXG4np/rG/wrlvsUu4Z6DvXW+KFebx1ry7iMajcH8PNb/GsK+ZUk8uNsjOC3Y8VRNiay1GXydjyqFAAXGCR7kntTdQkWSFmUqcDIOc81luoDBUUDI7CpkQuNu7LHjpgD8qaERtMu5gDkOu3r39aba2ro3mkjJBI9jmpbiHMSYHlgHG3ufepo5I47fao3y5B2+v0oAu24ERcHBxgjB6ZGaX7dvXbggdc/jVaNTFIxMgJkXn24PH5UT3CpFHGi9KlLUoqXWBK5dixIyv0qGI+ZMwHGOcH0p9ziRVbP3ajtxtnRl53HBJ9KpEsuPmKMc/pVC4uC/A+Uqccd6v3TBEZTg9sVkn5WwOc9KTZJIbh/mKcZGGqVpXWPc3DdePSksYk3PI5yEwVHrmp7hVmU5XBPzAilcdiqLxnyOQ3bHSrdm7GV0QEseaoPGUbDfnV/TnENwmJFIKlcMPWmFmXVcbfmJB71IDlc5OPapYrXdCmEDbsDOe9K8axQoVUtu6j0pXNER+ZgHcMHtkc1EJcNgEuPfqKuFXuVyIsYHJPuKqiEI54IJbPPbigGNeaQrvVh6euKREW7kKSviRvuH+7ikEbMSpUZ9PX3pktnI7xgvtxz1waGgU7CbprO5IYtvX7uB1ps908cckKgfO2SSOn/wCqnXk8ogiWVgyKc56MaqxOlx5xZCxAyBnHtU2KdRtE0qJGFuUYDIB2jn2rqEh3eGrslgzlW6dDhQcVylvaPISxBAUhtp/ix1rp4L5G0YTMADPuVo16LyR/KpnfoVDY4cnDYHJ/zmpkkDMCNpwem3rTr2Jba7dANyg8etaVlYw3ellmUI65YOoyfxqr2RC5m9CMOZEZSqAqQ3K4z7VZtWUmUKBuIOAeoPtVW1UsjEA5wOTyD+VXIrZzOmByMHIpOVioxbM7z3/hdsoc/McfhU8Ze4s5AzfOOmelbuoW0UZUlELMuelZZVVTICj2ApxswlBp7jIuY1iI7kZrQsLBrhgqnAXBJNVIY4yTyQScitKB3iGUbArOo9dDooq25YvYTFGpbAycAZyax5YiCGIypYLn3qeV3MoUHJY5JNWILWHyI/PuWXBJ5TgH61KCcuZjI4lQbeBuGCzVWkgZp9o5HQEdKl1CaNrkiNy6gY6VBD5hcBQQvX6itYOy1MZJmdeJsZlcYYMGDd+lVL4MZstltwGCa25bA3N6pkb5dpOSehH+RWVfBwzRFclGxuB9KfMmzNxZDbqjFNynBwCa1Y4Jo4TsmZ0PDLIOuaxIiCQGcoB3z3rWhZwwCTbwQDjPSrSIUmZ08f2eXYcZxnjpip4iPsjNgb+1WNRhWS3Eqqdy9c9cVXs2+URlcgjk0ajsIyK4DDjAodMRrg5JXdj3p8tm6orQsGUnt29KRAFJ81iuB3HNTzD5SJoirEAHA9KQS+WowDyKmfecBWOD1pNoGQRn0ouKxD5vmOMZ+Ud6kjkVmwT+tRFNz5BGfSkYbJCDjkUwNLazRLGGz6+wpszpCOgLj0NRQ3BRACckj5h7UyR/3YLDI3enIpNDRJHvb5VwCTjPoafdW3AYZ+7z3qsZGCnadrdqnhmeSIjPOMDJpWsBQZdpINR1YuEbf2quwKg5FUSxCctmpljPl7+2aS3tXuJQAPl9avXiBUWAcYz074phZsrxAkcY54xirhjKKM4IFUoQyydqtlzjbnPvSY0SrFnp+ZqYqwCbeC3Q1FE4ADHt71ZkuEmjVQoXA61m7mi0I5EkJJY7goyevH51Skt2CB26ls8nnFSzSuQVMhA9zVSWfOHyTjjmriS2WoSyAMQQpHbv9aKq/aHkUAN8o7UUNEnZeJLgWnjbxDJt3n+0Ljqf+mrVxzt0b1rovGrf8Vl4hXOM6jcf+jWrAt4RKS8hARR+vpVWIuWrGxd1M8gwFGce1VYx5jON2M9a07J2VnLAshU5JPaqMMf7t5BwATn2qblJXJJIvNEWWJAG0t6//qpgjhgBcEsxIwKlZdiiMdlGT796hkBzgITRcdhhfdJucYHYelI2Byp6+tRyfKRxj60K528DP0qkDAZkwM9etMKmNgoYZHIpxEikN0BqQqzJ52zoODTuKwyLDy73IYZ2896rm33zSYzsDYBFTxqVt+cFuSeOlXIlSKFAmS5XLD3P/wBakKzK0caofkXHAzSuST05qyYSZV8sbQeuKjcFMpIhD7jjPpSLUSKSHzLfJP3T2qPyIwFIId+47VY3sGAzjnGaSeNk2zqDhT82RRewNGhFJJAUVkIQjPt+FWVmDrI7qdzf3TwKbbl7mwQB1LJ0z6elRRiQB/lUY4x1xWbkbKndaFlr9guPLY9B0qu9wZGOYiBjPSnMgeIMTyO3vTpHCKIxt5XnPUUudXFKk0rkIuUMoVYTk8ZNMZla/CKRgKDnrgmmsCpVwcemarQSH+05MuBkDAbucY4rS5jYS/tnchVTOWGDmpJ7ePTmt5UHJBWT/aNMmZ2uctyQ3yAevrV/UYWmsWKjMiHNS2XGHUmDowUoeRgjHTscVCqlJQgHyF9/ToSTmmWM6y2ZIyWiX5gB+tW7SZTC5+8V45/z71DZrTRj6tGq3yKW5Me447c1saUn/EuWPaDnIOfrWbrcIFylygyHO0n8K3dE2vp0DsMMQTz9f/rVM5WVyqdNttGDBH5GqzQB3VFOBg4zWnbfuyQ3c5HtUGpwGHUfOQBt+BjPGaSS5YNx901XNzIqMOV6kl3NuGCRxwOap4ZyOtOCtI2cZHc1ImCSp6UJtIXLfcIo3dgCOM/41pRBcBM5wOv4VU8+FI8ou5yOh9qmsZ3nuMTqAgHGM5zxWcmzeLilYnj05JW8w7wF5JHSq+sOgZIoWDJtwQOgPpUcOpTfa2hnI2KxT5eCOcdqTVGtYVRI5AZSDvCjhT7U1czqJP4Sn9pEJHmRhuMda07G6QpuRUIIG3ceR7VhSGSRs7SO/NJHCSckY9zWnJ3M4VGtzfO6a5VtyK6A5UnGVrCvI1V2ZlIdyW9qdFZMZmYJvGDwzkA0ajceYEBAHlDYAKIwsyZyTRjgFWxx7+9XdPlTcFB2yE4UHof8KqkDH+FLt2oTjmt7nH1NlSzoQQD2LdRVBI2EgHZTV2weP7MfOcCTGAOm4VRWcrI2O+aT2Li9TXeKQQJIFzx8wB6/hTFvoHKx3NqnyDOSuM8VJa3e5MnHA6E4p1w6LIhZfkJ+YBuSDxkfjWFzp0aIHtVuZf8ARCo3ZJUmqM1jfpIQbZyRxxzW5Z6fZbjIzFGxlSrEEmluJLiFi0UquCeVYZ/Uc0cxDRzRiuojl7eRf95DUZC7skNuPrXVtrDPAsU+nE4HBWbA/I1m3N480e0WreWB0Khuhq1JkNGSbgqwIA6AGl83qGOO/JrRfUIWCh7RQAQMFOtSHVNPwBFZQpngnZuo5hWMQkucnJ9KnhhuXDGKGRlH91Sa0U1Tyf8AViMKOoWAf4Uwa3cws3kvKvY7RtH6UXArx2N5O5VYWUgfx/Lx+NOawZG/eMpA6qOn501tSvWfcAMk9W5NRv8AaJmDO5YH+HtRcRaEqWyhU+ZyeAvT8TU0Fp9qhmeXIz8wPpjPA/A1D5SQjAx5rHGOea2rhHt7eOOF1BZgXI5PbjHak2zSNjm57ZrS5CbsqR8p9ecVKg4BYnI9KdciRpxLO+49BnHAzUgVSnHFaLVES3I8cYqWVSsEZyMntUQVtxwAQKJBvTDHB7UWC5C8+GC8flVJ2O8nPWrMyBY+DyD1qmWz1A+tNIhsUMQeO9FOSMuoK8t6UUWFc7HxyY5fGutgKQ66hcDjv+9asGFhaSKpCnPDD1rp/F9hLJ4y12UDI/tG45B/6aNWSlnDkmWEts5xU8xXKW8pBaTZ2jcMswHPTisxUiCHaMjHGSP8aszrKyMjgojjj1A+lQWUfzYaY7eQeCaDS1hWAcK4PzEZpAuF38+lWWgWGIKNzc9xjimGGPcCC3J6E0rjsUJEzkHn0pqRhUU85zyKu/YpZ2YJjoTk/wCfY1A0Cqyx5Zi+DkDvS5gUGwaeKVhGi5x69TVkxTiCSBdu1+Gx/CK0LbS4orQEoTIWLbwcFfardnZ2yzgzzT7fTcSP1NZSrWZ0woXRgtYyIyRSIPKPzHHfFBUCQgcjjj09K1bm3dZ5cPvUtkHA/PrVbylQjKhi3BNJVWx+ySIo4RkyHKjoR6028K3M27HzHjI6gelXI0YZAxgYpgB3gEZzjpT5w9kUza4iJHLZyARzTjasYWVzkMMlCa1UiZnWNAzMTycZqO5iaCQIQo9cHrSjO+gOlYzLMPbuIijM59O4+tXmjJO8Lkd16cVPHDEDkKST2B6fSrr+W4UbQCV4HGBUSka06ZDJaLFbxvLD5YbO0ep7f1qhcxKceWoXA5B61sXDLPYxkHDRjBVlx+VY0rMJeUwvQH1pJ3Cor6FQRtOPl4KdBVDUbUwok6goR1I4yTWodwbG4jsOaYwE6vE+TuGCW5APYiuhNnL7IztMlKXKMdpLcEk10cmPLBAHINclse0uCCAcdM1rx325QrN97jA6ClO6KpwWxnlpLC9MaxybjkEE4DZPFW5Lu4hdWlGwFSMY5696frMJU21yDkodvPqORTZVL2ivIpD7hgE9fWhNENOL0EOoPfQtbhSycNjHTBHNadjJ9ltUGzcEyCuefXis62ZYLgFUBy2GA754q8yGSKSVFYFMAkKeBUTdztpd0QXshkiV42+bOcdxUabXjyylT3z3oEXmnaB0JLEipJI0U/KQQB0oi0ZVE73YgKqDxyenNOjXER3LnrVdiIn+bjPalEjyFQDtHYZ61RnzPYtRQhJV81SFONv0NI18kEz4hY8lQEOc46ZqNDK23zDjB+6QeOPSobhONytjGOnBPvTSFzMrNMXkLjh2PI6d+lXR5cWWlXMh5HOahMytHjyzuP8AFjpTJZEiJLOzORkCqsSqlgmmMkm49KRZ1U9MZ71RE7NJ856+tTdgetWZc1zQScMnsDxn1rIu5PMuHPOCxqecssAzkEsB16VXtwHkwck47+tCM3JjVRipboB3pz5K8ggE4q8EWQ44UAdO2ajuYSkcYLhmPPA4pk2G5Kwlh25qryjZGOc8VbkX/RcAj5+KSKGJo38wnIwOBzQNIijkKksMspHTGa2LdlbyvMEjko3lhDnORwM9gDWICYpN6FtnX3x6VZju8hlQskYA3DOOfb2qLXNVoaZZxEjqhI5YdOB1/GmNeKqK/nfMRj5Tx+IqvbXyJGqjbu6EINo/Ed6ZLsO6YqvHO1B0NTyg5DHllnlyGDcc+lSorEHKA8Y4JH48GqiTlpMKr7fqM1c87Z83bpg9cUPQm5btNISS3kuJWQRBSQ3mHcvviq8FvbKWDyS4HI+Yg9fStixv0TR7lAMK4K8jPH+eazmhiaRykzs3OFK/KR2561CdxosQw6K0T7jPkZ2kHIA5x39hUEljp4ctGzGMfh+mTTZLqIMyBGbGDuHJ/wAKqPdJlVePEQGCFQD8apJiZYaK2WXZGnzdc44A9zVPyJSwwGwPQdqlF/bxMxhwIw2VU8kcUq3cbMGMvAznI5x6e1XYkqyXDx3KkKFYcDAraGo3Bsp0DRwxMNrkRjJ3Z7nufWsVZIRcM4DEZ6L6U65me7cKAEjQfKB/WnyjUgkgCXKqroykZHOTS/OJAp45pqfKu1mJ/Glzkhu5HFVsg3HGRo2JH0NJ5qnPHJp0qZUtnGOoqozHOKZLC5Zdv0qpwHx1qZlY56Ee9IsIxyRmqsQIrsjBkbbj0op3lK3HSigdj0TxOu3xprrbuPt0+f8Av41ZEkqrvx1I55qx4wuJP+Ew15UAx/aNx/6MasIszMzH7x6msbGiZYeaR+d7fnVcjDDaSOe1SRqxXawO09zSSDywSecHtVBcnRyWwW3e5qTb8wI6561RWR1fITcCOo7VdSYNDtwf5fn+tS1ctGj5oaOEogQKfnZvwxTLaxVphnaecjj+VUppTNHtQAtnJwTn/wCv0qrZveJNm1d9wGSBz+YrFwN4zsdSIzg4wBnpgUx4zsyAD68Vn2+pXoCpJCjHBJOMGrD6kXXHkbPX5v8A61YODudEaiaHYA56U1bdCcrwT7VGL+I/89Fx1yOKnmmEWmtcF18sYwTwST6VPK+gc6vcq3IMO1xgFjjH+frRBgS42544zVWO/NxKztGPugAH+HOeas20JNv5ilnCAFz6f561UotRNadSLLqiS3t5JFJAPO4VA0P+jrLgsT1J70szPcQeTBJ5j/3UPUU+NprS0dZIC6bcqCep9azjdHU+RorwzxW1xvlR9g7gdKvvF9oQPZyQycZ2lgK5mTUGkXywA21slhUasC+5XKsOf84rp9nzK55s6vLKyOgeK7SNvMtZUAwCWXAzULxC4VTyGHAHt2p9h4mv7CBYWAuYBk7Jff3rbstY0PUZT9usVspCMFkY7RUtOIlU5tznLm28tOm44rMSR45dx4PGDXXXUcGxzbyB0DYHOe5qrFp1tO6cruzja1CqMvlW6OSuohJdKzjG7ncB1q3bxrLciNF3bVJJA6Vo6pZNbyAohwjdulVNLO26llJTp0zVOd0OMNTRngSXR5hIp3kfLx3x+nSufRnubTbjBiHzZPUdK6GfUfNXLld2MDHHtXO206h3dkyfMJ9sdf6CnSba1JrxSasTRIWmjRcjB52/WtyJsNygxjBHr/8AWqlp9sxInAIUrwfT0/ka0li3MXACgHkKambHTm0hyyQkE+Qi89kABqB7WJn3lAMnoBV1o5nQZBWMeo5HvUtq6o2OG9MjrUarYcpcyM/7IH2l4EO7AHGcU9okgVQkEe5Ru5QE8jNX5GjQb1c8elVJXaUPKUClmB/IYqufuYtDNzeWJbiygkUE9EBIwcdKq3i2twwSNdmfvAJjFa0QmARQu3f0kIztGOv6VXnikO95CoVOd5A59RTU1cTTOcvdPa0IZDuQ8DHrVERbiSxP09a6eJTIT8vDDrjg1UngjEiAKQT1U10e00OeVPW5kjTTJb7+Aw6L3/Oolt5EUoyjg8GtW53R5XG3I4AqsC7oT2BxTTDlRVK/KA3zDrz606O3jAZo2G8rwmO/1qTgMA3Q08ofLOEGPpTuLlINuG4PSkkZREQ5JGc7R3qaRM5Kc4Apsal8ZQkDt3qriaIndJYlVMDHTj+dJa5efyhGXcj5QvetW30+KaB1mtsFhw4bp71csLCzsZ/MGWZTj5m6ZqHJFRi7mbPZs8K/uUjcNtIz3rEmG1yGUZBwQPWuj1llW3AWYtKJBuTAJwR1rLt7E3CGWSQq/ULj1pJlTVtjOmtxE3+tBPYDqKYHkUjBJHcZrZGnAq3LnHXFUprQI/yudp5BxxVpGVmVWnYZ2rtpPPkGOlT/AGZXyVPTrkUz7KzfdBbntQh2Y2O7lLFC5UMMYB4qUzHduBIOc5U4pkdk75VDlh1HQ0TQNEwUHcc4OKLIGmPYlurnpnr1NRmTIwSPXpTvss2zODn0zSCynflY2PHpRoIgZQego5yBzj0FWhZupAf5T0PerEmnGO2E0cm4bsECi6CxVQbeckmnhiDxSMhVhuBUEcZFOEeBuP4VRCJwoOMmr0kcSKoZM9CT6VmI4C4bOCcZq6LjdEV4Zl4HvxSaNo2SKkq/6TJ82AccfhUMiLwQc1IsUkZLMh2e/SneTvZl3bRjqapGUioSe/Sk2FmznFTzIAQoYH6UxMowwcH3qiEQEMCQcAjpRVsQFzuySTxwMUUrlHUeLrUTeONdGWLNqVwBg9P3jVjsBjggEYyM9q3vFpaPxnrzcruv7kA54P7w/wAuc1gC3F2TJEpxmsrmqVyzHJ5m1ckr6UjxAvgnCnqRUMP7uPKr0qQhsDJAyeo5piehZ8tETy4eX9CO1Sy2mx1hjl83cQMkcnC9fpmo4G4Bwd+DwByMelOnu/InU5yM8c4x/nNRcpDmh+yuDEG3EbWPrRZ4icvsKkdW6HFQS6hIXwyjK9CPxP8AU1ANQmQsqAAN1+Wgq9jcuLpZym3rjAoWwEu6RZMALkqDmue+1SMxy2PargnlVQS+MDtWbiaJ6FtFTdkDK4z6UmvS201hFBCWBXBAY5554/nUEEkkp2QLucnoRjFTzs6XkaXNmygINu7gnAxn8807pEWZk2wba8+7rwo9P85NPj1Jo8wM2wY2njjHvVlbURQqDwBy655PPOK0LHT7O6udgTMIIVyTkn1P60m0zSEZGOzxlHlViH5wqHH5e1TQahPMoVnI2L1YfpSeINKjgkVtMdntyo3KM5VvT6dDT9L06dVHmZAbDEDqKXujTlewRaarsXXPlt8x9/aok0xp5Tgt8vRQK6aOKODCCMIFbP7ztUkIXLEYI7noKh1GtjT2aerOeTSrvjahbHXHP51A8ckTskiNGwUjDcZzXRS34hnAtWZ0+Zn+X72Bn8u2azdVu57uYlrYxsRu+YYJ2jOR7c1UZN7mcoqJTTeFIEjRE8kBup9atR3lzBICDHOo4HHOfrUHmxCBVYAyHn69jSNNJBGDnCH1FVyXM+do1mvg8QinHlk8kHmmw2MbqxW3ViT1U9qyI78OjLLHufOR7VZgvPJH7twBnkevtUumaRqsuyaTDJEXVGyDyu6sVtLVb5IY33Rv8zr0wfStC51GeN12nDEZ9hWfb3bQSEzsu4k89/WpjGUTSVRPc6aCGIfJyq4IyO3+cmlZYkB2hSO/vWULtX+YTxgY4+bmpYwSATcqB1wDmlyyZPOiw1xOxUA/KOgpASFGep61GL23jPllxuPfHBoeRd6ncNuO1HKzPmJCd+ERepANOcTxoF2qRnlccCkXys4Eg8zg5zQ8kgJ3H8zxQ43Gp2L091HHbB1AXcygq3Re1Vr+6jDiFMFQ2XJHAHr+RqMu3luzKGB7jnP1FV5o3KF0KEMuMbulTyJGjnce3ltITE68DPHYVUkDTXKuPmx1PTFSJD/oxlYNheKVS628km0YIzk8fpVrczkZV9MZpNvHBxkVGoBULnrxTApllJPrzVhYAxAx+Oa6LGTK8ibozxgg8H3FWYyzRKoBwetIVBJXaMKelW4xscLgbcUNBYYLZUIIzhhjpQLaaJw6hMKerHrV8bZVCAAqPT1p/wBhN1Hsc7R054x71g59DZRKsFxHEERQSMkkE8Go7u/aJyNgWKRcxtt7jg0+4sxauVKnOMZzkmsrUjIrpu5jOAuOdvrTQeRBFHJf3bRw87VyW9gRk/rT/NaMuyowTpnHStfQzHaTHCA7kxkr19auvFEpPqedoHFWpWM5K5zsVw8rhAX+fgjFX5tNH2bAJBB4THFaSpGnKoufanbwPvCnzszOdNm0Ibrk9cU2KCVcSKpOTwOtaVyu6U7FOc556U9ECjgnBNUmJysZ6s0AL+XyT8xI7UW9iLkPwQD2yMgev8qsSyRISGXJ75NWbcoql1wMjHFVa5LmV20seUTGxaUfNt7d/wDCkaSSIBVUouMvnqPpTrm+EU0ahgMtlhUlzNvgDMQ56bgKnkZSmjP3o0cijlyQdx7/AIVbspYPIKPGC7MKoSTIAQFyR14wKYJRv6gEfMKbp6BzofJp9wCxdvlViQT2qNoCw+8DjvipRqRmQws2QGJHsTSNuOGDYz0FWtiJW6FFoZVRjgumecUpnYABI9vPbr2q2xZYSrHGT2qmykZ4460yddyfdNsZHjk8s/wkZwaZL5qxASQOvPysaW3vpLZyferVxq0c9rhowzZwynpTRMpNoyT8rfNkGrqSWpjAkGXHGQOvvQzQzRAxk7152t0xVMAZw2Af6U3qCdi00ogI8qQMOoDUVWKdMdKKXKP2h2XjuZW8Z6yFIIW+mBAXjO9s/r1rOgkieBjHuRgM7S+K3/FcaN4j1fK5zqc4PuDI2RXNyztbiRogqdFwBxj6VidMdiPZJ5JDIV3dCDkY96gZmRowwLDPUU+K5kIzwMnHAwPyqK5kZgGJ5oQpIl3zSMVVyAOmKhkVmkILEmqbSvn7xH0pjOyx5DHOapohM0/LeKMkAOSuMHrVaGRyy5GSeCfQdqqCV26uaspwzDA/vdO9MGzRMcEcSlkO/qfSrQt2Nus4BCk9D1NZkUjPMA3IPWtdpGhhQoTznrz/ADrKRrT1LenyLpxF3KhfHBUYPfim6nrUl2WlfBO/aD/dX0rmvttzLdlHndlB4GeKvwTSBXYHknB4Hcc1nyG3NZCu0huAxk37uxOQe/8AStW2DyqTEqiPbtYDv9KzbCFZVjUswy2Mg9sn/CuotLONNOuGyW2gYBAx0+lDSDma1JtKhguoHjUMjryUA5bjkH69aqXVtcQ3DeUvlon8BP3uO9WtOmeC/tyhxuPzDseP/rUzWbmWCxcxMFaQ5Y4rFXuU56FWS+ihjCSR+ZN15zjPoetYuoXt5JOUjLKSd20Ltx+vT8K39FtYGmt2aJWdgCWbkk/jS/Z4fPZvKXMcjBTjpxn+laJakSbKQuVUKE+TkMdg69Mf1qK/uncSA7f3kZiyTwO278jWXdoI9RdUyqnqAcZycGlto12qNow4w3vzj+VaKJnKSYlvbMXkmBwgOce/fFTMzE5PRugPSrSktHGp6FeR+FR7FXoO4q1oSZnCXbZGQB0pEVnbccDHbNad7EguXULxuH8qxb35cbePmI4q1qKWg8yusjElnj6Yp00eVEnQhfunrUFtIwQgMeQP51blYouVOCSQaXUkp5JAGwjj1xTnViMqzK4HbjI96cPn4YAjOORVxQEJAHHHXmqEVFLIyhSSG6gt0pn2uSNuGJHtUqIombjvmoZOJCOMFhSsK7JI9SdJFypZfTPJrRt9XUOqSFmTuxHAFY0nC5wMj2pgOSCeo6H0pqKYczOztryJgGTlG6EdCKmdAwzAQrDnGcCuRt3YS5BOT1966exYvCA3IrGpCxaZM1q80e4gLjrg8GqWpK8EKoD94dKuwEuGDHgE4rM1eR/OA3EgDvURWps3oZqr5aFyT1wRR9oGCF3cHipZOYQe5zmoVQCI/jXQZMlhbOWwc1aklEUJcnoM/WqkXCjFSXADR8+lDVxpktlfNGoz8oPOa1La+Dt+7cMM4z6/WuQkYhSQSOauaJI5Fxlj1FZSpJgqjudFMfMlLPy2OxqubdpuFU7h2NTOTtB71DLKySjbwRjmsrWL5rka20sJErjIGQTnuathsKOc56+1Q6nPJ/ZYcNhjIvaqc1xItwqgjBA/lVpXIbNDzEycHvURlBcKGHNZlxNJsRt2D7VJpxLMQSSDVpCZfmJWJipAOKzTNLGB8wYehqe6YqpwcYrO3E9TWiRkySSZJF+Zct6mmrcNHFgZ46U3AqSNQV5FaJEszJZN8m7nnqT1+lTW95JGhiwGGOPam36qjKyjBPFQISDkHmmkQyct+8ORx9KYThskHjpSMx/yKY7Hb1qiSMOVkDADHpWilykpCKCMYzmswjNW7Yc/8CrNlo0WQlASOKSOGFkO7g9qtQ8kA8jFQyACQKOAaktoIdLgldNzg55IDVW1ixaB0McYWPGPlz19+K1rb7i+3SpYzulOQD+FF7FOK5TkY4WZuG5HFbFo1qbV1nTdIM8hRWwyIC3yjnk1TuoYxKXCAHeF444p3uZ2sYdzC0JXdwGXdx3orTv4kdQWXO3p+Qoq7k2P/9k="/>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3203848" y="2276872"/>
            <a:ext cx="5652120" cy="3916490"/>
            <a:chOff x="4572000" y="2492896"/>
            <a:chExt cx="4446033" cy="3528862"/>
          </a:xfrm>
        </p:grpSpPr>
        <p:sp>
          <p:nvSpPr>
            <p:cNvPr id="51206" name="Text Box 6"/>
            <p:cNvSpPr txBox="1">
              <a:spLocks noChangeArrowheads="1"/>
            </p:cNvSpPr>
            <p:nvPr/>
          </p:nvSpPr>
          <p:spPr bwMode="auto">
            <a:xfrm>
              <a:off x="4716016" y="5661248"/>
              <a:ext cx="4248472" cy="360510"/>
            </a:xfrm>
            <a:prstGeom prst="rect">
              <a:avLst/>
            </a:prstGeom>
            <a:solidFill>
              <a:schemeClr val="bg1"/>
            </a:solidFill>
            <a:ln w="9525">
              <a:noFill/>
              <a:miter lim="800000"/>
              <a:headEnd/>
              <a:tailEnd/>
            </a:ln>
          </p:spPr>
          <p:txBody>
            <a:bodyPr wrap="square">
              <a:spAutoFit/>
            </a:bodyPr>
            <a:lstStyle/>
            <a:p>
              <a:pPr algn="ctr">
                <a:spcBef>
                  <a:spcPct val="50000"/>
                </a:spcBef>
              </a:pPr>
              <a:r>
                <a:rPr lang="en-US" altLang="zh-CN" sz="2000" b="1" dirty="0">
                  <a:latin typeface="+mn-ea"/>
                </a:rPr>
                <a:t>1860</a:t>
              </a:r>
              <a:r>
                <a:rPr lang="zh-CN" altLang="en-US" sz="2000" b="1" dirty="0">
                  <a:latin typeface="+mn-ea"/>
                </a:rPr>
                <a:t>年英法联军在圆明园的合影</a:t>
              </a:r>
              <a:endParaRPr lang="zh-CN" altLang="en-US" dirty="0">
                <a:latin typeface="+mn-ea"/>
              </a:endParaRPr>
            </a:p>
          </p:txBody>
        </p:sp>
        <p:pic>
          <p:nvPicPr>
            <p:cNvPr id="51205" name="Picture 5" descr="2005314124648884"/>
            <p:cNvPicPr>
              <a:picLocks noChangeAspect="1" noChangeArrowheads="1"/>
            </p:cNvPicPr>
            <p:nvPr/>
          </p:nvPicPr>
          <p:blipFill>
            <a:blip r:embed="rId2" cstate="print">
              <a:lum bright="-12000"/>
            </a:blip>
            <a:srcRect/>
            <a:stretch>
              <a:fillRect/>
            </a:stretch>
          </p:blipFill>
          <p:spPr bwMode="auto">
            <a:xfrm>
              <a:off x="4572000" y="2492896"/>
              <a:ext cx="4446033" cy="3096344"/>
            </a:xfrm>
            <a:prstGeom prst="rect">
              <a:avLst/>
            </a:prstGeom>
            <a:noFill/>
            <a:ln w="38100">
              <a:solidFill>
                <a:srgbClr val="66CCFF"/>
              </a:solidFill>
              <a:miter lim="800000"/>
              <a:headEnd/>
              <a:tailEnd/>
            </a:ln>
          </p:spPr>
        </p:pic>
      </p:grpSp>
      <p:sp>
        <p:nvSpPr>
          <p:cNvPr id="10" name="内容占位符 2"/>
          <p:cNvSpPr>
            <a:spLocks noGrp="1"/>
          </p:cNvSpPr>
          <p:nvPr>
            <p:ph sz="quarter" idx="1"/>
          </p:nvPr>
        </p:nvSpPr>
        <p:spPr>
          <a:xfrm>
            <a:off x="323528" y="2492896"/>
            <a:ext cx="2808312" cy="3456384"/>
          </a:xfrm>
        </p:spPr>
        <p:txBody>
          <a:bodyPr>
            <a:normAutofit/>
          </a:bodyPr>
          <a:lstStyle/>
          <a:p>
            <a:r>
              <a:rPr lang="zh-CN" altLang="en-US" sz="2400" b="1" dirty="0" smtClean="0"/>
              <a:t>①</a:t>
            </a:r>
            <a:r>
              <a:rPr lang="en-US" altLang="zh-CN" sz="2400" b="1" dirty="0" smtClean="0"/>
              <a:t>1860</a:t>
            </a:r>
            <a:r>
              <a:rPr lang="zh-CN" altLang="en-US" sz="2400" b="1" dirty="0" smtClean="0"/>
              <a:t>年</a:t>
            </a:r>
            <a:r>
              <a:rPr lang="en-US" altLang="zh-CN" sz="2400" b="1" dirty="0" smtClean="0"/>
              <a:t>10</a:t>
            </a:r>
            <a:r>
              <a:rPr lang="zh-CN" altLang="en-US" sz="2400" b="1" dirty="0" smtClean="0"/>
              <a:t>月</a:t>
            </a:r>
            <a:r>
              <a:rPr lang="en-US" altLang="zh-CN" sz="2400" b="1" dirty="0" smtClean="0"/>
              <a:t>,</a:t>
            </a:r>
            <a:r>
              <a:rPr lang="zh-CN" altLang="en-US" sz="2400" b="1" dirty="0" smtClean="0"/>
              <a:t>英法联军抢劫</a:t>
            </a:r>
            <a:r>
              <a:rPr lang="zh-CN" altLang="en-US" sz="2400" b="1" dirty="0" smtClean="0">
                <a:solidFill>
                  <a:srgbClr val="FF0000"/>
                </a:solidFill>
              </a:rPr>
              <a:t>圆明园</a:t>
            </a:r>
            <a:r>
              <a:rPr lang="zh-CN" altLang="en-US" sz="2400" b="1" dirty="0" smtClean="0"/>
              <a:t>，焚烧了圆明园和附近</a:t>
            </a:r>
            <a:r>
              <a:rPr lang="zh-CN" altLang="en-US" sz="2400" b="1" dirty="0" smtClean="0">
                <a:solidFill>
                  <a:srgbClr val="FF0000"/>
                </a:solidFill>
              </a:rPr>
              <a:t>香山</a:t>
            </a:r>
            <a:r>
              <a:rPr lang="zh-CN" altLang="en-US" sz="2400" b="1" dirty="0" smtClean="0"/>
              <a:t>、</a:t>
            </a:r>
            <a:r>
              <a:rPr lang="zh-CN" altLang="en-US" sz="2400" b="1" dirty="0" smtClean="0">
                <a:solidFill>
                  <a:srgbClr val="FF0000"/>
                </a:solidFill>
              </a:rPr>
              <a:t>万寿山</a:t>
            </a:r>
            <a:r>
              <a:rPr lang="zh-CN" altLang="en-US" sz="2400" b="1" dirty="0" smtClean="0"/>
              <a:t>、</a:t>
            </a:r>
            <a:r>
              <a:rPr lang="zh-CN" altLang="en-US" sz="2400" b="1" dirty="0" smtClean="0">
                <a:solidFill>
                  <a:srgbClr val="FF0000"/>
                </a:solidFill>
              </a:rPr>
              <a:t>玉泉山</a:t>
            </a:r>
            <a:r>
              <a:rPr lang="zh-CN" altLang="en-US" sz="2400" b="1" dirty="0" smtClean="0"/>
              <a:t>的殿阁建筑。</a:t>
            </a:r>
            <a:endParaRPr lang="zh-CN" altLang="en-US" sz="24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焚毁前的北京圆明园景致之一"/>
          <p:cNvPicPr>
            <a:picLocks noChangeAspect="1" noChangeArrowheads="1"/>
          </p:cNvPicPr>
          <p:nvPr/>
        </p:nvPicPr>
        <p:blipFill>
          <a:blip r:embed="rId2" cstate="print"/>
          <a:srcRect/>
          <a:stretch>
            <a:fillRect/>
          </a:stretch>
        </p:blipFill>
        <p:spPr bwMode="auto">
          <a:xfrm>
            <a:off x="323528" y="3645024"/>
            <a:ext cx="3960440" cy="2952472"/>
          </a:xfrm>
          <a:prstGeom prst="rect">
            <a:avLst/>
          </a:prstGeom>
          <a:noFill/>
          <a:ln w="9525">
            <a:noFill/>
            <a:miter lim="800000"/>
            <a:headEnd/>
            <a:tailEnd/>
          </a:ln>
        </p:spPr>
      </p:pic>
      <p:pic>
        <p:nvPicPr>
          <p:cNvPr id="48131" name="Picture 3" descr="焚毁前的北京圆明园景致之二"/>
          <p:cNvPicPr>
            <a:picLocks noChangeAspect="1" noChangeArrowheads="1"/>
          </p:cNvPicPr>
          <p:nvPr/>
        </p:nvPicPr>
        <p:blipFill>
          <a:blip r:embed="rId3" cstate="print"/>
          <a:srcRect/>
          <a:stretch>
            <a:fillRect/>
          </a:stretch>
        </p:blipFill>
        <p:spPr bwMode="auto">
          <a:xfrm>
            <a:off x="4572000" y="304800"/>
            <a:ext cx="4419600" cy="2951163"/>
          </a:xfrm>
          <a:prstGeom prst="rect">
            <a:avLst/>
          </a:prstGeom>
          <a:noFill/>
          <a:ln w="9525">
            <a:noFill/>
            <a:miter lim="800000"/>
            <a:headEnd/>
            <a:tailEnd/>
          </a:ln>
        </p:spPr>
      </p:pic>
      <p:pic>
        <p:nvPicPr>
          <p:cNvPr id="52228" name="Picture 4" descr="u=3100058656,1565461621&amp;fm=90&amp;gp=0"/>
          <p:cNvPicPr>
            <a:picLocks noChangeAspect="1" noChangeArrowheads="1"/>
          </p:cNvPicPr>
          <p:nvPr/>
        </p:nvPicPr>
        <p:blipFill>
          <a:blip r:embed="rId4" cstate="print"/>
          <a:srcRect/>
          <a:stretch>
            <a:fillRect/>
          </a:stretch>
        </p:blipFill>
        <p:spPr bwMode="auto">
          <a:xfrm>
            <a:off x="1043608" y="476672"/>
            <a:ext cx="2381250" cy="3000375"/>
          </a:xfrm>
          <a:prstGeom prst="rect">
            <a:avLst/>
          </a:prstGeom>
          <a:noFill/>
          <a:ln w="9525">
            <a:noFill/>
            <a:miter lim="800000"/>
            <a:headEnd/>
            <a:tailEnd/>
          </a:ln>
        </p:spPr>
      </p:pic>
      <p:sp>
        <p:nvSpPr>
          <p:cNvPr id="52229" name="AutoShape 5"/>
          <p:cNvSpPr>
            <a:spLocks noChangeArrowheads="1"/>
          </p:cNvSpPr>
          <p:nvPr/>
        </p:nvSpPr>
        <p:spPr bwMode="auto">
          <a:xfrm>
            <a:off x="4572000" y="2996952"/>
            <a:ext cx="4292352" cy="3276600"/>
          </a:xfrm>
          <a:prstGeom prst="cloudCallout">
            <a:avLst>
              <a:gd name="adj1" fmla="val -97450"/>
              <a:gd name="adj2" fmla="val -87298"/>
            </a:avLst>
          </a:prstGeom>
          <a:solidFill>
            <a:schemeClr val="bg1"/>
          </a:solidFill>
          <a:ln w="9525">
            <a:solidFill>
              <a:schemeClr val="tx1"/>
            </a:solidFill>
            <a:round/>
            <a:headEnd/>
            <a:tailEnd/>
          </a:ln>
        </p:spPr>
        <p:txBody>
          <a:bodyPr/>
          <a:lstStyle/>
          <a:p>
            <a:r>
              <a:rPr lang="zh-CN" altLang="en-US" b="1" dirty="0">
                <a:latin typeface="华文新魏" pitchFamily="2" charset="-122"/>
                <a:ea typeface="华文新魏" pitchFamily="2" charset="-122"/>
              </a:rPr>
              <a:t>“在地球的另一个角落，有一个人间奇迹，人民的想象力所能创造的一切几乎是神化性的东西都体现在这座宫殿之中。”</a:t>
            </a:r>
          </a:p>
          <a:p>
            <a:r>
              <a:rPr lang="zh-CN" altLang="en-US" b="1" dirty="0">
                <a:latin typeface="华文新魏" pitchFamily="2" charset="-122"/>
                <a:ea typeface="华文新魏" pitchFamily="2" charset="-122"/>
              </a:rPr>
              <a:t>             </a:t>
            </a:r>
            <a:r>
              <a:rPr lang="en-US" altLang="zh-CN" b="1" dirty="0" smtClean="0">
                <a:latin typeface="华文新魏" pitchFamily="2" charset="-122"/>
                <a:ea typeface="华文新魏" pitchFamily="2" charset="-122"/>
              </a:rPr>
              <a:t>----</a:t>
            </a:r>
            <a:r>
              <a:rPr lang="zh-CN" altLang="en-US" b="1" dirty="0" smtClean="0">
                <a:latin typeface="华文新魏" pitchFamily="2" charset="-122"/>
                <a:ea typeface="华文新魏" pitchFamily="2" charset="-122"/>
              </a:rPr>
              <a:t>维克多</a:t>
            </a:r>
            <a:r>
              <a:rPr lang="zh-CN" altLang="en-US" b="1" dirty="0">
                <a:latin typeface="华文新魏" pitchFamily="2" charset="-122"/>
                <a:ea typeface="华文新魏" pitchFamily="2" charset="-122"/>
              </a:rPr>
              <a:t>·雨果（ 1802--1885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8130"/>
                                        </p:tgtEl>
                                        <p:attrNameLst>
                                          <p:attrName>style.visibility</p:attrName>
                                        </p:attrNameLst>
                                      </p:cBhvr>
                                      <p:to>
                                        <p:strVal val="visible"/>
                                      </p:to>
                                    </p:set>
                                    <p:animScale>
                                      <p:cBhvr>
                                        <p:cTn id="7" dur="1000" decel="50000" fill="hold">
                                          <p:stCondLst>
                                            <p:cond delay="0"/>
                                          </p:stCondLst>
                                        </p:cTn>
                                        <p:tgtEl>
                                          <p:spTgt spid="48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48130"/>
                                        </p:tgtEl>
                                        <p:attrNameLst>
                                          <p:attrName>ppt_x,ppt_y</p:attrName>
                                        </p:attrNameLst>
                                      </p:cBhvr>
                                      <p:rCtr x="0" y="0"/>
                                    </p:animMotion>
                                    <p:animEffect transition="in" filter="fade">
                                      <p:cBhvr>
                                        <p:cTn id="9" dur="1000"/>
                                        <p:tgtEl>
                                          <p:spTgt spid="48130"/>
                                        </p:tgtEl>
                                      </p:cBhvr>
                                    </p:animEffect>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48131"/>
                                        </p:tgtEl>
                                        <p:attrNameLst>
                                          <p:attrName>style.visibility</p:attrName>
                                        </p:attrNameLst>
                                      </p:cBhvr>
                                      <p:to>
                                        <p:strVal val="visible"/>
                                      </p:to>
                                    </p:set>
                                    <p:animScale>
                                      <p:cBhvr>
                                        <p:cTn id="13" dur="1000" decel="50000" fill="hold">
                                          <p:stCondLst>
                                            <p:cond delay="0"/>
                                          </p:stCondLst>
                                        </p:cTn>
                                        <p:tgtEl>
                                          <p:spTgt spid="481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4" dur="1000" decel="50000" fill="hold">
                                          <p:stCondLst>
                                            <p:cond delay="0"/>
                                          </p:stCondLst>
                                        </p:cTn>
                                        <p:tgtEl>
                                          <p:spTgt spid="48131"/>
                                        </p:tgtEl>
                                        <p:attrNameLst>
                                          <p:attrName>ppt_x,ppt_y</p:attrName>
                                        </p:attrNameLst>
                                      </p:cBhvr>
                                      <p:rCtr x="0" y="0"/>
                                    </p:animMotion>
                                    <p:animEffect transition="in" filter="fade">
                                      <p:cBhvr>
                                        <p:cTn id="15" dur="10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sz="quarter" idx="1"/>
          </p:nvPr>
        </p:nvSpPr>
        <p:spPr>
          <a:xfrm>
            <a:off x="323528" y="4725144"/>
            <a:ext cx="8661648" cy="1447800"/>
          </a:xfrm>
        </p:spPr>
        <p:txBody>
          <a:bodyPr/>
          <a:lstStyle/>
          <a:p>
            <a:pPr eaLnBrk="1" hangingPunct="1"/>
            <a:r>
              <a:rPr lang="zh-CN" altLang="en-US" sz="2100" b="1" dirty="0" smtClean="0"/>
              <a:t>有一天，两个强盗闯入了夏宫（圆明园），一个动手抢劫，一个把它付之一炬。原来胜利就是进行一场掠夺……在将来交付审判的时候，一个强盗就会被人们叫做法兰西，另一个叫做英吉利。 </a:t>
            </a:r>
          </a:p>
          <a:p>
            <a:pPr eaLnBrk="1" hangingPunct="1"/>
            <a:r>
              <a:rPr lang="zh-CN" altLang="en-US" sz="2100" b="1" dirty="0" smtClean="0"/>
              <a:t>                                                      </a:t>
            </a:r>
            <a:r>
              <a:rPr lang="en-US" altLang="zh-CN" sz="2100" b="1" dirty="0" smtClean="0"/>
              <a:t>----</a:t>
            </a:r>
            <a:r>
              <a:rPr lang="zh-CN" altLang="en-US" sz="2100" b="1" dirty="0" smtClean="0"/>
              <a:t>雨果（1802--1885）</a:t>
            </a:r>
          </a:p>
        </p:txBody>
      </p:sp>
      <p:pic>
        <p:nvPicPr>
          <p:cNvPr id="53251" name="Picture 3" descr="GYTPP010101E00011"/>
          <p:cNvPicPr>
            <a:picLocks noChangeAspect="1" noChangeArrowheads="1"/>
          </p:cNvPicPr>
          <p:nvPr/>
        </p:nvPicPr>
        <p:blipFill>
          <a:blip r:embed="rId2" cstate="print"/>
          <a:srcRect/>
          <a:stretch>
            <a:fillRect/>
          </a:stretch>
        </p:blipFill>
        <p:spPr bwMode="auto">
          <a:xfrm>
            <a:off x="0" y="980728"/>
            <a:ext cx="4445000" cy="2736304"/>
          </a:xfrm>
          <a:prstGeom prst="rect">
            <a:avLst/>
          </a:prstGeom>
          <a:noFill/>
          <a:ln w="9525">
            <a:noFill/>
            <a:miter lim="800000"/>
            <a:headEnd/>
            <a:tailEnd/>
          </a:ln>
        </p:spPr>
      </p:pic>
      <p:pic>
        <p:nvPicPr>
          <p:cNvPr id="53252" name="Picture 4" descr="u=4030141038,684380993&amp;fm=23&amp;gp=0"/>
          <p:cNvPicPr>
            <a:picLocks noChangeAspect="1" noChangeArrowheads="1"/>
          </p:cNvPicPr>
          <p:nvPr/>
        </p:nvPicPr>
        <p:blipFill>
          <a:blip r:embed="rId3" cstate="print"/>
          <a:srcRect/>
          <a:stretch>
            <a:fillRect/>
          </a:stretch>
        </p:blipFill>
        <p:spPr bwMode="auto">
          <a:xfrm>
            <a:off x="5029200" y="404664"/>
            <a:ext cx="3853714" cy="2664296"/>
          </a:xfrm>
          <a:prstGeom prst="rect">
            <a:avLst/>
          </a:prstGeom>
          <a:noFill/>
          <a:ln w="9525">
            <a:noFill/>
            <a:miter lim="800000"/>
            <a:headEnd/>
            <a:tailEnd/>
          </a:ln>
        </p:spPr>
      </p:pic>
      <p:pic>
        <p:nvPicPr>
          <p:cNvPr id="53253" name="Picture 5" descr="GYTPP010101E00014"/>
          <p:cNvPicPr>
            <a:picLocks noChangeAspect="1" noChangeArrowheads="1"/>
          </p:cNvPicPr>
          <p:nvPr/>
        </p:nvPicPr>
        <p:blipFill>
          <a:blip r:embed="rId4" cstate="print"/>
          <a:srcRect/>
          <a:stretch>
            <a:fillRect/>
          </a:stretch>
        </p:blipFill>
        <p:spPr bwMode="auto">
          <a:xfrm>
            <a:off x="3491880" y="2492896"/>
            <a:ext cx="3272036" cy="2234002"/>
          </a:xfrm>
          <a:prstGeom prst="rect">
            <a:avLst/>
          </a:prstGeom>
          <a:noFill/>
          <a:ln w="9525">
            <a:noFill/>
            <a:miter lim="800000"/>
            <a:headEnd/>
            <a:tailEnd/>
          </a:ln>
        </p:spPr>
      </p:pic>
      <p:sp>
        <p:nvSpPr>
          <p:cNvPr id="53254" name="Rectangle 6"/>
          <p:cNvSpPr>
            <a:spLocks noChangeArrowheads="1"/>
          </p:cNvSpPr>
          <p:nvPr/>
        </p:nvSpPr>
        <p:spPr bwMode="auto">
          <a:xfrm>
            <a:off x="1187624" y="260648"/>
            <a:ext cx="2438400" cy="609600"/>
          </a:xfrm>
          <a:prstGeom prst="rect">
            <a:avLst/>
          </a:prstGeom>
          <a:noFill/>
          <a:ln w="9525">
            <a:noFill/>
            <a:miter lim="800000"/>
            <a:headEnd/>
            <a:tailEnd/>
          </a:ln>
        </p:spPr>
        <p:txBody>
          <a:bodyPr/>
          <a:lstStyle/>
          <a:p>
            <a:pPr>
              <a:buFontTx/>
              <a:buNone/>
            </a:pPr>
            <a:r>
              <a:rPr lang="zh-CN" altLang="en-US" sz="3200" b="1" dirty="0">
                <a:latin typeface="Garamond" pitchFamily="18" charset="0"/>
              </a:rPr>
              <a:t>圆明园遗址</a:t>
            </a:r>
          </a:p>
        </p:txBody>
      </p:sp>
      <p:sp>
        <p:nvSpPr>
          <p:cNvPr id="53255" name="Text Box 7"/>
          <p:cNvSpPr txBox="1">
            <a:spLocks noChangeArrowheads="1"/>
          </p:cNvSpPr>
          <p:nvPr/>
        </p:nvSpPr>
        <p:spPr bwMode="auto">
          <a:xfrm>
            <a:off x="7020272" y="3861048"/>
            <a:ext cx="1600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2000" b="1" dirty="0">
                <a:ea typeface="楷体_GB2312" pitchFamily="49" charset="-122"/>
              </a:rPr>
              <a:t>被毁后的圆明园西洋楼</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猴头"/>
          <p:cNvPicPr>
            <a:picLocks noChangeAspect="1" noChangeArrowheads="1"/>
          </p:cNvPicPr>
          <p:nvPr/>
        </p:nvPicPr>
        <p:blipFill>
          <a:blip r:embed="rId3" cstate="print"/>
          <a:srcRect/>
          <a:stretch>
            <a:fillRect/>
          </a:stretch>
        </p:blipFill>
        <p:spPr bwMode="auto">
          <a:xfrm>
            <a:off x="2411760" y="404664"/>
            <a:ext cx="2092325" cy="2590800"/>
          </a:xfrm>
          <a:prstGeom prst="rect">
            <a:avLst/>
          </a:prstGeom>
          <a:noFill/>
          <a:ln w="9525">
            <a:noFill/>
            <a:miter lim="800000"/>
            <a:headEnd/>
            <a:tailEnd/>
          </a:ln>
        </p:spPr>
      </p:pic>
      <p:pic>
        <p:nvPicPr>
          <p:cNvPr id="5" name="Picture 3" descr="牛头"/>
          <p:cNvPicPr>
            <a:picLocks noChangeAspect="1" noChangeArrowheads="1"/>
          </p:cNvPicPr>
          <p:nvPr/>
        </p:nvPicPr>
        <p:blipFill>
          <a:blip r:embed="rId4" cstate="print"/>
          <a:srcRect/>
          <a:stretch>
            <a:fillRect/>
          </a:stretch>
        </p:blipFill>
        <p:spPr bwMode="auto">
          <a:xfrm>
            <a:off x="539552" y="3573016"/>
            <a:ext cx="1958975" cy="2590800"/>
          </a:xfrm>
          <a:prstGeom prst="rect">
            <a:avLst/>
          </a:prstGeom>
          <a:noFill/>
          <a:ln w="9525">
            <a:noFill/>
            <a:miter lim="800000"/>
            <a:headEnd/>
            <a:tailEnd/>
          </a:ln>
        </p:spPr>
      </p:pic>
      <p:graphicFrame>
        <p:nvGraphicFramePr>
          <p:cNvPr id="129026" name="Object 2"/>
          <p:cNvGraphicFramePr>
            <a:graphicFrameLocks noChangeAspect="1"/>
          </p:cNvGraphicFramePr>
          <p:nvPr/>
        </p:nvGraphicFramePr>
        <p:xfrm>
          <a:off x="4572000" y="260648"/>
          <a:ext cx="4191000" cy="3111500"/>
        </p:xfrm>
        <a:graphic>
          <a:graphicData uri="http://schemas.openxmlformats.org/presentationml/2006/ole">
            <p:oleObj spid="_x0000_s129026" r:id="rId5" imgW="5242564" imgH="3981648" progId="">
              <p:embed/>
            </p:oleObj>
          </a:graphicData>
        </a:graphic>
      </p:graphicFrame>
      <p:pic>
        <p:nvPicPr>
          <p:cNvPr id="7" name="Picture 5" descr="虎头"/>
          <p:cNvPicPr>
            <a:picLocks noChangeAspect="1" noChangeArrowheads="1"/>
          </p:cNvPicPr>
          <p:nvPr/>
        </p:nvPicPr>
        <p:blipFill>
          <a:blip r:embed="rId6" cstate="print"/>
          <a:srcRect/>
          <a:stretch>
            <a:fillRect/>
          </a:stretch>
        </p:blipFill>
        <p:spPr bwMode="auto">
          <a:xfrm>
            <a:off x="2555776" y="3429000"/>
            <a:ext cx="2088232" cy="2590800"/>
          </a:xfrm>
          <a:prstGeom prst="rect">
            <a:avLst/>
          </a:prstGeom>
          <a:noFill/>
          <a:ln w="9525">
            <a:noFill/>
            <a:miter lim="800000"/>
            <a:headEnd/>
            <a:tailEnd/>
          </a:ln>
        </p:spPr>
      </p:pic>
      <p:pic>
        <p:nvPicPr>
          <p:cNvPr id="8" name="Picture 6" descr="法国拍卖圆明园鼠首兔引起中国民众愤怒"/>
          <p:cNvPicPr>
            <a:picLocks noChangeAspect="1" noChangeArrowheads="1"/>
          </p:cNvPicPr>
          <p:nvPr/>
        </p:nvPicPr>
        <p:blipFill>
          <a:blip r:embed="rId7" cstate="print"/>
          <a:srcRect/>
          <a:stretch>
            <a:fillRect/>
          </a:stretch>
        </p:blipFill>
        <p:spPr bwMode="auto">
          <a:xfrm>
            <a:off x="4788024" y="3501008"/>
            <a:ext cx="2111375" cy="2590800"/>
          </a:xfrm>
          <a:prstGeom prst="rect">
            <a:avLst/>
          </a:prstGeom>
          <a:noFill/>
          <a:ln w="9525">
            <a:noFill/>
            <a:miter lim="800000"/>
            <a:headEnd/>
            <a:tailEnd/>
          </a:ln>
        </p:spPr>
      </p:pic>
      <p:pic>
        <p:nvPicPr>
          <p:cNvPr id="9" name="Picture 4" descr="猪头"/>
          <p:cNvPicPr>
            <a:picLocks noChangeAspect="1" noChangeArrowheads="1"/>
          </p:cNvPicPr>
          <p:nvPr/>
        </p:nvPicPr>
        <p:blipFill>
          <a:blip r:embed="rId8" cstate="print"/>
          <a:srcRect/>
          <a:stretch>
            <a:fillRect/>
          </a:stretch>
        </p:blipFill>
        <p:spPr bwMode="auto">
          <a:xfrm>
            <a:off x="6948264" y="3501008"/>
            <a:ext cx="1901825" cy="2514600"/>
          </a:xfrm>
          <a:prstGeom prst="rect">
            <a:avLst/>
          </a:prstGeom>
          <a:noFill/>
          <a:ln w="9525">
            <a:noFill/>
            <a:miter lim="800000"/>
            <a:headEnd/>
            <a:tailEnd/>
          </a:ln>
        </p:spPr>
      </p:pic>
      <p:sp>
        <p:nvSpPr>
          <p:cNvPr id="10" name="Text Box 8"/>
          <p:cNvSpPr txBox="1">
            <a:spLocks noChangeArrowheads="1"/>
          </p:cNvSpPr>
          <p:nvPr/>
        </p:nvSpPr>
        <p:spPr bwMode="auto">
          <a:xfrm>
            <a:off x="179512" y="260648"/>
            <a:ext cx="2273201" cy="2677656"/>
          </a:xfrm>
          <a:prstGeom prst="rect">
            <a:avLst/>
          </a:prstGeom>
          <a:noFill/>
          <a:ln w="9525">
            <a:noFill/>
            <a:miter lim="800000"/>
            <a:headEnd/>
            <a:tailEnd/>
          </a:ln>
        </p:spPr>
        <p:txBody>
          <a:bodyPr wrap="square">
            <a:spAutoFit/>
          </a:bodyPr>
          <a:lstStyle/>
          <a:p>
            <a:pPr>
              <a:lnSpc>
                <a:spcPct val="120000"/>
              </a:lnSpc>
              <a:spcBef>
                <a:spcPct val="50000"/>
              </a:spcBef>
            </a:pPr>
            <a:r>
              <a:rPr lang="zh-CN" altLang="en-US" sz="2000" b="1" dirty="0">
                <a:latin typeface="+mn-ea"/>
              </a:rPr>
              <a:t>目前已经回归的有七件：猴首、牛首、猪首、虎首、马首、兔首和鼠首，另外五件龙首、蛇首、羊首、鸡首、狗首铜像至今下落不明。</a:t>
            </a:r>
            <a:r>
              <a:rPr lang="zh-CN" altLang="en-US" sz="2000" dirty="0">
                <a:latin typeface="+mn-ea"/>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
          </p:nvPr>
        </p:nvSpPr>
        <p:spPr>
          <a:xfrm>
            <a:off x="323528" y="1844824"/>
            <a:ext cx="8424936" cy="2845296"/>
          </a:xfrm>
        </p:spPr>
        <p:txBody>
          <a:bodyPr>
            <a:normAutofit fontScale="92500" lnSpcReduction="20000"/>
          </a:bodyPr>
          <a:lstStyle/>
          <a:p>
            <a:r>
              <a:rPr lang="zh-CN" altLang="en-US" sz="2400" b="1" dirty="0" smtClean="0"/>
              <a:t>数日后，一匹快马向热河方向飞驰，恭亲王向咸丰皇帝报告了“花园”被烧的消息：</a:t>
            </a:r>
            <a:endParaRPr lang="en-US" altLang="zh-CN" sz="2400" b="1" dirty="0" smtClean="0"/>
          </a:p>
          <a:p>
            <a:r>
              <a:rPr lang="zh-CN" altLang="en-US" sz="2400" b="1" dirty="0" smtClean="0"/>
              <a:t>“夷人带有马步数千名，前赴海淀一带，将圆明园三山等处宫殿烧毁。臣等登高 望，见火光至今未息，痛心惨目，所不忍言</a:t>
            </a:r>
            <a:r>
              <a:rPr lang="en-US" altLang="zh-CN" sz="2400" b="1" dirty="0" smtClean="0"/>
              <a:t>!……</a:t>
            </a:r>
            <a:r>
              <a:rPr lang="zh-CN" altLang="en-US" sz="2400" b="1" dirty="0" smtClean="0"/>
              <a:t>臣等办理议抚，致令夷情如此猖獗，祗因夷兵已阑入城，不得已顾全大局，未敢轻于进剿，目睹情形，痛哭无以自容</a:t>
            </a:r>
            <a:r>
              <a:rPr lang="en-US" altLang="zh-CN" sz="2400" b="1" dirty="0" smtClean="0"/>
              <a:t>!”</a:t>
            </a:r>
          </a:p>
          <a:p>
            <a:r>
              <a:rPr lang="zh-CN" altLang="en-US" sz="2400" b="1" dirty="0" smtClean="0"/>
              <a:t>已在病中的咸丰皇帝，朱批六个颤抖的大字：“</a:t>
            </a:r>
            <a:r>
              <a:rPr lang="zh-CN" altLang="en-US" sz="2400" b="1" dirty="0" smtClean="0">
                <a:solidFill>
                  <a:srgbClr val="FF0000"/>
                </a:solidFill>
              </a:rPr>
              <a:t>览奏曷胜愤怒</a:t>
            </a:r>
            <a:r>
              <a:rPr lang="en-US" altLang="zh-CN" sz="2400" b="1" dirty="0" smtClean="0"/>
              <a:t>!”</a:t>
            </a:r>
          </a:p>
          <a:p>
            <a:r>
              <a:rPr lang="en-US" altLang="zh-CN" sz="2400" b="1" dirty="0" smtClean="0"/>
              <a:t>                          </a:t>
            </a:r>
            <a:r>
              <a:rPr lang="en-US" altLang="zh-CN" sz="1900" b="1" dirty="0" smtClean="0"/>
              <a:t>----[</a:t>
            </a:r>
            <a:r>
              <a:rPr lang="zh-CN" altLang="en-US" sz="1900" b="1" dirty="0" smtClean="0"/>
              <a:t>澳大利亚</a:t>
            </a:r>
            <a:r>
              <a:rPr lang="en-US" altLang="zh-CN" sz="1900" b="1" dirty="0" smtClean="0"/>
              <a:t>]</a:t>
            </a:r>
            <a:r>
              <a:rPr lang="zh-CN" altLang="en-US" sz="1900" b="1" dirty="0" smtClean="0"/>
              <a:t>雪珥：</a:t>
            </a:r>
            <a:r>
              <a:rPr lang="en-US" altLang="zh-CN" sz="1900" b="1" dirty="0" smtClean="0"/>
              <a:t>《</a:t>
            </a:r>
            <a:r>
              <a:rPr lang="zh-CN" altLang="en-US" sz="1900" b="1" dirty="0" smtClean="0"/>
              <a:t>国耻的图腾）</a:t>
            </a:r>
            <a:r>
              <a:rPr lang="en-US" altLang="zh-CN" sz="1900" b="1" dirty="0" smtClean="0"/>
              <a:t>——</a:t>
            </a:r>
            <a:r>
              <a:rPr lang="zh-CN" altLang="en-US" sz="1900" b="1" dirty="0" smtClean="0"/>
              <a:t>圆明园之劫</a:t>
            </a:r>
            <a:r>
              <a:rPr lang="en-US" altLang="zh-CN" sz="1900" b="1" dirty="0" smtClean="0"/>
              <a:t>150</a:t>
            </a:r>
            <a:r>
              <a:rPr lang="zh-CN" altLang="en-US" sz="1900" b="1" dirty="0" smtClean="0"/>
              <a:t>周年祭</a:t>
            </a:r>
            <a:r>
              <a:rPr lang="en-US" altLang="zh-CN" sz="1900" b="1" dirty="0" smtClean="0"/>
              <a:t>》</a:t>
            </a:r>
            <a:r>
              <a:rPr lang="zh-CN" altLang="en-US" sz="1900" b="1" dirty="0" smtClean="0"/>
              <a:t>，载</a:t>
            </a:r>
            <a:r>
              <a:rPr lang="en-US" altLang="zh-CN" sz="1900" b="1" dirty="0" smtClean="0"/>
              <a:t>《</a:t>
            </a:r>
            <a:r>
              <a:rPr lang="zh-CN" altLang="en-US" sz="1900" b="1" dirty="0" smtClean="0"/>
              <a:t>中国经营报</a:t>
            </a:r>
            <a:r>
              <a:rPr lang="en-US" altLang="zh-CN" sz="1900" b="1" dirty="0" smtClean="0"/>
              <a:t>》</a:t>
            </a:r>
            <a:r>
              <a:rPr lang="zh-CN" altLang="en-US" sz="1900" b="1" dirty="0" smtClean="0"/>
              <a:t>，</a:t>
            </a:r>
            <a:r>
              <a:rPr lang="en-US" altLang="zh-CN" sz="1900" b="1" dirty="0" smtClean="0"/>
              <a:t>2010-10-09</a:t>
            </a:r>
            <a:endParaRPr lang="zh-CN" altLang="en-US" sz="1900" b="1" dirty="0"/>
          </a:p>
        </p:txBody>
      </p:sp>
      <p:sp>
        <p:nvSpPr>
          <p:cNvPr id="6" name="Rectangle 6" descr="信纸"/>
          <p:cNvSpPr>
            <a:spLocks noChangeArrowheads="1"/>
          </p:cNvSpPr>
          <p:nvPr/>
        </p:nvSpPr>
        <p:spPr bwMode="auto">
          <a:xfrm>
            <a:off x="704631" y="650510"/>
            <a:ext cx="1059057" cy="461665"/>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latin typeface="华文新魏" pitchFamily="2" charset="-122"/>
                <a:ea typeface="华文新魏" pitchFamily="2" charset="-122"/>
              </a:rPr>
              <a:t>材料</a:t>
            </a:r>
          </a:p>
        </p:txBody>
      </p:sp>
      <p:grpSp>
        <p:nvGrpSpPr>
          <p:cNvPr id="2" name="组合 6"/>
          <p:cNvGrpSpPr/>
          <p:nvPr/>
        </p:nvGrpSpPr>
        <p:grpSpPr>
          <a:xfrm>
            <a:off x="395537" y="304800"/>
            <a:ext cx="1656184" cy="1272724"/>
            <a:chOff x="395537" y="304800"/>
            <a:chExt cx="1656184" cy="1272724"/>
          </a:xfrm>
        </p:grpSpPr>
        <p:pic>
          <p:nvPicPr>
            <p:cNvPr id="8" name="Picture 5" descr="练习1"/>
            <p:cNvPicPr>
              <a:picLocks noChangeAspect="1" noChangeArrowheads="1"/>
            </p:cNvPicPr>
            <p:nvPr/>
          </p:nvPicPr>
          <p:blipFill>
            <a:blip r:embed="rId2" cstate="print"/>
            <a:srcRect/>
            <a:stretch>
              <a:fillRect/>
            </a:stretch>
          </p:blipFill>
          <p:spPr bwMode="auto">
            <a:xfrm>
              <a:off x="395537" y="304800"/>
              <a:ext cx="1656184" cy="1272724"/>
            </a:xfrm>
            <a:prstGeom prst="rect">
              <a:avLst/>
            </a:prstGeom>
            <a:noFill/>
            <a:ln w="9525">
              <a:noFill/>
              <a:miter lim="800000"/>
              <a:headEnd/>
              <a:tailEnd/>
            </a:ln>
          </p:spPr>
        </p:pic>
        <p:sp>
          <p:nvSpPr>
            <p:cNvPr id="9" name="Rectangle 6" descr="信纸"/>
            <p:cNvSpPr>
              <a:spLocks noChangeArrowheads="1"/>
            </p:cNvSpPr>
            <p:nvPr/>
          </p:nvSpPr>
          <p:spPr bwMode="auto">
            <a:xfrm>
              <a:off x="704631" y="650510"/>
              <a:ext cx="1059057" cy="461665"/>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3861048"/>
            <a:ext cx="8382000" cy="1938337"/>
          </a:xfrm>
          <a:prstGeom prst="rect">
            <a:avLst/>
          </a:prstGeom>
        </p:spPr>
        <p:txBody>
          <a:bodyPr>
            <a:spAutoFit/>
          </a:bodyPr>
          <a:lstStyle/>
          <a:p>
            <a:pPr algn="just">
              <a:spcBef>
                <a:spcPts val="600"/>
              </a:spcBef>
              <a:spcAft>
                <a:spcPts val="0"/>
              </a:spcAft>
              <a:defRPr/>
            </a:pPr>
            <a:r>
              <a:rPr lang="zh-CN" altLang="en-US" sz="2200" b="1" dirty="0">
                <a:latin typeface="+mn-ea"/>
                <a:cs typeface="+mn-ea"/>
                <a:sym typeface="+mn-lt"/>
              </a:rPr>
              <a:t>据联合国教科文组织统计：</a:t>
            </a:r>
            <a:endParaRPr lang="en-US" altLang="zh-CN" sz="2200" b="1" dirty="0">
              <a:latin typeface="+mn-ea"/>
              <a:cs typeface="+mn-ea"/>
              <a:sym typeface="+mn-lt"/>
            </a:endParaRPr>
          </a:p>
          <a:p>
            <a:pPr algn="just">
              <a:spcBef>
                <a:spcPts val="600"/>
              </a:spcBef>
              <a:spcAft>
                <a:spcPts val="0"/>
              </a:spcAft>
              <a:defRPr/>
            </a:pPr>
            <a:r>
              <a:rPr lang="zh-CN" altLang="en-US" sz="2200" b="1" dirty="0">
                <a:latin typeface="+mn-ea"/>
                <a:cs typeface="+mn-ea"/>
                <a:sym typeface="+mn-lt"/>
              </a:rPr>
              <a:t>在</a:t>
            </a:r>
            <a:r>
              <a:rPr lang="en-US" altLang="zh-CN" sz="2200" b="1" dirty="0">
                <a:latin typeface="+mn-ea"/>
                <a:cs typeface="+mn-ea"/>
                <a:sym typeface="+mn-lt"/>
              </a:rPr>
              <a:t>47</a:t>
            </a:r>
            <a:r>
              <a:rPr lang="zh-CN" altLang="en-US" sz="2200" b="1" dirty="0">
                <a:latin typeface="+mn-ea"/>
                <a:cs typeface="+mn-ea"/>
                <a:sym typeface="+mn-lt"/>
              </a:rPr>
              <a:t>个国家的</a:t>
            </a:r>
            <a:r>
              <a:rPr lang="en-US" altLang="zh-CN" sz="2200" b="1" dirty="0">
                <a:latin typeface="+mn-ea"/>
                <a:cs typeface="+mn-ea"/>
                <a:sym typeface="+mn-lt"/>
              </a:rPr>
              <a:t>200</a:t>
            </a:r>
            <a:r>
              <a:rPr lang="zh-CN" altLang="en-US" sz="2200" b="1" dirty="0">
                <a:latin typeface="+mn-ea"/>
                <a:cs typeface="+mn-ea"/>
                <a:sym typeface="+mn-lt"/>
              </a:rPr>
              <a:t>多家博物馆中有中国文物</a:t>
            </a:r>
            <a:r>
              <a:rPr lang="en-US" altLang="zh-CN" sz="2200" b="1" dirty="0">
                <a:latin typeface="+mn-ea"/>
                <a:cs typeface="+mn-ea"/>
                <a:sym typeface="+mn-lt"/>
              </a:rPr>
              <a:t>164</a:t>
            </a:r>
            <a:r>
              <a:rPr lang="zh-CN" altLang="en-US" sz="2200" b="1" dirty="0">
                <a:latin typeface="+mn-ea"/>
                <a:cs typeface="+mn-ea"/>
                <a:sym typeface="+mn-lt"/>
              </a:rPr>
              <a:t>万件，而民间藏中国文物是馆藏数量的</a:t>
            </a:r>
            <a:r>
              <a:rPr lang="en-US" altLang="zh-CN" sz="2200" b="1" dirty="0">
                <a:latin typeface="+mn-ea"/>
                <a:cs typeface="+mn-ea"/>
                <a:sym typeface="+mn-lt"/>
              </a:rPr>
              <a:t>10</a:t>
            </a:r>
            <a:r>
              <a:rPr lang="zh-CN" altLang="en-US" sz="2200" b="1" dirty="0">
                <a:latin typeface="+mn-ea"/>
                <a:cs typeface="+mn-ea"/>
                <a:sym typeface="+mn-lt"/>
              </a:rPr>
              <a:t>倍之多。 </a:t>
            </a:r>
          </a:p>
          <a:p>
            <a:pPr algn="just">
              <a:spcBef>
                <a:spcPts val="600"/>
              </a:spcBef>
              <a:spcAft>
                <a:spcPts val="0"/>
              </a:spcAft>
              <a:defRPr/>
            </a:pPr>
            <a:r>
              <a:rPr lang="zh-CN" altLang="en-US" sz="2200" b="1" dirty="0">
                <a:latin typeface="+mn-ea"/>
                <a:cs typeface="+mn-ea"/>
                <a:sym typeface="+mn-lt"/>
              </a:rPr>
              <a:t>大英博物馆藏有中国文物达</a:t>
            </a:r>
            <a:r>
              <a:rPr lang="en-US" altLang="zh-CN" sz="2200" b="1" dirty="0">
                <a:latin typeface="+mn-ea"/>
                <a:cs typeface="+mn-ea"/>
                <a:sym typeface="+mn-lt"/>
              </a:rPr>
              <a:t>3</a:t>
            </a:r>
            <a:r>
              <a:rPr lang="zh-CN" altLang="en-US" sz="2200" b="1" dirty="0">
                <a:latin typeface="+mn-ea"/>
                <a:cs typeface="+mn-ea"/>
                <a:sym typeface="+mn-lt"/>
              </a:rPr>
              <a:t>万件以上，卢浮宫博物馆有</a:t>
            </a:r>
            <a:r>
              <a:rPr lang="en-US" altLang="zh-CN" sz="2200" b="1" dirty="0">
                <a:latin typeface="+mn-ea"/>
                <a:cs typeface="+mn-ea"/>
                <a:sym typeface="+mn-lt"/>
              </a:rPr>
              <a:t>3</a:t>
            </a:r>
            <a:r>
              <a:rPr lang="zh-CN" altLang="en-US" sz="2200" b="1" dirty="0">
                <a:latin typeface="+mn-ea"/>
                <a:cs typeface="+mn-ea"/>
                <a:sym typeface="+mn-lt"/>
              </a:rPr>
              <a:t>万件以上，其中原始社会的彩陶器、商周青铜器、瓷器的收藏量达</a:t>
            </a:r>
            <a:r>
              <a:rPr lang="en-US" altLang="zh-CN" sz="2200" b="1" dirty="0">
                <a:latin typeface="+mn-ea"/>
                <a:cs typeface="+mn-ea"/>
                <a:sym typeface="+mn-lt"/>
              </a:rPr>
              <a:t>6000</a:t>
            </a:r>
            <a:r>
              <a:rPr lang="zh-CN" altLang="en-US" sz="2200" b="1" dirty="0">
                <a:latin typeface="+mn-ea"/>
                <a:cs typeface="+mn-ea"/>
                <a:sym typeface="+mn-lt"/>
              </a:rPr>
              <a:t>多件。</a:t>
            </a:r>
          </a:p>
        </p:txBody>
      </p:sp>
      <p:grpSp>
        <p:nvGrpSpPr>
          <p:cNvPr id="14" name="组合 13"/>
          <p:cNvGrpSpPr/>
          <p:nvPr/>
        </p:nvGrpSpPr>
        <p:grpSpPr>
          <a:xfrm>
            <a:off x="467544" y="2132856"/>
            <a:ext cx="1944216" cy="1368152"/>
            <a:chOff x="467544" y="144016"/>
            <a:chExt cx="1524765" cy="1251992"/>
          </a:xfrm>
        </p:grpSpPr>
        <p:pic>
          <p:nvPicPr>
            <p:cNvPr id="12" name="Picture 5" descr="练习1"/>
            <p:cNvPicPr>
              <a:picLocks noChangeAspect="1" noChangeArrowheads="1"/>
            </p:cNvPicPr>
            <p:nvPr/>
          </p:nvPicPr>
          <p:blipFill>
            <a:blip r:embed="rId2" cstate="print"/>
            <a:srcRect/>
            <a:stretch>
              <a:fillRect/>
            </a:stretch>
          </p:blipFill>
          <p:spPr bwMode="auto">
            <a:xfrm>
              <a:off x="467544" y="144016"/>
              <a:ext cx="1524765" cy="1251992"/>
            </a:xfrm>
            <a:prstGeom prst="rect">
              <a:avLst/>
            </a:prstGeom>
            <a:noFill/>
            <a:ln w="9525">
              <a:noFill/>
              <a:miter lim="800000"/>
              <a:headEnd/>
              <a:tailEnd/>
            </a:ln>
          </p:spPr>
        </p:pic>
        <p:sp>
          <p:nvSpPr>
            <p:cNvPr id="13" name="Rectangle 6" descr="信纸"/>
            <p:cNvSpPr>
              <a:spLocks noChangeArrowheads="1"/>
            </p:cNvSpPr>
            <p:nvPr/>
          </p:nvSpPr>
          <p:spPr bwMode="auto">
            <a:xfrm>
              <a:off x="683568" y="404664"/>
              <a:ext cx="936104" cy="461665"/>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8" name="标题 1"/>
          <p:cNvSpPr txBox="1">
            <a:spLocks/>
          </p:cNvSpPr>
          <p:nvPr/>
        </p:nvSpPr>
        <p:spPr>
          <a:xfrm>
            <a:off x="395536" y="332656"/>
            <a:ext cx="8291264" cy="1080120"/>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tx2"/>
                </a:solidFill>
                <a:effectLst/>
                <a:uLnTx/>
                <a:uFillTx/>
                <a:latin typeface="+mj-lt"/>
                <a:ea typeface="+mj-ea"/>
                <a:cs typeface="+mj-cs"/>
              </a:rPr>
              <a:t>②</a:t>
            </a:r>
            <a:r>
              <a:rPr kumimoji="0" lang="en-US" altLang="zh-CN" sz="2400" b="1" i="0" u="none" strike="noStrike" kern="1200" cap="none" spc="0" normalizeH="0" baseline="0" noProof="0" dirty="0" smtClean="0">
                <a:ln>
                  <a:noFill/>
                </a:ln>
                <a:solidFill>
                  <a:schemeClr val="tx2"/>
                </a:solidFill>
                <a:effectLst/>
                <a:uLnTx/>
                <a:uFillTx/>
                <a:latin typeface="+mj-lt"/>
                <a:ea typeface="+mj-ea"/>
                <a:cs typeface="+mj-cs"/>
              </a:rPr>
              <a:t>1900</a:t>
            </a:r>
            <a:r>
              <a:rPr kumimoji="0" lang="zh-CN" altLang="en-US" sz="2400" b="1" i="0" u="none" strike="noStrike" kern="1200" cap="none" spc="0" normalizeH="0" baseline="0" noProof="0" dirty="0" smtClean="0">
                <a:ln>
                  <a:noFill/>
                </a:ln>
                <a:solidFill>
                  <a:schemeClr val="tx2"/>
                </a:solidFill>
                <a:effectLst/>
                <a:uLnTx/>
                <a:uFillTx/>
                <a:latin typeface="+mj-lt"/>
                <a:ea typeface="+mj-ea"/>
                <a:cs typeface="+mj-cs"/>
              </a:rPr>
              <a:t>年</a:t>
            </a:r>
            <a:r>
              <a:rPr kumimoji="0" lang="en-US" altLang="zh-CN" sz="2400" b="1" i="0" u="none" strike="noStrike" kern="1200" cap="none" spc="0" normalizeH="0" baseline="0" noProof="0" dirty="0" smtClean="0">
                <a:ln>
                  <a:noFill/>
                </a:ln>
                <a:solidFill>
                  <a:schemeClr val="tx2"/>
                </a:solidFill>
                <a:effectLst/>
                <a:uLnTx/>
                <a:uFillTx/>
                <a:latin typeface="+mj-lt"/>
                <a:ea typeface="+mj-ea"/>
                <a:cs typeface="+mj-cs"/>
              </a:rPr>
              <a:t>8</a:t>
            </a:r>
            <a:r>
              <a:rPr kumimoji="0" lang="zh-CN" altLang="en-US" sz="2400" b="1" i="0" u="none" strike="noStrike" kern="1200" cap="none" spc="0" normalizeH="0" baseline="0" noProof="0" dirty="0" smtClean="0">
                <a:ln>
                  <a:noFill/>
                </a:ln>
                <a:solidFill>
                  <a:schemeClr val="tx2"/>
                </a:solidFill>
                <a:effectLst/>
                <a:uLnTx/>
                <a:uFillTx/>
                <a:latin typeface="+mj-lt"/>
                <a:ea typeface="+mj-ea"/>
                <a:cs typeface="+mj-cs"/>
              </a:rPr>
              <a:t>月，八国联军侵占北京后，</a:t>
            </a:r>
            <a:r>
              <a:rPr kumimoji="0" lang="zh-CN" altLang="en-US" sz="2400" b="1" i="0" u="none" strike="noStrike" kern="1200" cap="none" spc="0" normalizeH="0" baseline="0" noProof="0" dirty="0" smtClean="0">
                <a:ln>
                  <a:noFill/>
                </a:ln>
                <a:solidFill>
                  <a:srgbClr val="FF0000"/>
                </a:solidFill>
                <a:effectLst/>
                <a:uLnTx/>
                <a:uFillTx/>
                <a:latin typeface="+mj-lt"/>
                <a:ea typeface="+mj-ea"/>
                <a:cs typeface="+mj-cs"/>
              </a:rPr>
              <a:t>皇宫</a:t>
            </a:r>
            <a:r>
              <a:rPr kumimoji="0" lang="zh-CN" altLang="en-US" sz="2400" b="1" i="0" u="none" strike="noStrike" kern="1200" cap="none" spc="0" normalizeH="0" baseline="0" noProof="0" dirty="0" smtClean="0">
                <a:ln>
                  <a:noFill/>
                </a:ln>
                <a:solidFill>
                  <a:schemeClr val="tx2"/>
                </a:solidFill>
                <a:effectLst/>
                <a:uLnTx/>
                <a:uFillTx/>
                <a:latin typeface="+mj-lt"/>
                <a:ea typeface="+mj-ea"/>
                <a:cs typeface="+mj-cs"/>
              </a:rPr>
              <a:t>以及</a:t>
            </a:r>
            <a:r>
              <a:rPr kumimoji="0" lang="zh-CN" altLang="en-US" sz="2400" b="1" i="0" u="none" strike="noStrike" kern="1200" cap="none" spc="0" normalizeH="0" baseline="0" noProof="0" dirty="0" smtClean="0">
                <a:ln>
                  <a:noFill/>
                </a:ln>
                <a:solidFill>
                  <a:srgbClr val="FF0000"/>
                </a:solidFill>
                <a:effectLst/>
                <a:uLnTx/>
                <a:uFillTx/>
                <a:latin typeface="+mj-lt"/>
                <a:ea typeface="+mj-ea"/>
                <a:cs typeface="+mj-cs"/>
              </a:rPr>
              <a:t>北海</a:t>
            </a:r>
            <a:r>
              <a:rPr kumimoji="0" lang="zh-CN" altLang="en-US" sz="2400" b="1" i="0" u="none" strike="noStrike" kern="1200" cap="none" spc="0" normalizeH="0" baseline="0" noProof="0" dirty="0" smtClean="0">
                <a:ln>
                  <a:noFill/>
                </a:ln>
                <a:solidFill>
                  <a:schemeClr val="tx2"/>
                </a:solidFill>
                <a:effectLst/>
                <a:uLnTx/>
                <a:uFillTx/>
                <a:latin typeface="+mj-lt"/>
                <a:ea typeface="+mj-ea"/>
                <a:cs typeface="+mj-cs"/>
              </a:rPr>
              <a:t>、</a:t>
            </a:r>
            <a:r>
              <a:rPr kumimoji="0" lang="zh-CN" altLang="en-US" sz="2400" b="1" i="0" u="none" strike="noStrike" kern="1200" cap="none" spc="0" normalizeH="0" baseline="0" noProof="0" dirty="0" smtClean="0">
                <a:ln>
                  <a:noFill/>
                </a:ln>
                <a:solidFill>
                  <a:srgbClr val="FF0000"/>
                </a:solidFill>
                <a:effectLst/>
                <a:uLnTx/>
                <a:uFillTx/>
                <a:latin typeface="+mj-lt"/>
                <a:ea typeface="+mj-ea"/>
                <a:cs typeface="+mj-cs"/>
              </a:rPr>
              <a:t>中南海</a:t>
            </a:r>
            <a:r>
              <a:rPr kumimoji="0" lang="zh-CN" altLang="en-US" sz="2400" b="1" i="0" u="none" strike="noStrike" kern="1200" cap="none" spc="0" normalizeH="0" baseline="0" noProof="0" dirty="0" smtClean="0">
                <a:ln>
                  <a:noFill/>
                </a:ln>
                <a:solidFill>
                  <a:schemeClr val="tx2"/>
                </a:solidFill>
                <a:effectLst/>
                <a:uLnTx/>
                <a:uFillTx/>
                <a:latin typeface="+mj-lt"/>
                <a:ea typeface="+mj-ea"/>
                <a:cs typeface="+mj-cs"/>
              </a:rPr>
              <a:t>、</a:t>
            </a:r>
            <a:r>
              <a:rPr kumimoji="0" lang="zh-CN" altLang="en-US" sz="2400" b="1" i="0" u="none" strike="noStrike" kern="1200" cap="none" spc="0" normalizeH="0" baseline="0" noProof="0" dirty="0" smtClean="0">
                <a:ln>
                  <a:noFill/>
                </a:ln>
                <a:solidFill>
                  <a:srgbClr val="FF0000"/>
                </a:solidFill>
                <a:effectLst/>
                <a:uLnTx/>
                <a:uFillTx/>
                <a:latin typeface="+mj-lt"/>
                <a:ea typeface="+mj-ea"/>
                <a:cs typeface="+mj-cs"/>
              </a:rPr>
              <a:t>颐和园</a:t>
            </a:r>
            <a:r>
              <a:rPr kumimoji="0" lang="zh-CN" altLang="en-US" sz="2400" b="1" i="0" u="none" strike="noStrike" kern="1200" cap="none" spc="0" normalizeH="0" baseline="0" noProof="0" dirty="0" smtClean="0">
                <a:ln>
                  <a:noFill/>
                </a:ln>
                <a:solidFill>
                  <a:schemeClr val="tx2"/>
                </a:solidFill>
                <a:effectLst/>
                <a:uLnTx/>
                <a:uFillTx/>
                <a:latin typeface="+mj-lt"/>
                <a:ea typeface="+mj-ea"/>
                <a:cs typeface="+mj-cs"/>
              </a:rPr>
              <a:t>等禁苑里的无数金银财宝。</a:t>
            </a:r>
            <a:endParaRPr kumimoji="0" lang="zh-CN" altLang="en-US" sz="2400" b="1" i="0" u="none" strike="noStrike" kern="1200" cap="none" spc="0" normalizeH="0" baseline="0" noProof="0" dirty="0">
              <a:ln>
                <a:noFill/>
              </a:ln>
              <a:solidFill>
                <a:schemeClr val="tx2"/>
              </a:solidFill>
              <a:effectLst/>
              <a:uLnTx/>
              <a:uFillTx/>
              <a:latin typeface="+mj-lt"/>
              <a:ea typeface="+mj-ea"/>
              <a:cs typeface="+mj-cs"/>
            </a:endParaRPr>
          </a:p>
        </p:txBody>
      </p:sp>
      <p:pic>
        <p:nvPicPr>
          <p:cNvPr id="130050" name="Picture 2" descr="https://timgsa.baidu.com/timg?image&amp;quality=80&amp;size=b9999_10000&amp;sec=1538928639379&amp;di=f78b32dc5c4ab33cc742fe3e76447178&amp;imgtype=0&amp;src=http%3A%2F%2Fchinadmd.zyexhibition.com%2Fupload%2F26_do1v72xr75r825brjoa7b17d.jpg"/>
          <p:cNvPicPr>
            <a:picLocks noChangeAspect="1" noChangeArrowheads="1"/>
          </p:cNvPicPr>
          <p:nvPr/>
        </p:nvPicPr>
        <p:blipFill>
          <a:blip r:embed="rId3" cstate="print"/>
          <a:srcRect/>
          <a:stretch>
            <a:fillRect/>
          </a:stretch>
        </p:blipFill>
        <p:spPr bwMode="auto">
          <a:xfrm>
            <a:off x="4499992" y="1142596"/>
            <a:ext cx="4246265" cy="3186478"/>
          </a:xfrm>
          <a:prstGeom prst="rect">
            <a:avLst/>
          </a:prstGeom>
          <a:noFill/>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4638"/>
            <a:ext cx="8363272" cy="922114"/>
          </a:xfrm>
        </p:spPr>
        <p:txBody>
          <a:bodyPr>
            <a:normAutofit/>
          </a:bodyPr>
          <a:lstStyle/>
          <a:p>
            <a:r>
              <a:rPr lang="zh-CN" altLang="en-US" b="1" dirty="0" smtClean="0">
                <a:latin typeface="华文新魏" pitchFamily="2" charset="-122"/>
                <a:ea typeface="华文新魏" pitchFamily="2" charset="-122"/>
              </a:rPr>
              <a:t>（二）政治控制</a:t>
            </a:r>
            <a:endParaRPr lang="zh-CN" altLang="en-US" dirty="0"/>
          </a:p>
        </p:txBody>
      </p:sp>
      <p:sp>
        <p:nvSpPr>
          <p:cNvPr id="5" name="任意多边形 4"/>
          <p:cNvSpPr/>
          <p:nvPr/>
        </p:nvSpPr>
        <p:spPr bwMode="auto">
          <a:xfrm>
            <a:off x="5004048" y="3501008"/>
            <a:ext cx="1741662" cy="995279"/>
          </a:xfrm>
          <a:custGeom>
            <a:avLst/>
            <a:gdLst>
              <a:gd name="connsiteX0" fmla="*/ 0 w 1224647"/>
              <a:gd name="connsiteY0" fmla="*/ 612324 h 1224647"/>
              <a:gd name="connsiteX1" fmla="*/ 612324 w 1224647"/>
              <a:gd name="connsiteY1" fmla="*/ 0 h 1224647"/>
              <a:gd name="connsiteX2" fmla="*/ 1224648 w 1224647"/>
              <a:gd name="connsiteY2" fmla="*/ 612324 h 1224647"/>
              <a:gd name="connsiteX3" fmla="*/ 612324 w 1224647"/>
              <a:gd name="connsiteY3" fmla="*/ 1224648 h 1224647"/>
              <a:gd name="connsiteX4" fmla="*/ 0 w 1224647"/>
              <a:gd name="connsiteY4" fmla="*/ 612324 h 12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647" h="1224647">
                <a:moveTo>
                  <a:pt x="0" y="612324"/>
                </a:moveTo>
                <a:cubicBezTo>
                  <a:pt x="0" y="274147"/>
                  <a:pt x="274147" y="0"/>
                  <a:pt x="612324" y="0"/>
                </a:cubicBezTo>
                <a:cubicBezTo>
                  <a:pt x="950501" y="0"/>
                  <a:pt x="1224648" y="274147"/>
                  <a:pt x="1224648" y="612324"/>
                </a:cubicBezTo>
                <a:cubicBezTo>
                  <a:pt x="1224648" y="950501"/>
                  <a:pt x="950501" y="1224648"/>
                  <a:pt x="612324" y="1224648"/>
                </a:cubicBezTo>
                <a:cubicBezTo>
                  <a:pt x="274147" y="1224648"/>
                  <a:pt x="0" y="950501"/>
                  <a:pt x="0" y="612324"/>
                </a:cubicBezTo>
                <a:close/>
              </a:path>
            </a:pathLst>
          </a:custGeom>
          <a:solidFill>
            <a:srgbClr val="E1EB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0775" tIns="190775" rIns="190775" bIns="190775" spcCol="1270" anchor="ctr"/>
          <a:lstStyle/>
          <a:p>
            <a:pPr algn="ctr" defTabSz="800100" eaLnBrk="0" hangingPunct="0">
              <a:spcAft>
                <a:spcPts val="0"/>
              </a:spcAft>
              <a:buFontTx/>
              <a:buNone/>
              <a:defRPr/>
            </a:pPr>
            <a:r>
              <a:rPr lang="zh-CN" altLang="en-US" sz="2800" b="1" dirty="0">
                <a:solidFill>
                  <a:srgbClr val="FF0000"/>
                </a:solidFill>
                <a:cs typeface="+mn-ea"/>
                <a:sym typeface="+mn-lt"/>
              </a:rPr>
              <a:t>政治</a:t>
            </a:r>
            <a:endParaRPr lang="en-US" altLang="zh-CN" sz="2800" b="1" dirty="0">
              <a:solidFill>
                <a:srgbClr val="FF0000"/>
              </a:solidFill>
              <a:cs typeface="+mn-ea"/>
              <a:sym typeface="+mn-lt"/>
            </a:endParaRPr>
          </a:p>
          <a:p>
            <a:pPr algn="ctr" defTabSz="800100" eaLnBrk="0" hangingPunct="0">
              <a:spcAft>
                <a:spcPts val="0"/>
              </a:spcAft>
              <a:buFontTx/>
              <a:buNone/>
              <a:defRPr/>
            </a:pPr>
            <a:r>
              <a:rPr lang="zh-CN" altLang="en-US" sz="2800" b="1" dirty="0">
                <a:solidFill>
                  <a:srgbClr val="FF0000"/>
                </a:solidFill>
                <a:cs typeface="+mn-ea"/>
                <a:sym typeface="+mn-lt"/>
              </a:rPr>
              <a:t>控制</a:t>
            </a:r>
          </a:p>
        </p:txBody>
      </p:sp>
      <p:sp>
        <p:nvSpPr>
          <p:cNvPr id="6" name="任意多边形 5"/>
          <p:cNvSpPr/>
          <p:nvPr/>
        </p:nvSpPr>
        <p:spPr bwMode="auto">
          <a:xfrm rot="16200000">
            <a:off x="5759126" y="3338256"/>
            <a:ext cx="300389" cy="49571"/>
          </a:xfrm>
          <a:custGeom>
            <a:avLst/>
            <a:gdLst>
              <a:gd name="connsiteX0" fmla="*/ 0 w 369950"/>
              <a:gd name="connsiteY0" fmla="*/ 19402 h 38805"/>
              <a:gd name="connsiteX1" fmla="*/ 369950 w 369950"/>
              <a:gd name="connsiteY1" fmla="*/ 19402 h 38805"/>
            </a:gdLst>
            <a:ahLst/>
            <a:cxnLst>
              <a:cxn ang="0">
                <a:pos x="connsiteX0" y="connsiteY0"/>
              </a:cxn>
              <a:cxn ang="0">
                <a:pos x="connsiteX1" y="connsiteY1"/>
              </a:cxn>
            </a:cxnLst>
            <a:rect l="l" t="t" r="r" b="b"/>
            <a:pathLst>
              <a:path w="369950" h="38805">
                <a:moveTo>
                  <a:pt x="0" y="19402"/>
                </a:moveTo>
                <a:lnTo>
                  <a:pt x="369950" y="194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88426" tIns="10153" rIns="188427" bIns="10155"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7" name="任意多边形 6"/>
          <p:cNvSpPr/>
          <p:nvPr/>
        </p:nvSpPr>
        <p:spPr bwMode="auto">
          <a:xfrm>
            <a:off x="4644008" y="2348880"/>
            <a:ext cx="2664296" cy="864096"/>
          </a:xfrm>
          <a:custGeom>
            <a:avLst/>
            <a:gdLst>
              <a:gd name="connsiteX0" fmla="*/ 0 w 1224647"/>
              <a:gd name="connsiteY0" fmla="*/ 612324 h 1224647"/>
              <a:gd name="connsiteX1" fmla="*/ 612324 w 1224647"/>
              <a:gd name="connsiteY1" fmla="*/ 0 h 1224647"/>
              <a:gd name="connsiteX2" fmla="*/ 1224648 w 1224647"/>
              <a:gd name="connsiteY2" fmla="*/ 612324 h 1224647"/>
              <a:gd name="connsiteX3" fmla="*/ 612324 w 1224647"/>
              <a:gd name="connsiteY3" fmla="*/ 1224648 h 1224647"/>
              <a:gd name="connsiteX4" fmla="*/ 0 w 1224647"/>
              <a:gd name="connsiteY4" fmla="*/ 612324 h 12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647" h="1224647">
                <a:moveTo>
                  <a:pt x="0" y="612324"/>
                </a:moveTo>
                <a:cubicBezTo>
                  <a:pt x="0" y="274147"/>
                  <a:pt x="274147" y="0"/>
                  <a:pt x="612324" y="0"/>
                </a:cubicBezTo>
                <a:cubicBezTo>
                  <a:pt x="950501" y="0"/>
                  <a:pt x="1224648" y="274147"/>
                  <a:pt x="1224648" y="612324"/>
                </a:cubicBezTo>
                <a:cubicBezTo>
                  <a:pt x="1224648" y="950501"/>
                  <a:pt x="950501" y="1224648"/>
                  <a:pt x="612324" y="1224648"/>
                </a:cubicBezTo>
                <a:cubicBezTo>
                  <a:pt x="274147" y="1224648"/>
                  <a:pt x="0" y="950501"/>
                  <a:pt x="0" y="612324"/>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8000" tIns="144000" rIns="108000" bIns="144000" anchor="ctr"/>
          <a:lstStyle/>
          <a:p>
            <a:pPr algn="ctr" defTabSz="800100">
              <a:lnSpc>
                <a:spcPct val="90000"/>
              </a:lnSpc>
              <a:spcAft>
                <a:spcPct val="35000"/>
              </a:spcAft>
              <a:defRPr/>
            </a:pPr>
            <a:r>
              <a:rPr lang="zh-CN" altLang="en-US" sz="2400" b="1" dirty="0">
                <a:solidFill>
                  <a:schemeClr val="tx1"/>
                </a:solidFill>
                <a:cs typeface="+mn-ea"/>
                <a:sym typeface="+mn-lt"/>
              </a:rPr>
              <a:t>控制中国</a:t>
            </a:r>
            <a:r>
              <a:rPr lang="zh-CN" altLang="en-US" sz="2400" b="1" dirty="0" smtClean="0">
                <a:solidFill>
                  <a:schemeClr val="tx1"/>
                </a:solidFill>
                <a:cs typeface="+mn-ea"/>
                <a:sym typeface="+mn-lt"/>
              </a:rPr>
              <a:t>内政</a:t>
            </a:r>
            <a:endParaRPr lang="en-US" altLang="zh-CN" sz="2400" b="1" dirty="0" smtClean="0">
              <a:solidFill>
                <a:schemeClr val="tx1"/>
              </a:solidFill>
              <a:cs typeface="+mn-ea"/>
              <a:sym typeface="+mn-lt"/>
            </a:endParaRPr>
          </a:p>
          <a:p>
            <a:pPr algn="ctr" defTabSz="800100">
              <a:lnSpc>
                <a:spcPct val="90000"/>
              </a:lnSpc>
              <a:spcAft>
                <a:spcPct val="35000"/>
              </a:spcAft>
              <a:defRPr/>
            </a:pPr>
            <a:r>
              <a:rPr lang="zh-CN" altLang="en-US" sz="2400" b="1" dirty="0" smtClean="0">
                <a:solidFill>
                  <a:schemeClr val="tx1"/>
                </a:solidFill>
                <a:cs typeface="+mn-ea"/>
                <a:sym typeface="+mn-lt"/>
              </a:rPr>
              <a:t>外交</a:t>
            </a:r>
            <a:endParaRPr lang="zh-CN" altLang="en-US" sz="2400" b="1" dirty="0">
              <a:solidFill>
                <a:schemeClr val="tx1"/>
              </a:solidFill>
              <a:cs typeface="+mn-ea"/>
              <a:sym typeface="+mn-lt"/>
            </a:endParaRPr>
          </a:p>
        </p:txBody>
      </p:sp>
      <p:sp>
        <p:nvSpPr>
          <p:cNvPr id="8" name="任意多边形 7"/>
          <p:cNvSpPr/>
          <p:nvPr/>
        </p:nvSpPr>
        <p:spPr bwMode="auto">
          <a:xfrm rot="1800000">
            <a:off x="6579647" y="4373533"/>
            <a:ext cx="336733" cy="55920"/>
          </a:xfrm>
          <a:custGeom>
            <a:avLst/>
            <a:gdLst>
              <a:gd name="connsiteX0" fmla="*/ 0 w 369950"/>
              <a:gd name="connsiteY0" fmla="*/ 19402 h 38805"/>
              <a:gd name="connsiteX1" fmla="*/ 369950 w 369950"/>
              <a:gd name="connsiteY1" fmla="*/ 19402 h 38805"/>
            </a:gdLst>
            <a:ahLst/>
            <a:cxnLst>
              <a:cxn ang="0">
                <a:pos x="connsiteX0" y="connsiteY0"/>
              </a:cxn>
              <a:cxn ang="0">
                <a:pos x="connsiteX1" y="connsiteY1"/>
              </a:cxn>
            </a:cxnLst>
            <a:rect l="l" t="t" r="r" b="b"/>
            <a:pathLst>
              <a:path w="369950" h="38805">
                <a:moveTo>
                  <a:pt x="0" y="19402"/>
                </a:moveTo>
                <a:lnTo>
                  <a:pt x="369950" y="1940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88426" tIns="10154" rIns="188426" bIns="10153"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9" name="任意多边形 8"/>
          <p:cNvSpPr/>
          <p:nvPr/>
        </p:nvSpPr>
        <p:spPr bwMode="auto">
          <a:xfrm>
            <a:off x="6767736" y="4149080"/>
            <a:ext cx="2376264" cy="993990"/>
          </a:xfrm>
          <a:custGeom>
            <a:avLst/>
            <a:gdLst>
              <a:gd name="connsiteX0" fmla="*/ 0 w 1224647"/>
              <a:gd name="connsiteY0" fmla="*/ 612324 h 1224647"/>
              <a:gd name="connsiteX1" fmla="*/ 612324 w 1224647"/>
              <a:gd name="connsiteY1" fmla="*/ 0 h 1224647"/>
              <a:gd name="connsiteX2" fmla="*/ 1224648 w 1224647"/>
              <a:gd name="connsiteY2" fmla="*/ 612324 h 1224647"/>
              <a:gd name="connsiteX3" fmla="*/ 612324 w 1224647"/>
              <a:gd name="connsiteY3" fmla="*/ 1224648 h 1224647"/>
              <a:gd name="connsiteX4" fmla="*/ 0 w 1224647"/>
              <a:gd name="connsiteY4" fmla="*/ 612324 h 12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647" h="1224647">
                <a:moveTo>
                  <a:pt x="0" y="612324"/>
                </a:moveTo>
                <a:cubicBezTo>
                  <a:pt x="0" y="274147"/>
                  <a:pt x="274147" y="0"/>
                  <a:pt x="612324" y="0"/>
                </a:cubicBezTo>
                <a:cubicBezTo>
                  <a:pt x="950501" y="0"/>
                  <a:pt x="1224648" y="274147"/>
                  <a:pt x="1224648" y="612324"/>
                </a:cubicBezTo>
                <a:cubicBezTo>
                  <a:pt x="1224648" y="950501"/>
                  <a:pt x="950501" y="1224648"/>
                  <a:pt x="612324" y="1224648"/>
                </a:cubicBezTo>
                <a:cubicBezTo>
                  <a:pt x="274147" y="1224648"/>
                  <a:pt x="0" y="950501"/>
                  <a:pt x="0" y="612324"/>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8000" tIns="144000" rIns="108000" bIns="144000" anchor="ctr"/>
          <a:lstStyle/>
          <a:p>
            <a:pPr algn="ctr" defTabSz="800100">
              <a:lnSpc>
                <a:spcPct val="90000"/>
              </a:lnSpc>
              <a:spcAft>
                <a:spcPct val="35000"/>
              </a:spcAft>
              <a:defRPr/>
            </a:pPr>
            <a:r>
              <a:rPr lang="zh-CN" altLang="en-US" sz="2400" b="1" dirty="0">
                <a:solidFill>
                  <a:schemeClr val="tx1"/>
                </a:solidFill>
                <a:cs typeface="+mn-ea"/>
                <a:sym typeface="+mn-lt"/>
              </a:rPr>
              <a:t>镇压</a:t>
            </a:r>
            <a:r>
              <a:rPr lang="zh-CN" altLang="en-US" sz="2400" b="1" dirty="0" smtClean="0">
                <a:solidFill>
                  <a:schemeClr val="tx1"/>
                </a:solidFill>
                <a:cs typeface="+mn-ea"/>
                <a:sym typeface="+mn-lt"/>
              </a:rPr>
              <a:t>中国人民</a:t>
            </a:r>
            <a:endParaRPr lang="en-US" altLang="zh-CN" sz="2400" b="1" dirty="0" smtClean="0">
              <a:solidFill>
                <a:schemeClr val="tx1"/>
              </a:solidFill>
              <a:cs typeface="+mn-ea"/>
              <a:sym typeface="+mn-lt"/>
            </a:endParaRPr>
          </a:p>
          <a:p>
            <a:pPr algn="ctr" defTabSz="800100">
              <a:lnSpc>
                <a:spcPct val="90000"/>
              </a:lnSpc>
              <a:spcAft>
                <a:spcPct val="35000"/>
              </a:spcAft>
              <a:defRPr/>
            </a:pPr>
            <a:r>
              <a:rPr lang="zh-CN" altLang="en-US" sz="2400" b="1" dirty="0" smtClean="0">
                <a:solidFill>
                  <a:schemeClr val="tx1"/>
                </a:solidFill>
                <a:cs typeface="+mn-ea"/>
                <a:sym typeface="+mn-lt"/>
              </a:rPr>
              <a:t>反抗</a:t>
            </a:r>
            <a:endParaRPr lang="zh-CN" altLang="en-US" sz="2400" b="1" dirty="0">
              <a:solidFill>
                <a:schemeClr val="tx1"/>
              </a:solidFill>
              <a:cs typeface="+mn-ea"/>
              <a:sym typeface="+mn-lt"/>
            </a:endParaRPr>
          </a:p>
        </p:txBody>
      </p:sp>
      <p:sp>
        <p:nvSpPr>
          <p:cNvPr id="10" name="任意多边形 9"/>
          <p:cNvSpPr/>
          <p:nvPr/>
        </p:nvSpPr>
        <p:spPr bwMode="auto">
          <a:xfrm rot="19800000" flipV="1">
            <a:off x="4845893" y="4385458"/>
            <a:ext cx="381696" cy="45719"/>
          </a:xfrm>
          <a:custGeom>
            <a:avLst/>
            <a:gdLst>
              <a:gd name="connsiteX0" fmla="*/ 0 w 369950"/>
              <a:gd name="connsiteY0" fmla="*/ 19402 h 38805"/>
              <a:gd name="connsiteX1" fmla="*/ 369950 w 369950"/>
              <a:gd name="connsiteY1" fmla="*/ 19402 h 38805"/>
            </a:gdLst>
            <a:ahLst/>
            <a:cxnLst>
              <a:cxn ang="0">
                <a:pos x="connsiteX0" y="connsiteY0"/>
              </a:cxn>
              <a:cxn ang="0">
                <a:pos x="connsiteX1" y="connsiteY1"/>
              </a:cxn>
            </a:cxnLst>
            <a:rect l="l" t="t" r="r" b="b"/>
            <a:pathLst>
              <a:path w="369950" h="38805">
                <a:moveTo>
                  <a:pt x="369950" y="19403"/>
                </a:moveTo>
                <a:lnTo>
                  <a:pt x="0" y="1940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88425" tIns="10154" rIns="188427" bIns="10154"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11" name="任意多边形 10"/>
          <p:cNvSpPr/>
          <p:nvPr/>
        </p:nvSpPr>
        <p:spPr bwMode="auto">
          <a:xfrm>
            <a:off x="2771800" y="4293096"/>
            <a:ext cx="2376264" cy="993990"/>
          </a:xfrm>
          <a:custGeom>
            <a:avLst/>
            <a:gdLst>
              <a:gd name="connsiteX0" fmla="*/ 0 w 1224647"/>
              <a:gd name="connsiteY0" fmla="*/ 612324 h 1224647"/>
              <a:gd name="connsiteX1" fmla="*/ 612324 w 1224647"/>
              <a:gd name="connsiteY1" fmla="*/ 0 h 1224647"/>
              <a:gd name="connsiteX2" fmla="*/ 1224648 w 1224647"/>
              <a:gd name="connsiteY2" fmla="*/ 612324 h 1224647"/>
              <a:gd name="connsiteX3" fmla="*/ 612324 w 1224647"/>
              <a:gd name="connsiteY3" fmla="*/ 1224648 h 1224647"/>
              <a:gd name="connsiteX4" fmla="*/ 0 w 1224647"/>
              <a:gd name="connsiteY4" fmla="*/ 612324 h 122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647" h="1224647">
                <a:moveTo>
                  <a:pt x="0" y="612324"/>
                </a:moveTo>
                <a:cubicBezTo>
                  <a:pt x="0" y="274147"/>
                  <a:pt x="274147" y="0"/>
                  <a:pt x="612324" y="0"/>
                </a:cubicBezTo>
                <a:cubicBezTo>
                  <a:pt x="950501" y="0"/>
                  <a:pt x="1224648" y="274147"/>
                  <a:pt x="1224648" y="612324"/>
                </a:cubicBezTo>
                <a:cubicBezTo>
                  <a:pt x="1224648" y="950501"/>
                  <a:pt x="950501" y="1224648"/>
                  <a:pt x="612324" y="1224648"/>
                </a:cubicBezTo>
                <a:cubicBezTo>
                  <a:pt x="274147" y="1224648"/>
                  <a:pt x="0" y="950501"/>
                  <a:pt x="0" y="612324"/>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8000" tIns="144000" rIns="108000" bIns="144000" anchor="ctr"/>
          <a:lstStyle/>
          <a:p>
            <a:pPr algn="ctr" defTabSz="800100">
              <a:lnSpc>
                <a:spcPct val="90000"/>
              </a:lnSpc>
              <a:spcAft>
                <a:spcPct val="35000"/>
              </a:spcAft>
              <a:defRPr/>
            </a:pPr>
            <a:r>
              <a:rPr lang="zh-CN" altLang="en-US" sz="2400" b="1" dirty="0">
                <a:solidFill>
                  <a:schemeClr val="tx1"/>
                </a:solidFill>
                <a:cs typeface="+mn-ea"/>
                <a:sym typeface="+mn-lt"/>
              </a:rPr>
              <a:t>扶植和</a:t>
            </a:r>
            <a:r>
              <a:rPr lang="zh-CN" altLang="en-US" sz="2400" b="1" dirty="0" smtClean="0">
                <a:solidFill>
                  <a:schemeClr val="tx1"/>
                </a:solidFill>
                <a:cs typeface="+mn-ea"/>
                <a:sym typeface="+mn-lt"/>
              </a:rPr>
              <a:t>收买</a:t>
            </a:r>
            <a:endParaRPr lang="en-US" altLang="zh-CN" sz="2400" b="1" dirty="0" smtClean="0">
              <a:solidFill>
                <a:schemeClr val="tx1"/>
              </a:solidFill>
              <a:cs typeface="+mn-ea"/>
              <a:sym typeface="+mn-lt"/>
            </a:endParaRPr>
          </a:p>
          <a:p>
            <a:pPr algn="ctr" defTabSz="800100">
              <a:lnSpc>
                <a:spcPct val="90000"/>
              </a:lnSpc>
              <a:spcAft>
                <a:spcPct val="35000"/>
              </a:spcAft>
              <a:defRPr/>
            </a:pPr>
            <a:r>
              <a:rPr lang="zh-CN" altLang="en-US" sz="2400" b="1" dirty="0" smtClean="0">
                <a:solidFill>
                  <a:schemeClr val="tx1"/>
                </a:solidFill>
                <a:cs typeface="+mn-ea"/>
                <a:sym typeface="+mn-lt"/>
              </a:rPr>
              <a:t>代理人</a:t>
            </a:r>
            <a:endParaRPr lang="zh-CN" altLang="en-US" sz="2400" b="1" dirty="0">
              <a:solidFill>
                <a:schemeClr val="tx1"/>
              </a:solidFill>
              <a:cs typeface="+mn-ea"/>
              <a:sym typeface="+mn-lt"/>
            </a:endParaRPr>
          </a:p>
        </p:txBody>
      </p:sp>
      <p:sp>
        <p:nvSpPr>
          <p:cNvPr id="13" name="内容占位符 2"/>
          <p:cNvSpPr txBox="1">
            <a:spLocks/>
          </p:cNvSpPr>
          <p:nvPr/>
        </p:nvSpPr>
        <p:spPr>
          <a:xfrm>
            <a:off x="323528" y="1700808"/>
            <a:ext cx="2520280" cy="4246984"/>
          </a:xfrm>
          <a:prstGeom prst="rect">
            <a:avLst/>
          </a:prstGeom>
        </p:spPr>
        <p:txBody>
          <a:bodyPr vert="horz">
            <a:normAutofit fontScale="925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ea"/>
                <a:sym typeface="+mn-lt"/>
              </a:rPr>
              <a:t>为了统治中国，资本－帝国主义在政治上采取的主要方式，是控制中国政府，镇压中国人民的反抗，操纵中国的内政、外交，把中国的当权者变成自己的代理人和驯服工具。 </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8352928" cy="1143000"/>
          </a:xfrm>
        </p:spPr>
        <p:txBody>
          <a:bodyPr/>
          <a:lstStyle/>
          <a:p>
            <a:r>
              <a:rPr lang="zh-CN" altLang="en-US" b="1" dirty="0" smtClean="0"/>
              <a:t>教学目的与要求：</a:t>
            </a:r>
            <a:endParaRPr lang="zh-CN" altLang="en-US" b="1" dirty="0"/>
          </a:p>
        </p:txBody>
      </p:sp>
      <p:sp>
        <p:nvSpPr>
          <p:cNvPr id="3" name="内容占位符 2"/>
          <p:cNvSpPr>
            <a:spLocks noGrp="1"/>
          </p:cNvSpPr>
          <p:nvPr>
            <p:ph sz="quarter" idx="1"/>
          </p:nvPr>
        </p:nvSpPr>
        <p:spPr>
          <a:xfrm>
            <a:off x="251520" y="2420888"/>
            <a:ext cx="8712968" cy="2088232"/>
          </a:xfrm>
        </p:spPr>
        <p:txBody>
          <a:bodyPr>
            <a:noAutofit/>
          </a:bodyPr>
          <a:lstStyle/>
          <a:p>
            <a:pPr>
              <a:lnSpc>
                <a:spcPct val="90000"/>
              </a:lnSpc>
            </a:pPr>
            <a:r>
              <a:rPr lang="zh-CN" altLang="en-US" sz="2400" b="1" dirty="0" smtClean="0">
                <a:latin typeface="华文新魏" pitchFamily="2" charset="-122"/>
                <a:ea typeface="华文新魏" pitchFamily="2" charset="-122"/>
              </a:rPr>
              <a:t>通过介绍资本</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帝国主义对中国的侵略手段，认识资本</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帝国主义的侵略是近代中国贫穷、落后、一切灾难的总根源。</a:t>
            </a:r>
          </a:p>
          <a:p>
            <a:pPr>
              <a:lnSpc>
                <a:spcPct val="90000"/>
              </a:lnSpc>
            </a:pPr>
            <a:r>
              <a:rPr lang="zh-CN" altLang="en-US" sz="2400" b="1" dirty="0" smtClean="0">
                <a:latin typeface="华文新魏" pitchFamily="2" charset="-122"/>
                <a:ea typeface="华文新魏" pitchFamily="2" charset="-122"/>
              </a:rPr>
              <a:t>通过学习近代中国人民早期的反侵略斗争和民族意识的觉醒，认识中国人民的顽强斗争是帝国主义瓜分中国图谋破产的根本原因。 </a:t>
            </a:r>
          </a:p>
        </p:txBody>
      </p:sp>
      <p:pic>
        <p:nvPicPr>
          <p:cNvPr id="124932" name="Picture 4" descr="http://p1.so.qhmsg.com/bdr/_240_/t0126d6d60d740ed701.jpg"/>
          <p:cNvPicPr>
            <a:picLocks noChangeAspect="1" noChangeArrowheads="1"/>
          </p:cNvPicPr>
          <p:nvPr/>
        </p:nvPicPr>
        <p:blipFill>
          <a:blip r:embed="rId2" cstate="print"/>
          <a:srcRect/>
          <a:stretch>
            <a:fillRect/>
          </a:stretch>
        </p:blipFill>
        <p:spPr bwMode="auto">
          <a:xfrm>
            <a:off x="7020272" y="4653136"/>
            <a:ext cx="1907704" cy="1982030"/>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908720"/>
            <a:ext cx="1872208" cy="4572000"/>
          </a:xfrm>
        </p:spPr>
        <p:txBody>
          <a:bodyPr/>
          <a:lstStyle/>
          <a:p>
            <a:r>
              <a:rPr lang="zh-CN" altLang="en-US" b="1" dirty="0" smtClean="0"/>
              <a:t>鸦片战争期间，外国侵略者还只是通过中国内部的妥协派大臣对清政府施加压力和影响。</a:t>
            </a:r>
            <a:endParaRPr lang="zh-CN" altLang="en-US" b="1" dirty="0"/>
          </a:p>
        </p:txBody>
      </p:sp>
      <p:grpSp>
        <p:nvGrpSpPr>
          <p:cNvPr id="6" name="组合 5"/>
          <p:cNvGrpSpPr/>
          <p:nvPr/>
        </p:nvGrpSpPr>
        <p:grpSpPr>
          <a:xfrm>
            <a:off x="2771800" y="3861048"/>
            <a:ext cx="3240360" cy="2592288"/>
            <a:chOff x="2123728" y="3501008"/>
            <a:chExt cx="2913277" cy="2221215"/>
          </a:xfrm>
        </p:grpSpPr>
        <p:pic>
          <p:nvPicPr>
            <p:cNvPr id="265218" name="Picture 2" descr="https://gss3.bdstatic.com/7Po3dSag_xI4khGkpoWK1HF6hhy/baike/c0%3Dbaike80%2C5%2C5%2C80%2C26/sign=6d34b5957b8da9775a228e79d138937c/b3b7d0a20cf431adec4b359f4336acaf2fdd98fe.jpg"/>
            <p:cNvPicPr>
              <a:picLocks noChangeAspect="1" noChangeArrowheads="1"/>
            </p:cNvPicPr>
            <p:nvPr/>
          </p:nvPicPr>
          <p:blipFill>
            <a:blip r:embed="rId2" cstate="print"/>
            <a:srcRect/>
            <a:stretch>
              <a:fillRect/>
            </a:stretch>
          </p:blipFill>
          <p:spPr bwMode="auto">
            <a:xfrm>
              <a:off x="2123728" y="3501008"/>
              <a:ext cx="2913277" cy="1924844"/>
            </a:xfrm>
            <a:prstGeom prst="rect">
              <a:avLst/>
            </a:prstGeom>
            <a:noFill/>
          </p:spPr>
        </p:pic>
        <p:sp>
          <p:nvSpPr>
            <p:cNvPr id="5" name="矩形 4"/>
            <p:cNvSpPr/>
            <p:nvPr/>
          </p:nvSpPr>
          <p:spPr>
            <a:xfrm>
              <a:off x="2411760" y="5445224"/>
              <a:ext cx="2316660" cy="276999"/>
            </a:xfrm>
            <a:prstGeom prst="rect">
              <a:avLst/>
            </a:prstGeom>
          </p:spPr>
          <p:txBody>
            <a:bodyPr wrap="none">
              <a:spAutoFit/>
            </a:bodyPr>
            <a:lstStyle/>
            <a:p>
              <a:r>
                <a:rPr lang="zh-CN" altLang="en-US" sz="1200" b="1" dirty="0" smtClean="0"/>
                <a:t>爱新觉罗</a:t>
              </a:r>
              <a:r>
                <a:rPr lang="en-US" altLang="zh-CN" sz="1200" b="1" dirty="0" smtClean="0"/>
                <a:t>·</a:t>
              </a:r>
              <a:r>
                <a:rPr lang="zh-CN" altLang="en-US" sz="1200" b="1" dirty="0" smtClean="0"/>
                <a:t>耆英（</a:t>
              </a:r>
              <a:r>
                <a:rPr lang="en-US" altLang="zh-CN" sz="1200" b="1" dirty="0" smtClean="0"/>
                <a:t>1787--1858</a:t>
              </a:r>
              <a:r>
                <a:rPr lang="zh-CN" altLang="en-US" sz="1200" b="1" dirty="0" smtClean="0"/>
                <a:t>）</a:t>
              </a:r>
              <a:endParaRPr lang="zh-CN" altLang="en-US" sz="1200" b="1" dirty="0"/>
            </a:p>
          </p:txBody>
        </p:sp>
      </p:grpSp>
      <p:grpSp>
        <p:nvGrpSpPr>
          <p:cNvPr id="9" name="组合 8"/>
          <p:cNvGrpSpPr/>
          <p:nvPr/>
        </p:nvGrpSpPr>
        <p:grpSpPr>
          <a:xfrm>
            <a:off x="3059832" y="332656"/>
            <a:ext cx="2376264" cy="3312368"/>
            <a:chOff x="2699792" y="332656"/>
            <a:chExt cx="2376264" cy="3013303"/>
          </a:xfrm>
        </p:grpSpPr>
        <p:sp>
          <p:nvSpPr>
            <p:cNvPr id="7" name="矩形 6"/>
            <p:cNvSpPr/>
            <p:nvPr/>
          </p:nvSpPr>
          <p:spPr>
            <a:xfrm>
              <a:off x="2699792" y="3068960"/>
              <a:ext cx="2376264" cy="276999"/>
            </a:xfrm>
            <a:prstGeom prst="rect">
              <a:avLst/>
            </a:prstGeom>
          </p:spPr>
          <p:txBody>
            <a:bodyPr wrap="square">
              <a:spAutoFit/>
            </a:bodyPr>
            <a:lstStyle/>
            <a:p>
              <a:r>
                <a:rPr lang="zh-CN" altLang="en-US" sz="1200" b="1" dirty="0" smtClean="0"/>
                <a:t>博尔济吉特</a:t>
              </a:r>
              <a:r>
                <a:rPr lang="en-US" altLang="zh-CN" sz="1200" b="1" dirty="0" smtClean="0"/>
                <a:t>·</a:t>
              </a:r>
              <a:r>
                <a:rPr lang="zh-CN" altLang="en-US" sz="1200" b="1" dirty="0" smtClean="0"/>
                <a:t>琦善（</a:t>
              </a:r>
              <a:r>
                <a:rPr lang="en-US" altLang="zh-CN" sz="1200" b="1" dirty="0" smtClean="0"/>
                <a:t>1786--1854</a:t>
              </a:r>
              <a:r>
                <a:rPr lang="zh-CN" altLang="en-US" sz="1200" b="1" dirty="0" smtClean="0"/>
                <a:t>）</a:t>
              </a:r>
            </a:p>
          </p:txBody>
        </p:sp>
        <p:pic>
          <p:nvPicPr>
            <p:cNvPr id="265220" name="Picture 4" descr="https://gss3.bdstatic.com/-Po3dSag_xI4khGkpoWK1HF6hhy/baike/s%3D220/sign=63e2738a69380cd7e21ea5ef9145ad14/f11f3a292df5e0fe4ab9053b506034a85edf7263.jpg">
              <a:hlinkClick r:id="rId3"/>
            </p:cNvPr>
            <p:cNvPicPr>
              <a:picLocks noChangeAspect="1" noChangeArrowheads="1"/>
            </p:cNvPicPr>
            <p:nvPr/>
          </p:nvPicPr>
          <p:blipFill>
            <a:blip r:embed="rId4" cstate="print"/>
            <a:srcRect/>
            <a:stretch>
              <a:fillRect/>
            </a:stretch>
          </p:blipFill>
          <p:spPr bwMode="auto">
            <a:xfrm>
              <a:off x="2771800" y="332656"/>
              <a:ext cx="2304256" cy="2753403"/>
            </a:xfrm>
            <a:prstGeom prst="rect">
              <a:avLst/>
            </a:prstGeom>
            <a:noFill/>
          </p:spPr>
        </p:pic>
      </p:grpSp>
      <p:grpSp>
        <p:nvGrpSpPr>
          <p:cNvPr id="12" name="组合 11"/>
          <p:cNvGrpSpPr/>
          <p:nvPr/>
        </p:nvGrpSpPr>
        <p:grpSpPr>
          <a:xfrm>
            <a:off x="6228184" y="1340768"/>
            <a:ext cx="2592288" cy="3596469"/>
            <a:chOff x="6012160" y="692697"/>
            <a:chExt cx="2592288" cy="3596469"/>
          </a:xfrm>
        </p:grpSpPr>
        <p:sp>
          <p:nvSpPr>
            <p:cNvPr id="10" name="矩形 9"/>
            <p:cNvSpPr/>
            <p:nvPr/>
          </p:nvSpPr>
          <p:spPr>
            <a:xfrm>
              <a:off x="6084168" y="4005064"/>
              <a:ext cx="2448272" cy="284102"/>
            </a:xfrm>
            <a:prstGeom prst="rect">
              <a:avLst/>
            </a:prstGeom>
          </p:spPr>
          <p:txBody>
            <a:bodyPr wrap="square">
              <a:spAutoFit/>
            </a:bodyPr>
            <a:lstStyle/>
            <a:p>
              <a:r>
                <a:rPr lang="zh-CN" altLang="en-US" sz="1200" b="1" dirty="0" smtClean="0"/>
                <a:t>爱新觉罗</a:t>
              </a:r>
              <a:r>
                <a:rPr lang="en-US" altLang="zh-CN" sz="1200" b="1" dirty="0" smtClean="0"/>
                <a:t>·</a:t>
              </a:r>
              <a:r>
                <a:rPr lang="zh-CN" altLang="en-US" sz="1200" b="1" dirty="0" smtClean="0"/>
                <a:t>伊里布（</a:t>
              </a:r>
              <a:r>
                <a:rPr lang="en-US" altLang="zh-CN" sz="1200" b="1" dirty="0" smtClean="0"/>
                <a:t>1772--1843</a:t>
              </a:r>
              <a:r>
                <a:rPr lang="zh-CN" altLang="en-US" sz="1200" b="1" dirty="0" smtClean="0"/>
                <a:t>）</a:t>
              </a:r>
            </a:p>
          </p:txBody>
        </p:sp>
        <p:pic>
          <p:nvPicPr>
            <p:cNvPr id="265222" name="Picture 6" descr="爱新觉罗·伊里布：从反抗英国到忽悠皇帝">
              <a:hlinkClick r:id="rId5"/>
            </p:cNvPr>
            <p:cNvPicPr>
              <a:picLocks noChangeAspect="1" noChangeArrowheads="1"/>
            </p:cNvPicPr>
            <p:nvPr/>
          </p:nvPicPr>
          <p:blipFill>
            <a:blip r:embed="rId6" cstate="print"/>
            <a:srcRect/>
            <a:stretch>
              <a:fillRect/>
            </a:stretch>
          </p:blipFill>
          <p:spPr bwMode="auto">
            <a:xfrm>
              <a:off x="6012160" y="692697"/>
              <a:ext cx="2592288" cy="3240360"/>
            </a:xfrm>
            <a:prstGeom prst="rect">
              <a:avLst/>
            </a:prstGeom>
            <a:noFill/>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476672"/>
            <a:ext cx="2433464" cy="5652120"/>
          </a:xfrm>
        </p:spPr>
        <p:txBody>
          <a:bodyPr>
            <a:normAutofit lnSpcReduction="10000"/>
          </a:bodyPr>
          <a:lstStyle/>
          <a:p>
            <a:r>
              <a:rPr lang="zh-CN" altLang="en-US" b="1" dirty="0" smtClean="0">
                <a:latin typeface="+mn-ea"/>
              </a:rPr>
              <a:t>第二次鸦片战争期间，英法联军通过又打又拉的手法，在强迫清政府签订</a:t>
            </a:r>
            <a:r>
              <a:rPr lang="en-US" altLang="zh-CN" b="1" dirty="0" smtClean="0">
                <a:latin typeface="+mn-ea"/>
              </a:rPr>
              <a:t>《</a:t>
            </a:r>
            <a:r>
              <a:rPr lang="zh-CN" altLang="en-US" b="1" dirty="0" smtClean="0">
                <a:latin typeface="+mn-ea"/>
              </a:rPr>
              <a:t>天津条约</a:t>
            </a:r>
            <a:r>
              <a:rPr lang="en-US" altLang="zh-CN" b="1" dirty="0" smtClean="0">
                <a:latin typeface="+mn-ea"/>
              </a:rPr>
              <a:t>》《</a:t>
            </a:r>
            <a:r>
              <a:rPr lang="zh-CN" altLang="en-US" b="1" dirty="0" smtClean="0">
                <a:latin typeface="+mn-ea"/>
              </a:rPr>
              <a:t>北京条约</a:t>
            </a:r>
            <a:r>
              <a:rPr lang="en-US" altLang="zh-CN" b="1" dirty="0" smtClean="0">
                <a:latin typeface="+mn-ea"/>
              </a:rPr>
              <a:t>》</a:t>
            </a:r>
            <a:r>
              <a:rPr lang="zh-CN" altLang="en-US" b="1" dirty="0" smtClean="0">
                <a:latin typeface="+mn-ea"/>
              </a:rPr>
              <a:t>的同时，表示愿意帮助清政府镇压太平天国，终于使清政府基本屈服。</a:t>
            </a:r>
            <a:endParaRPr lang="zh-CN" altLang="en-US" b="1" dirty="0">
              <a:latin typeface="+mn-ea"/>
            </a:endParaRPr>
          </a:p>
        </p:txBody>
      </p:sp>
      <p:pic>
        <p:nvPicPr>
          <p:cNvPr id="264196" name="Picture 4" descr="https://ss1.bdstatic.com/70cFvXSh_Q1YnxGkpoWK1HF6hhy/it/u=2493007698,1084839745&amp;fm=26&amp;gp=0.jpg"/>
          <p:cNvPicPr>
            <a:picLocks noChangeAspect="1" noChangeArrowheads="1"/>
          </p:cNvPicPr>
          <p:nvPr/>
        </p:nvPicPr>
        <p:blipFill>
          <a:blip r:embed="rId2" cstate="print"/>
          <a:srcRect/>
          <a:stretch>
            <a:fillRect/>
          </a:stretch>
        </p:blipFill>
        <p:spPr bwMode="auto">
          <a:xfrm>
            <a:off x="2843808" y="908720"/>
            <a:ext cx="6048672" cy="462724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0" name="Rectangle 10"/>
          <p:cNvSpPr>
            <a:spLocks noGrp="1" noChangeArrowheads="1"/>
          </p:cNvSpPr>
          <p:nvPr>
            <p:ph type="title"/>
          </p:nvPr>
        </p:nvSpPr>
        <p:spPr>
          <a:xfrm>
            <a:off x="467544" y="332656"/>
            <a:ext cx="7848872" cy="731838"/>
          </a:xfrm>
          <a:noFill/>
        </p:spPr>
        <p:txBody>
          <a:bodyPr>
            <a:noAutofit/>
          </a:bodyPr>
          <a:lstStyle/>
          <a:p>
            <a:pPr eaLnBrk="1" hangingPunct="1"/>
            <a:r>
              <a:rPr lang="en-US" altLang="zh-CN" b="1" dirty="0" smtClean="0"/>
              <a:t>1</a:t>
            </a:r>
            <a:r>
              <a:rPr lang="zh-CN" altLang="en-US" b="1" dirty="0" smtClean="0"/>
              <a:t>、控制中国的内政外交</a:t>
            </a:r>
          </a:p>
        </p:txBody>
      </p:sp>
      <p:sp>
        <p:nvSpPr>
          <p:cNvPr id="54274" name="Rectangle 2"/>
          <p:cNvSpPr>
            <a:spLocks noGrp="1" noChangeArrowheads="1"/>
          </p:cNvSpPr>
          <p:nvPr>
            <p:ph sz="quarter" idx="1"/>
          </p:nvPr>
        </p:nvSpPr>
        <p:spPr>
          <a:xfrm>
            <a:off x="251520" y="1916832"/>
            <a:ext cx="6054080" cy="609600"/>
          </a:xfrm>
        </p:spPr>
        <p:txBody>
          <a:bodyPr/>
          <a:lstStyle/>
          <a:p>
            <a:pPr eaLnBrk="1" hangingPunct="1">
              <a:lnSpc>
                <a:spcPct val="90000"/>
              </a:lnSpc>
              <a:buFont typeface="Wingdings" pitchFamily="2" charset="2"/>
              <a:buNone/>
            </a:pPr>
            <a:r>
              <a:rPr lang="zh-CN" altLang="en-US" sz="3600" b="1" dirty="0" smtClean="0">
                <a:latin typeface="华文新魏" pitchFamily="2" charset="-122"/>
                <a:ea typeface="华文新魏" pitchFamily="2" charset="-122"/>
              </a:rPr>
              <a:t>（</a:t>
            </a:r>
            <a:r>
              <a:rPr lang="en-US" altLang="zh-CN" sz="3600" b="1" dirty="0" smtClean="0">
                <a:latin typeface="华文新魏" pitchFamily="2" charset="-122"/>
                <a:ea typeface="华文新魏" pitchFamily="2" charset="-122"/>
              </a:rPr>
              <a:t>1</a:t>
            </a:r>
            <a:r>
              <a:rPr lang="zh-CN" altLang="en-US" sz="3600" b="1" dirty="0" smtClean="0">
                <a:latin typeface="华文新魏" pitchFamily="2" charset="-122"/>
                <a:ea typeface="华文新魏" pitchFamily="2" charset="-122"/>
              </a:rPr>
              <a:t>）外国公使常驻北京</a:t>
            </a:r>
            <a:endParaRPr lang="zh-CN" altLang="en-US" sz="3600" dirty="0" smtClean="0">
              <a:latin typeface="华文新魏" pitchFamily="2" charset="-122"/>
              <a:ea typeface="华文新魏" pitchFamily="2" charset="-122"/>
            </a:endParaRPr>
          </a:p>
        </p:txBody>
      </p:sp>
      <p:sp>
        <p:nvSpPr>
          <p:cNvPr id="54276" name="Rectangle 4"/>
          <p:cNvSpPr>
            <a:spLocks noChangeArrowheads="1"/>
          </p:cNvSpPr>
          <p:nvPr/>
        </p:nvSpPr>
        <p:spPr bwMode="auto">
          <a:xfrm>
            <a:off x="611560" y="5517232"/>
            <a:ext cx="2328863" cy="376238"/>
          </a:xfrm>
          <a:prstGeom prst="rect">
            <a:avLst/>
          </a:prstGeom>
          <a:noFill/>
          <a:ln w="9525">
            <a:solidFill>
              <a:srgbClr val="993366"/>
            </a:solidFill>
            <a:miter lim="800000"/>
            <a:headEnd/>
            <a:tailEnd/>
          </a:ln>
        </p:spPr>
        <p:txBody>
          <a:bodyPr wrap="none" anchor="ctr">
            <a:spAutoFit/>
          </a:bodyPr>
          <a:lstStyle/>
          <a:p>
            <a:r>
              <a:rPr lang="zh-CN" altLang="en-US" b="1" dirty="0">
                <a:latin typeface="华文新魏" pitchFamily="2" charset="-122"/>
                <a:ea typeface="华文新魏" pitchFamily="2" charset="-122"/>
              </a:rPr>
              <a:t>前美国驻清公使田贝 </a:t>
            </a:r>
          </a:p>
        </p:txBody>
      </p:sp>
      <p:sp>
        <p:nvSpPr>
          <p:cNvPr id="54285" name="Text Box 7"/>
          <p:cNvSpPr txBox="1">
            <a:spLocks noChangeArrowheads="1"/>
          </p:cNvSpPr>
          <p:nvPr/>
        </p:nvSpPr>
        <p:spPr bwMode="auto">
          <a:xfrm>
            <a:off x="3491880" y="2852936"/>
            <a:ext cx="1379213" cy="1007130"/>
          </a:xfrm>
          <a:prstGeom prst="rect">
            <a:avLst/>
          </a:prstGeom>
          <a:solidFill>
            <a:srgbClr val="FFFFFF"/>
          </a:solidFill>
          <a:ln w="9525">
            <a:noFill/>
            <a:miter lim="800000"/>
            <a:headEnd/>
            <a:tailEnd/>
          </a:ln>
        </p:spPr>
        <p:txBody>
          <a:bodyPr>
            <a:spAutoFit/>
          </a:bodyPr>
          <a:lstStyle/>
          <a:p>
            <a:pPr>
              <a:spcBef>
                <a:spcPct val="50000"/>
              </a:spcBef>
            </a:pPr>
            <a:r>
              <a:rPr lang="zh-CN" altLang="en-US" sz="2000" b="1" dirty="0">
                <a:solidFill>
                  <a:schemeClr val="tx2"/>
                </a:solidFill>
                <a:latin typeface="华文新魏" pitchFamily="2" charset="-122"/>
                <a:ea typeface="华文新魏" pitchFamily="2" charset="-122"/>
              </a:rPr>
              <a:t>列强通过公使控制</a:t>
            </a:r>
            <a:r>
              <a:rPr lang="zh-CN" altLang="en-US" sz="2000" b="1" dirty="0" smtClean="0">
                <a:solidFill>
                  <a:schemeClr val="tx2"/>
                </a:solidFill>
                <a:latin typeface="华文新魏" pitchFamily="2" charset="-122"/>
                <a:ea typeface="华文新魏" pitchFamily="2" charset="-122"/>
              </a:rPr>
              <a:t>清政府</a:t>
            </a:r>
            <a:endParaRPr lang="zh-CN" altLang="en-US" sz="2000" b="1" dirty="0">
              <a:solidFill>
                <a:schemeClr val="tx2"/>
              </a:solidFill>
              <a:latin typeface="华文新魏" pitchFamily="2" charset="-122"/>
              <a:ea typeface="华文新魏" pitchFamily="2" charset="-122"/>
            </a:endParaRPr>
          </a:p>
        </p:txBody>
      </p:sp>
      <p:sp>
        <p:nvSpPr>
          <p:cNvPr id="54278" name="Rectangle 8"/>
          <p:cNvSpPr>
            <a:spLocks noChangeArrowheads="1"/>
          </p:cNvSpPr>
          <p:nvPr/>
        </p:nvSpPr>
        <p:spPr bwMode="auto">
          <a:xfrm>
            <a:off x="3962400" y="4267200"/>
            <a:ext cx="3733800" cy="457200"/>
          </a:xfrm>
          <a:prstGeom prst="rect">
            <a:avLst/>
          </a:prstGeom>
          <a:noFill/>
          <a:ln w="9525">
            <a:noFill/>
            <a:miter lim="800000"/>
            <a:headEnd/>
            <a:tailEnd/>
          </a:ln>
        </p:spPr>
        <p:txBody>
          <a:bodyPr>
            <a:spAutoFit/>
          </a:bodyPr>
          <a:lstStyle/>
          <a:p>
            <a:r>
              <a:rPr lang="zh-CN" altLang="en-US" sz="2400" b="1">
                <a:solidFill>
                  <a:srgbClr val="993300"/>
                </a:solidFill>
                <a:ea typeface="楷体_GB2312" pitchFamily="49" charset="-122"/>
              </a:rPr>
              <a:t>     </a:t>
            </a:r>
            <a:endParaRPr lang="zh-CN" altLang="en-US" sz="2400" b="1">
              <a:solidFill>
                <a:srgbClr val="3366FF"/>
              </a:solidFill>
            </a:endParaRPr>
          </a:p>
        </p:txBody>
      </p:sp>
      <p:grpSp>
        <p:nvGrpSpPr>
          <p:cNvPr id="13" name="组合 12"/>
          <p:cNvGrpSpPr/>
          <p:nvPr/>
        </p:nvGrpSpPr>
        <p:grpSpPr>
          <a:xfrm>
            <a:off x="683568" y="2564904"/>
            <a:ext cx="7560840" cy="3061320"/>
            <a:chOff x="683568" y="2564904"/>
            <a:chExt cx="7560840" cy="3061320"/>
          </a:xfrm>
        </p:grpSpPr>
        <p:pic>
          <p:nvPicPr>
            <p:cNvPr id="54275" name="Picture 3" descr=" "/>
            <p:cNvPicPr>
              <a:picLocks noChangeAspect="1" noChangeArrowheads="1"/>
            </p:cNvPicPr>
            <p:nvPr/>
          </p:nvPicPr>
          <p:blipFill>
            <a:blip r:embed="rId2" cstate="print"/>
            <a:srcRect/>
            <a:stretch>
              <a:fillRect/>
            </a:stretch>
          </p:blipFill>
          <p:spPr bwMode="auto">
            <a:xfrm>
              <a:off x="683568" y="2564904"/>
              <a:ext cx="2333625" cy="2843213"/>
            </a:xfrm>
            <a:prstGeom prst="rect">
              <a:avLst/>
            </a:prstGeom>
            <a:noFill/>
            <a:ln w="9525">
              <a:noFill/>
              <a:miter lim="800000"/>
              <a:headEnd/>
              <a:tailEnd/>
            </a:ln>
          </p:spPr>
        </p:pic>
        <p:sp>
          <p:nvSpPr>
            <p:cNvPr id="54279" name="AutoShape 9"/>
            <p:cNvSpPr>
              <a:spLocks noChangeArrowheads="1"/>
            </p:cNvSpPr>
            <p:nvPr/>
          </p:nvSpPr>
          <p:spPr bwMode="auto">
            <a:xfrm>
              <a:off x="5004048" y="2852936"/>
              <a:ext cx="3240360" cy="2773288"/>
            </a:xfrm>
            <a:prstGeom prst="cloudCallout">
              <a:avLst>
                <a:gd name="adj1" fmla="val -130971"/>
                <a:gd name="adj2" fmla="val -2963"/>
              </a:avLst>
            </a:prstGeom>
            <a:solidFill>
              <a:schemeClr val="bg1"/>
            </a:solidFill>
            <a:ln w="9525">
              <a:solidFill>
                <a:schemeClr val="tx1"/>
              </a:solidFill>
              <a:round/>
              <a:headEnd/>
              <a:tailEnd/>
            </a:ln>
          </p:spPr>
          <p:txBody>
            <a:bodyPr/>
            <a:lstStyle/>
            <a:p>
              <a:r>
                <a:rPr lang="zh-CN" altLang="en-US" b="1" dirty="0">
                  <a:solidFill>
                    <a:schemeClr val="tx2"/>
                  </a:solidFill>
                  <a:ea typeface="宋体" charset="-122"/>
                </a:rPr>
                <a:t>“</a:t>
              </a:r>
              <a:r>
                <a:rPr lang="zh-CN" altLang="en-US" b="1" dirty="0">
                  <a:solidFill>
                    <a:schemeClr val="tx2"/>
                  </a:solidFill>
                  <a:latin typeface="华文新魏" pitchFamily="2" charset="-122"/>
                  <a:ea typeface="华文新魏" pitchFamily="2" charset="-122"/>
                </a:rPr>
                <a:t>事实上，外国公使成为中国政府不可分割的一部分”，从而可以“任意斥责对待外国人不称职的中国官吏”。</a:t>
              </a:r>
              <a:endParaRPr lang="zh-CN" altLang="en-US" dirty="0">
                <a:solidFill>
                  <a:schemeClr val="tx2"/>
                </a:solidFill>
                <a:latin typeface="华文新魏" pitchFamily="2" charset="-122"/>
                <a:ea typeface="华文新魏" pitchFamily="2" charset="-122"/>
              </a:endParaRPr>
            </a:p>
          </p:txBody>
        </p:sp>
      </p:grpSp>
      <p:sp>
        <p:nvSpPr>
          <p:cNvPr id="54281" name="Rectangle 11"/>
          <p:cNvSpPr>
            <a:spLocks noChangeArrowheads="1"/>
          </p:cNvSpPr>
          <p:nvPr/>
        </p:nvSpPr>
        <p:spPr bwMode="auto">
          <a:xfrm>
            <a:off x="5580112" y="1412776"/>
            <a:ext cx="3385071" cy="830997"/>
          </a:xfrm>
          <a:prstGeom prst="rect">
            <a:avLst/>
          </a:prstGeom>
          <a:solidFill>
            <a:srgbClr val="CCFFFF"/>
          </a:solidFill>
          <a:ln w="9525">
            <a:noFill/>
            <a:miter lim="800000"/>
            <a:headEnd/>
            <a:tailEnd/>
          </a:ln>
        </p:spPr>
        <p:txBody>
          <a:bodyPr wrap="square">
            <a:spAutoFit/>
          </a:bodyPr>
          <a:lstStyle/>
          <a:p>
            <a:r>
              <a:rPr lang="zh-CN" altLang="en-US" sz="2400" b="1" dirty="0"/>
              <a:t>外国公使常驻北京始于</a:t>
            </a:r>
            <a:r>
              <a:rPr lang="en-US" altLang="zh-CN" sz="2400" b="1" u="sng" dirty="0">
                <a:solidFill>
                  <a:srgbClr val="FF0000"/>
                </a:solidFill>
              </a:rPr>
              <a:t>《</a:t>
            </a:r>
            <a:r>
              <a:rPr lang="zh-CN" altLang="en-US" sz="2400" b="1" u="sng" dirty="0">
                <a:solidFill>
                  <a:srgbClr val="FF0000"/>
                </a:solidFill>
              </a:rPr>
              <a:t>天津</a:t>
            </a:r>
            <a:r>
              <a:rPr lang="zh-CN" altLang="en-US" sz="2400" b="1" u="sng" dirty="0" smtClean="0">
                <a:solidFill>
                  <a:srgbClr val="FF0000"/>
                </a:solidFill>
              </a:rPr>
              <a:t>条约</a:t>
            </a:r>
            <a:r>
              <a:rPr lang="en-US" altLang="zh-CN" sz="2400" b="1" u="sng" dirty="0" smtClean="0">
                <a:solidFill>
                  <a:srgbClr val="FF0000"/>
                </a:solidFill>
              </a:rPr>
              <a:t>》</a:t>
            </a:r>
            <a:r>
              <a:rPr lang="zh-CN" altLang="en-US" sz="2000" b="1" dirty="0" smtClean="0"/>
              <a:t>（</a:t>
            </a:r>
            <a:r>
              <a:rPr lang="en-US" altLang="zh-CN" sz="2000" b="1" dirty="0" smtClean="0"/>
              <a:t>1858</a:t>
            </a:r>
            <a:r>
              <a:rPr lang="zh-CN" altLang="en-US" sz="2000" b="1" dirty="0" smtClean="0"/>
              <a:t>年）</a:t>
            </a:r>
            <a:r>
              <a:rPr lang="zh-CN" altLang="en-US" sz="2400" b="1" dirty="0" smtClean="0"/>
              <a:t>。</a:t>
            </a:r>
            <a:endParaRPr lang="zh-CN" altLang="en-US" sz="2400" b="1" dirty="0"/>
          </a:p>
        </p:txBody>
      </p:sp>
      <p:sp>
        <p:nvSpPr>
          <p:cNvPr id="54282" name="Rectangle 12"/>
          <p:cNvSpPr>
            <a:spLocks noChangeArrowheads="1"/>
          </p:cNvSpPr>
          <p:nvPr/>
        </p:nvSpPr>
        <p:spPr bwMode="auto">
          <a:xfrm>
            <a:off x="323528" y="279400"/>
            <a:ext cx="8363272" cy="865188"/>
          </a:xfrm>
          <a:prstGeom prst="rect">
            <a:avLst/>
          </a:prstGeom>
          <a:noFill/>
          <a:ln w="9525">
            <a:noFill/>
            <a:miter lim="800000"/>
            <a:headEnd/>
            <a:tailEnd/>
          </a:ln>
        </p:spPr>
        <p:txBody>
          <a:bodyPr/>
          <a:lstStyle/>
          <a:p>
            <a:pPr>
              <a:buFontTx/>
              <a:buNone/>
            </a:pPr>
            <a:endParaRPr lang="zh-CN" altLang="en-US" sz="4200" b="1" dirty="0">
              <a:solidFill>
                <a:schemeClr val="tx2"/>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box(in)">
                                      <p:cBhvr>
                                        <p:cTn id="7" dur="20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title"/>
          </p:nvPr>
        </p:nvSpPr>
        <p:spPr>
          <a:xfrm>
            <a:off x="467544" y="188640"/>
            <a:ext cx="8002136" cy="1143000"/>
          </a:xfrm>
          <a:noFill/>
        </p:spPr>
        <p:txBody>
          <a:bodyPr/>
          <a:lstStyle/>
          <a:p>
            <a:pPr eaLnBrk="1" hangingPunct="1"/>
            <a:r>
              <a:rPr lang="zh-CN" altLang="en-US" b="1" dirty="0" smtClean="0">
                <a:solidFill>
                  <a:schemeClr val="tx1"/>
                </a:solidFill>
                <a:latin typeface="Arial" charset="0"/>
                <a:ea typeface="华文新魏" pitchFamily="2" charset="-122"/>
              </a:rPr>
              <a:t>“</a:t>
            </a:r>
            <a:r>
              <a:rPr lang="zh-CN" altLang="en-US" b="1" dirty="0" smtClean="0">
                <a:solidFill>
                  <a:schemeClr val="tx1"/>
                </a:solidFill>
                <a:ea typeface="华文新魏" pitchFamily="2" charset="-122"/>
              </a:rPr>
              <a:t>北京政变</a:t>
            </a:r>
            <a:r>
              <a:rPr lang="zh-CN" altLang="en-US" b="1" dirty="0" smtClean="0">
                <a:solidFill>
                  <a:schemeClr val="tx1"/>
                </a:solidFill>
                <a:latin typeface="Arial" charset="0"/>
                <a:ea typeface="华文新魏" pitchFamily="2" charset="-122"/>
              </a:rPr>
              <a:t>”</a:t>
            </a:r>
            <a:r>
              <a:rPr lang="zh-CN" altLang="en-US" b="1" dirty="0" smtClean="0">
                <a:solidFill>
                  <a:schemeClr val="tx1"/>
                </a:solidFill>
                <a:ea typeface="华文新魏" pitchFamily="2" charset="-122"/>
              </a:rPr>
              <a:t>与慈禧当政</a:t>
            </a:r>
            <a:r>
              <a:rPr lang="zh-CN" altLang="en-US" dirty="0" smtClean="0"/>
              <a:t> </a:t>
            </a:r>
          </a:p>
        </p:txBody>
      </p:sp>
      <p:sp>
        <p:nvSpPr>
          <p:cNvPr id="55298" name="Rectangle 2"/>
          <p:cNvSpPr>
            <a:spLocks noGrp="1" noChangeArrowheads="1"/>
          </p:cNvSpPr>
          <p:nvPr>
            <p:ph sz="quarter" idx="1"/>
          </p:nvPr>
        </p:nvSpPr>
        <p:spPr>
          <a:xfrm>
            <a:off x="395536" y="1772816"/>
            <a:ext cx="2088232" cy="2736304"/>
          </a:xfrm>
          <a:solidFill>
            <a:schemeClr val="bg1"/>
          </a:solidFill>
        </p:spPr>
        <p:txBody>
          <a:bodyPr>
            <a:normAutofit/>
          </a:bodyPr>
          <a:lstStyle/>
          <a:p>
            <a:pPr eaLnBrk="1" hangingPunct="1">
              <a:lnSpc>
                <a:spcPct val="90000"/>
              </a:lnSpc>
            </a:pPr>
            <a:r>
              <a:rPr lang="zh-TW" altLang="en-US" sz="2400" b="1" dirty="0" smtClean="0"/>
              <a:t>1861年1</a:t>
            </a:r>
            <a:r>
              <a:rPr lang="zh-CN" altLang="en-US" sz="2400" b="1" dirty="0" smtClean="0"/>
              <a:t>1</a:t>
            </a:r>
            <a:r>
              <a:rPr lang="zh-TW" altLang="en-US" sz="2400" b="1" dirty="0" smtClean="0"/>
              <a:t>月</a:t>
            </a:r>
            <a:r>
              <a:rPr lang="zh-CN" altLang="en-US" sz="2400" b="1" dirty="0" smtClean="0"/>
              <a:t>，慈禧、</a:t>
            </a:r>
            <a:r>
              <a:rPr lang="zh-TW" altLang="en-US" sz="2400" b="1" dirty="0" smtClean="0"/>
              <a:t>奕訢</a:t>
            </a:r>
            <a:r>
              <a:rPr lang="zh-CN" altLang="en-US" sz="2400" b="1" dirty="0" smtClean="0"/>
              <a:t>发动宫廷政变，即 “北京政变” （又称“辛酉政变”）。</a:t>
            </a:r>
          </a:p>
        </p:txBody>
      </p:sp>
      <p:pic>
        <p:nvPicPr>
          <p:cNvPr id="55300" name="Picture 4" descr="023"/>
          <p:cNvPicPr>
            <a:picLocks noChangeAspect="1" noChangeArrowheads="1"/>
          </p:cNvPicPr>
          <p:nvPr/>
        </p:nvPicPr>
        <p:blipFill>
          <a:blip r:embed="rId2" cstate="print"/>
          <a:srcRect/>
          <a:stretch>
            <a:fillRect/>
          </a:stretch>
        </p:blipFill>
        <p:spPr bwMode="auto">
          <a:xfrm>
            <a:off x="2771800" y="1683140"/>
            <a:ext cx="6143600" cy="4336659"/>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79512" y="188640"/>
            <a:ext cx="8363272" cy="1093787"/>
          </a:xfrm>
        </p:spPr>
        <p:txBody>
          <a:bodyPr/>
          <a:lstStyle/>
          <a:p>
            <a:pPr eaLnBrk="1" hangingPunct="1"/>
            <a:r>
              <a:rPr lang="zh-CN" altLang="en-US" b="1" dirty="0" smtClean="0">
                <a:solidFill>
                  <a:schemeClr val="tx1"/>
                </a:solidFill>
                <a:latin typeface="华文新魏" pitchFamily="2" charset="-122"/>
                <a:ea typeface="华文新魏" pitchFamily="2" charset="-122"/>
              </a:rPr>
              <a:t>（</a:t>
            </a:r>
            <a:r>
              <a:rPr lang="en-US" altLang="zh-CN" b="1" dirty="0" smtClean="0">
                <a:solidFill>
                  <a:schemeClr val="tx1"/>
                </a:solidFill>
                <a:latin typeface="华文新魏" pitchFamily="2" charset="-122"/>
                <a:ea typeface="华文新魏" pitchFamily="2" charset="-122"/>
              </a:rPr>
              <a:t>2</a:t>
            </a:r>
            <a:r>
              <a:rPr lang="zh-CN" altLang="en-US" b="1" dirty="0" smtClean="0">
                <a:solidFill>
                  <a:schemeClr val="tx1"/>
                </a:solidFill>
                <a:latin typeface="华文新魏" pitchFamily="2" charset="-122"/>
                <a:ea typeface="华文新魏" pitchFamily="2" charset="-122"/>
              </a:rPr>
              <a:t>）享有领事裁判权</a:t>
            </a:r>
          </a:p>
        </p:txBody>
      </p:sp>
      <p:sp>
        <p:nvSpPr>
          <p:cNvPr id="5" name="内容占位符 4"/>
          <p:cNvSpPr>
            <a:spLocks noGrp="1"/>
          </p:cNvSpPr>
          <p:nvPr>
            <p:ph sz="quarter" idx="1"/>
          </p:nvPr>
        </p:nvSpPr>
        <p:spPr>
          <a:xfrm>
            <a:off x="611560" y="1772816"/>
            <a:ext cx="4104456" cy="4176464"/>
          </a:xfrm>
        </p:spPr>
        <p:txBody>
          <a:bodyPr>
            <a:normAutofit/>
          </a:bodyPr>
          <a:lstStyle/>
          <a:p>
            <a:r>
              <a:rPr lang="en-US" altLang="zh-CN" b="1" dirty="0" smtClean="0">
                <a:latin typeface="华文新魏" pitchFamily="2" charset="-122"/>
              </a:rPr>
              <a:t>1843</a:t>
            </a:r>
            <a:r>
              <a:rPr lang="zh-CN" altLang="en-US" b="1" dirty="0" smtClean="0">
                <a:latin typeface="华文新魏" pitchFamily="2" charset="-122"/>
              </a:rPr>
              <a:t>年中英</a:t>
            </a:r>
            <a:r>
              <a:rPr lang="en-US" altLang="zh-CN" b="1" dirty="0" smtClean="0">
                <a:latin typeface="华文新魏" pitchFamily="2" charset="-122"/>
              </a:rPr>
              <a:t>《</a:t>
            </a:r>
            <a:r>
              <a:rPr lang="zh-CN" altLang="en-US" b="1" dirty="0" smtClean="0">
                <a:latin typeface="华文新魏" pitchFamily="2" charset="-122"/>
              </a:rPr>
              <a:t>五口通商章程</a:t>
            </a:r>
            <a:r>
              <a:rPr lang="en-US" altLang="zh-CN" b="1" dirty="0" smtClean="0">
                <a:latin typeface="华文新魏" pitchFamily="2" charset="-122"/>
              </a:rPr>
              <a:t>》</a:t>
            </a:r>
            <a:r>
              <a:rPr lang="zh-CN" altLang="en-US" b="1" dirty="0" smtClean="0">
                <a:latin typeface="华文新魏" pitchFamily="2" charset="-122"/>
              </a:rPr>
              <a:t>规定，英国领事有</a:t>
            </a:r>
            <a:r>
              <a:rPr lang="zh-CN" altLang="en-US" b="1" dirty="0" smtClean="0"/>
              <a:t>“</a:t>
            </a:r>
            <a:r>
              <a:rPr lang="zh-CN" altLang="en-US" b="1" dirty="0" smtClean="0">
                <a:latin typeface="华文新魏" pitchFamily="2" charset="-122"/>
              </a:rPr>
              <a:t>查察</a:t>
            </a:r>
            <a:r>
              <a:rPr lang="zh-CN" altLang="en-US" b="1" dirty="0" smtClean="0"/>
              <a:t>”</a:t>
            </a:r>
            <a:r>
              <a:rPr lang="zh-CN" altLang="en-US" b="1" dirty="0" smtClean="0">
                <a:latin typeface="华文新魏" pitchFamily="2" charset="-122"/>
              </a:rPr>
              <a:t>、</a:t>
            </a:r>
            <a:r>
              <a:rPr lang="zh-CN" altLang="en-US" b="1" dirty="0" smtClean="0"/>
              <a:t>“</a:t>
            </a:r>
            <a:r>
              <a:rPr lang="zh-CN" altLang="en-US" b="1" dirty="0" smtClean="0">
                <a:latin typeface="华文新魏" pitchFamily="2" charset="-122"/>
              </a:rPr>
              <a:t>听诉</a:t>
            </a:r>
            <a:r>
              <a:rPr lang="zh-CN" altLang="en-US" b="1" dirty="0" smtClean="0"/>
              <a:t>”</a:t>
            </a:r>
            <a:r>
              <a:rPr lang="zh-CN" altLang="en-US" b="1" dirty="0" smtClean="0">
                <a:latin typeface="华文新魏" pitchFamily="2" charset="-122"/>
              </a:rPr>
              <a:t>之权。</a:t>
            </a:r>
          </a:p>
          <a:p>
            <a:r>
              <a:rPr lang="en-US" altLang="zh-CN" b="1" dirty="0" smtClean="0">
                <a:latin typeface="华文新魏" pitchFamily="2" charset="-122"/>
              </a:rPr>
              <a:t>1844</a:t>
            </a:r>
            <a:r>
              <a:rPr lang="zh-CN" altLang="en-US" b="1" dirty="0" smtClean="0">
                <a:latin typeface="华文新魏" pitchFamily="2" charset="-122"/>
              </a:rPr>
              <a:t>年中美</a:t>
            </a:r>
            <a:r>
              <a:rPr lang="en-US" altLang="zh-CN" b="1" dirty="0" smtClean="0">
                <a:latin typeface="华文新魏" pitchFamily="2" charset="-122"/>
              </a:rPr>
              <a:t>《</a:t>
            </a:r>
            <a:r>
              <a:rPr lang="zh-CN" altLang="en-US" b="1" dirty="0" smtClean="0">
                <a:latin typeface="华文新魏" pitchFamily="2" charset="-122"/>
              </a:rPr>
              <a:t>望厦条约</a:t>
            </a:r>
            <a:r>
              <a:rPr lang="en-US" altLang="zh-CN" b="1" dirty="0" smtClean="0">
                <a:latin typeface="华文新魏" pitchFamily="2" charset="-122"/>
              </a:rPr>
              <a:t>》</a:t>
            </a:r>
            <a:r>
              <a:rPr lang="zh-CN" altLang="en-US" b="1" dirty="0" smtClean="0">
                <a:latin typeface="华文新魏" pitchFamily="2" charset="-122"/>
              </a:rPr>
              <a:t>更扩大领事裁判权的范围，即所有美国人在华之一切民事、刑事诉讼，“均由</a:t>
            </a:r>
            <a:r>
              <a:rPr lang="zh-CN" altLang="en-US" b="1" dirty="0" smtClean="0">
                <a:solidFill>
                  <a:srgbClr val="C00000"/>
                </a:solidFill>
                <a:latin typeface="华文新魏" pitchFamily="2" charset="-122"/>
              </a:rPr>
              <a:t>本国领事</a:t>
            </a:r>
            <a:r>
              <a:rPr lang="zh-CN" altLang="en-US" b="1" dirty="0" smtClean="0">
                <a:latin typeface="华文新魏" pitchFamily="2" charset="-122"/>
              </a:rPr>
              <a:t>等官讯明办理”</a:t>
            </a:r>
            <a:r>
              <a:rPr lang="zh-CN" altLang="en-US" sz="3200" b="1" dirty="0" smtClean="0">
                <a:latin typeface="华文新魏" pitchFamily="2" charset="-122"/>
              </a:rPr>
              <a:t>。</a:t>
            </a:r>
            <a:r>
              <a:rPr lang="zh-CN" altLang="en-US" sz="3200" dirty="0" smtClean="0">
                <a:ea typeface="宋体" charset="-122"/>
              </a:rPr>
              <a:t> </a:t>
            </a:r>
          </a:p>
          <a:p>
            <a:pPr>
              <a:buNone/>
            </a:pPr>
            <a:endParaRPr lang="zh-CN" altLang="en-US" dirty="0"/>
          </a:p>
        </p:txBody>
      </p:sp>
      <p:pic>
        <p:nvPicPr>
          <p:cNvPr id="214018" name="Picture 2" descr="https://timgsa.baidu.com/timg?image&amp;quality=80&amp;size=b9999_10000&amp;sec=1539058707905&amp;di=eea8e6ec6f3671032f962e3b9cb56cfb&amp;imgtype=0&amp;src=http%3A%2F%2Fwww.kfzimg.com%2FG03%2FM00%2F77%2F27%2FpYYBAFXVSzaAcxH7AAAzr0mY2d8686_b.jpg"/>
          <p:cNvPicPr>
            <a:picLocks noChangeAspect="1" noChangeArrowheads="1"/>
          </p:cNvPicPr>
          <p:nvPr/>
        </p:nvPicPr>
        <p:blipFill>
          <a:blip r:embed="rId2" cstate="print"/>
          <a:srcRect/>
          <a:stretch>
            <a:fillRect/>
          </a:stretch>
        </p:blipFill>
        <p:spPr bwMode="auto">
          <a:xfrm>
            <a:off x="5364088" y="1268760"/>
            <a:ext cx="3263253" cy="4608512"/>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23528" y="188640"/>
            <a:ext cx="5400600" cy="1143000"/>
          </a:xfrm>
        </p:spPr>
        <p:txBody>
          <a:bodyPr>
            <a:normAutofit/>
          </a:bodyPr>
          <a:lstStyle/>
          <a:p>
            <a:pPr eaLnBrk="1" hangingPunct="1"/>
            <a:r>
              <a:rPr lang="zh-CN" altLang="en-US" b="1" dirty="0" smtClean="0">
                <a:solidFill>
                  <a:schemeClr val="tx1"/>
                </a:solidFill>
                <a:latin typeface="华文新魏" pitchFamily="2" charset="-122"/>
                <a:ea typeface="华文新魏" pitchFamily="2" charset="-122"/>
              </a:rPr>
              <a:t>（</a:t>
            </a:r>
            <a:r>
              <a:rPr lang="en-US" altLang="zh-CN" b="1" dirty="0" smtClean="0">
                <a:solidFill>
                  <a:schemeClr val="tx1"/>
                </a:solidFill>
                <a:latin typeface="华文新魏" pitchFamily="2" charset="-122"/>
                <a:ea typeface="华文新魏" pitchFamily="2" charset="-122"/>
              </a:rPr>
              <a:t>3</a:t>
            </a:r>
            <a:r>
              <a:rPr lang="zh-CN" altLang="en-US" b="1" dirty="0" smtClean="0">
                <a:solidFill>
                  <a:schemeClr val="tx1"/>
                </a:solidFill>
                <a:latin typeface="华文新魏" pitchFamily="2" charset="-122"/>
                <a:ea typeface="华文新魏" pitchFamily="2" charset="-122"/>
              </a:rPr>
              <a:t>）把持中国海关</a:t>
            </a:r>
          </a:p>
        </p:txBody>
      </p:sp>
      <p:sp>
        <p:nvSpPr>
          <p:cNvPr id="57347" name="Rectangle 3"/>
          <p:cNvSpPr>
            <a:spLocks noChangeArrowheads="1"/>
          </p:cNvSpPr>
          <p:nvPr/>
        </p:nvSpPr>
        <p:spPr bwMode="auto">
          <a:xfrm>
            <a:off x="251520" y="1556792"/>
            <a:ext cx="8568952" cy="792088"/>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1858</a:t>
            </a:r>
            <a:r>
              <a:rPr lang="zh-CN" altLang="en-US" sz="2400" b="1" dirty="0">
                <a:latin typeface="华文新魏" pitchFamily="2" charset="-122"/>
                <a:ea typeface="华文新魏" pitchFamily="2" charset="-122"/>
              </a:rPr>
              <a:t>年的</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通商章程善后条约</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中规定由洋人帮办关务</a:t>
            </a:r>
            <a:r>
              <a:rPr lang="zh-CN" altLang="en-US" sz="2400" b="1" dirty="0" smtClean="0">
                <a:latin typeface="华文新魏" pitchFamily="2" charset="-122"/>
                <a:ea typeface="华文新魏" pitchFamily="2" charset="-122"/>
              </a:rPr>
              <a:t>。海关总税务司俨然成了清朝中央政府的最高顾问。</a:t>
            </a:r>
            <a:endParaRPr lang="zh-CN" altLang="en-US" sz="2400" b="1" dirty="0">
              <a:latin typeface="华文新魏" pitchFamily="2" charset="-122"/>
              <a:ea typeface="华文新魏" pitchFamily="2" charset="-122"/>
            </a:endParaRPr>
          </a:p>
        </p:txBody>
      </p:sp>
      <p:sp>
        <p:nvSpPr>
          <p:cNvPr id="10" name="内容占位符 9"/>
          <p:cNvSpPr>
            <a:spLocks noGrp="1"/>
          </p:cNvSpPr>
          <p:nvPr>
            <p:ph sz="quarter" idx="1"/>
          </p:nvPr>
        </p:nvSpPr>
        <p:spPr>
          <a:xfrm>
            <a:off x="3419872" y="3140968"/>
            <a:ext cx="5266928" cy="2592288"/>
          </a:xfrm>
        </p:spPr>
        <p:txBody>
          <a:bodyPr>
            <a:normAutofit lnSpcReduction="10000"/>
          </a:bodyPr>
          <a:lstStyle/>
          <a:p>
            <a:r>
              <a:rPr lang="zh-CN" altLang="en-US" sz="2400" b="1" dirty="0" smtClean="0">
                <a:latin typeface="+mn-ea"/>
              </a:rPr>
              <a:t>英国人赫德自</a:t>
            </a:r>
            <a:r>
              <a:rPr lang="en-US" altLang="zh-CN" sz="2400" b="1" dirty="0" smtClean="0">
                <a:latin typeface="+mn-ea"/>
              </a:rPr>
              <a:t>1863</a:t>
            </a:r>
            <a:r>
              <a:rPr lang="zh-CN" altLang="en-US" sz="2400" b="1" dirty="0" smtClean="0">
                <a:latin typeface="+mn-ea"/>
              </a:rPr>
              <a:t>年任海关总税务司，掌管中国海关大权达</a:t>
            </a:r>
            <a:r>
              <a:rPr lang="en-US" altLang="zh-CN" sz="2400" b="1" dirty="0" smtClean="0">
                <a:latin typeface="+mn-ea"/>
              </a:rPr>
              <a:t>40</a:t>
            </a:r>
            <a:r>
              <a:rPr lang="zh-CN" altLang="en-US" sz="2400" b="1" dirty="0" smtClean="0">
                <a:latin typeface="+mn-ea"/>
              </a:rPr>
              <a:t>余年之久。</a:t>
            </a:r>
            <a:endParaRPr lang="en-US" altLang="zh-CN" sz="2400" b="1" dirty="0" smtClean="0">
              <a:latin typeface="+mn-ea"/>
            </a:endParaRPr>
          </a:p>
          <a:p>
            <a:r>
              <a:rPr lang="zh-CN" altLang="en-US" sz="2400" b="1" dirty="0" smtClean="0">
                <a:latin typeface="+mn-ea"/>
              </a:rPr>
              <a:t>向清政府提出</a:t>
            </a:r>
            <a:r>
              <a:rPr lang="en-US" altLang="zh-CN" sz="2400" b="1" dirty="0" smtClean="0">
                <a:latin typeface="+mn-ea"/>
              </a:rPr>
              <a:t>《</a:t>
            </a:r>
            <a:r>
              <a:rPr lang="zh-CN" altLang="en-US" sz="2400" b="1" dirty="0" smtClean="0">
                <a:latin typeface="+mn-ea"/>
              </a:rPr>
              <a:t>局外旁观论</a:t>
            </a:r>
            <a:r>
              <a:rPr lang="en-US" altLang="zh-CN" sz="2400" b="1" dirty="0" smtClean="0">
                <a:latin typeface="+mn-ea"/>
              </a:rPr>
              <a:t>》</a:t>
            </a:r>
            <a:r>
              <a:rPr lang="zh-CN" altLang="en-US" sz="2400" b="1" dirty="0" smtClean="0">
                <a:latin typeface="+mn-ea"/>
              </a:rPr>
              <a:t>，教训中国政府必须遵守不平等条约。</a:t>
            </a:r>
            <a:endParaRPr lang="en-US" altLang="zh-CN" sz="2400" b="1" dirty="0" smtClean="0">
              <a:latin typeface="+mn-ea"/>
            </a:endParaRPr>
          </a:p>
          <a:p>
            <a:r>
              <a:rPr lang="zh-CN" altLang="en-US" sz="2400" b="1" dirty="0" smtClean="0">
                <a:latin typeface="+mn-ea"/>
              </a:rPr>
              <a:t>帮助英国诱迫李鸿章签订</a:t>
            </a:r>
            <a:r>
              <a:rPr lang="en-US" altLang="zh-CN" sz="2400" b="1" dirty="0" smtClean="0">
                <a:latin typeface="+mn-ea"/>
              </a:rPr>
              <a:t>《</a:t>
            </a:r>
            <a:r>
              <a:rPr lang="zh-CN" altLang="en-US" sz="2400" b="1" dirty="0" smtClean="0">
                <a:latin typeface="+mn-ea"/>
              </a:rPr>
              <a:t>烟台条约</a:t>
            </a:r>
            <a:r>
              <a:rPr lang="en-US" altLang="zh-CN" sz="2400" b="1" dirty="0" smtClean="0">
                <a:latin typeface="+mn-ea"/>
              </a:rPr>
              <a:t>》</a:t>
            </a:r>
            <a:r>
              <a:rPr lang="zh-CN" altLang="en-US" sz="2000" b="1" dirty="0" smtClean="0">
                <a:latin typeface="+mn-ea"/>
              </a:rPr>
              <a:t>（</a:t>
            </a:r>
            <a:r>
              <a:rPr lang="zh-CN" altLang="en-US" sz="2000" dirty="0" smtClean="0"/>
              <a:t> </a:t>
            </a:r>
            <a:r>
              <a:rPr lang="en-US" altLang="zh-CN" sz="2000" dirty="0" smtClean="0"/>
              <a:t>1876</a:t>
            </a:r>
            <a:r>
              <a:rPr lang="zh-CN" altLang="en-US" sz="2000" dirty="0" smtClean="0"/>
              <a:t>年</a:t>
            </a:r>
            <a:r>
              <a:rPr lang="zh-CN" altLang="en-US" sz="2000" b="1" dirty="0" smtClean="0">
                <a:latin typeface="+mn-ea"/>
              </a:rPr>
              <a:t>）</a:t>
            </a:r>
            <a:r>
              <a:rPr lang="zh-CN" altLang="en-US" sz="2400" b="1" dirty="0" smtClean="0">
                <a:latin typeface="+mn-ea"/>
              </a:rPr>
              <a:t>。</a:t>
            </a:r>
            <a:endParaRPr lang="zh-CN" altLang="en-US" sz="2400" b="1" dirty="0">
              <a:latin typeface="+mn-ea"/>
            </a:endParaRPr>
          </a:p>
        </p:txBody>
      </p:sp>
      <p:grpSp>
        <p:nvGrpSpPr>
          <p:cNvPr id="11" name="组合 10"/>
          <p:cNvGrpSpPr/>
          <p:nvPr/>
        </p:nvGrpSpPr>
        <p:grpSpPr>
          <a:xfrm>
            <a:off x="539552" y="2924944"/>
            <a:ext cx="2538413" cy="3528392"/>
            <a:chOff x="323528" y="2204864"/>
            <a:chExt cx="2538413" cy="3528392"/>
          </a:xfrm>
        </p:grpSpPr>
        <p:pic>
          <p:nvPicPr>
            <p:cNvPr id="12" name="Picture 6" descr="780165157"/>
            <p:cNvPicPr>
              <a:picLocks noChangeAspect="1" noChangeArrowheads="1"/>
            </p:cNvPicPr>
            <p:nvPr/>
          </p:nvPicPr>
          <p:blipFill>
            <a:blip r:embed="rId2" cstate="print"/>
            <a:srcRect/>
            <a:stretch>
              <a:fillRect/>
            </a:stretch>
          </p:blipFill>
          <p:spPr bwMode="auto">
            <a:xfrm>
              <a:off x="323528" y="2204864"/>
              <a:ext cx="2538413" cy="3200400"/>
            </a:xfrm>
            <a:prstGeom prst="rect">
              <a:avLst/>
            </a:prstGeom>
            <a:noFill/>
            <a:ln w="9525">
              <a:noFill/>
              <a:miter lim="800000"/>
              <a:headEnd/>
              <a:tailEnd/>
            </a:ln>
          </p:spPr>
        </p:pic>
        <p:sp>
          <p:nvSpPr>
            <p:cNvPr id="13" name="Rectangle 8"/>
            <p:cNvSpPr txBox="1">
              <a:spLocks noChangeArrowheads="1"/>
            </p:cNvSpPr>
            <p:nvPr/>
          </p:nvSpPr>
          <p:spPr>
            <a:xfrm>
              <a:off x="755576" y="5445224"/>
              <a:ext cx="1440160" cy="288032"/>
            </a:xfrm>
            <a:prstGeom prst="rect">
              <a:avLst/>
            </a:prstGeom>
            <a:solidFill>
              <a:schemeClr val="bg1"/>
            </a:solidFill>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pitchFamily="2" charset="2"/>
                <a:buNone/>
                <a:tabLst/>
                <a:defRPr/>
              </a:pPr>
              <a:r>
                <a:rPr kumimoji="0" lang="zh-CN" altLang="en-US" sz="1200" b="1" i="0" u="none" strike="noStrike" kern="1200" cap="none" spc="0" normalizeH="0" baseline="0" noProof="0" smtClean="0">
                  <a:ln>
                    <a:noFill/>
                  </a:ln>
                  <a:solidFill>
                    <a:schemeClr val="tx1"/>
                  </a:solidFill>
                  <a:effectLst/>
                  <a:uLnTx/>
                  <a:uFillTx/>
                  <a:latin typeface="华文新魏" pitchFamily="2" charset="-122"/>
                  <a:ea typeface="华文新魏" pitchFamily="2" charset="-122"/>
                  <a:cs typeface="+mn-cs"/>
                </a:rPr>
                <a:t>赫德（</a:t>
              </a:r>
              <a:r>
                <a:rPr kumimoji="0" lang="en-US" altLang="zh-CN" sz="1200" b="1" i="0" u="none" strike="noStrike" kern="1200" cap="none" spc="0" normalizeH="0" baseline="0" noProof="0" smtClean="0">
                  <a:ln>
                    <a:noFill/>
                  </a:ln>
                  <a:solidFill>
                    <a:schemeClr val="tx1"/>
                  </a:solidFill>
                  <a:effectLst/>
                  <a:uLnTx/>
                  <a:uFillTx/>
                  <a:latin typeface="华文新魏" pitchFamily="2" charset="-122"/>
                  <a:ea typeface="华文新魏" pitchFamily="2" charset="-122"/>
                  <a:cs typeface="+mn-cs"/>
                </a:rPr>
                <a:t>1835--1911</a:t>
              </a:r>
              <a:r>
                <a:rPr kumimoji="0" lang="zh-CN" altLang="en-US" sz="1200" b="1" i="0" u="none" strike="noStrike" kern="1200" cap="none" spc="0" normalizeH="0" baseline="0" noProof="0" smtClean="0">
                  <a:ln>
                    <a:noFill/>
                  </a:ln>
                  <a:solidFill>
                    <a:schemeClr val="tx1"/>
                  </a:solidFill>
                  <a:effectLst/>
                  <a:uLnTx/>
                  <a:uFillTx/>
                  <a:latin typeface="华文新魏" pitchFamily="2" charset="-122"/>
                  <a:ea typeface="华文新魏" pitchFamily="2" charset="-122"/>
                  <a:cs typeface="+mn-cs"/>
                </a:rPr>
                <a:t>）</a:t>
              </a:r>
              <a:endParaRPr kumimoji="0" lang="zh-CN" altLang="en-US" sz="12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95536" y="277813"/>
            <a:ext cx="8291264" cy="865187"/>
          </a:xfrm>
          <a:prstGeom prst="rect">
            <a:avLst/>
          </a:prstGeom>
          <a:noFill/>
          <a:ln w="9525">
            <a:noFill/>
            <a:miter lim="800000"/>
            <a:headEnd/>
            <a:tailEnd/>
          </a:ln>
        </p:spPr>
        <p:txBody>
          <a:bodyPr/>
          <a:lstStyle/>
          <a:p>
            <a:pPr>
              <a:buFontTx/>
              <a:buNone/>
            </a:pPr>
            <a:r>
              <a:rPr lang="en-US" altLang="zh-CN" sz="4200" b="1" dirty="0">
                <a:latin typeface="+mj-ea"/>
                <a:ea typeface="+mj-ea"/>
              </a:rPr>
              <a:t>2</a:t>
            </a:r>
            <a:r>
              <a:rPr lang="zh-CN" altLang="en-US" sz="4200" b="1" dirty="0">
                <a:latin typeface="+mj-ea"/>
                <a:ea typeface="+mj-ea"/>
              </a:rPr>
              <a:t>、镇压中国人民的反抗</a:t>
            </a:r>
          </a:p>
        </p:txBody>
      </p:sp>
      <p:sp>
        <p:nvSpPr>
          <p:cNvPr id="58371" name="Rectangle 3"/>
          <p:cNvSpPr>
            <a:spLocks noChangeArrowheads="1"/>
          </p:cNvSpPr>
          <p:nvPr/>
        </p:nvSpPr>
        <p:spPr bwMode="auto">
          <a:xfrm>
            <a:off x="323528" y="1296988"/>
            <a:ext cx="5162872" cy="1066800"/>
          </a:xfrm>
          <a:prstGeom prst="rect">
            <a:avLst/>
          </a:prstGeom>
          <a:noFill/>
          <a:ln w="9525">
            <a:noFill/>
            <a:miter lim="800000"/>
            <a:headEnd/>
            <a:tailEnd/>
          </a:ln>
        </p:spPr>
        <p:txBody>
          <a:bodyPr/>
          <a:lstStyle/>
          <a:p>
            <a:pPr marL="342900" indent="-342900">
              <a:lnSpc>
                <a:spcPct val="90000"/>
              </a:lnSpc>
              <a:spcBef>
                <a:spcPct val="20000"/>
              </a:spcBef>
              <a:buClr>
                <a:schemeClr val="accent1"/>
              </a:buClr>
              <a:buSzPct val="65000"/>
              <a:buFont typeface="Wingdings" pitchFamily="2" charset="2"/>
              <a:buChar char="n"/>
            </a:pPr>
            <a:endParaRPr lang="zh-CN" altLang="en-US" sz="3200" b="1" dirty="0">
              <a:latin typeface="华文新魏" pitchFamily="2" charset="-122"/>
              <a:ea typeface="华文新魏" pitchFamily="2" charset="-122"/>
            </a:endParaRPr>
          </a:p>
        </p:txBody>
      </p:sp>
      <p:sp>
        <p:nvSpPr>
          <p:cNvPr id="58372" name="Rectangle 4"/>
          <p:cNvSpPr>
            <a:spLocks noChangeArrowheads="1"/>
          </p:cNvSpPr>
          <p:nvPr/>
        </p:nvSpPr>
        <p:spPr bwMode="auto">
          <a:xfrm>
            <a:off x="323528" y="2420888"/>
            <a:ext cx="4968552" cy="792088"/>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endParaRPr lang="zh-CN" altLang="en-US" sz="3200" b="1" dirty="0">
              <a:latin typeface="华文新魏" pitchFamily="2" charset="-122"/>
              <a:ea typeface="华文新魏" pitchFamily="2" charset="-122"/>
            </a:endParaRPr>
          </a:p>
        </p:txBody>
      </p:sp>
      <p:grpSp>
        <p:nvGrpSpPr>
          <p:cNvPr id="12" name="组合 11"/>
          <p:cNvGrpSpPr/>
          <p:nvPr/>
        </p:nvGrpSpPr>
        <p:grpSpPr>
          <a:xfrm>
            <a:off x="323528" y="3573016"/>
            <a:ext cx="3600400" cy="3013303"/>
            <a:chOff x="251520" y="2780928"/>
            <a:chExt cx="3371850" cy="2581255"/>
          </a:xfrm>
        </p:grpSpPr>
        <p:pic>
          <p:nvPicPr>
            <p:cNvPr id="58373" name="Picture 5" descr="u=2915581525,219233066&amp;fm=23&amp;gp=0"/>
            <p:cNvPicPr>
              <a:picLocks noChangeAspect="1" noChangeArrowheads="1"/>
            </p:cNvPicPr>
            <p:nvPr/>
          </p:nvPicPr>
          <p:blipFill>
            <a:blip r:embed="rId2" cstate="print"/>
            <a:srcRect/>
            <a:stretch>
              <a:fillRect/>
            </a:stretch>
          </p:blipFill>
          <p:spPr bwMode="auto">
            <a:xfrm>
              <a:off x="251520" y="2780928"/>
              <a:ext cx="3371850" cy="2247900"/>
            </a:xfrm>
            <a:prstGeom prst="rect">
              <a:avLst/>
            </a:prstGeom>
            <a:noFill/>
            <a:ln w="9525">
              <a:noFill/>
              <a:miter lim="800000"/>
              <a:headEnd/>
              <a:tailEnd/>
            </a:ln>
          </p:spPr>
        </p:pic>
        <p:sp>
          <p:nvSpPr>
            <p:cNvPr id="58374" name="Text Box 6"/>
            <p:cNvSpPr txBox="1">
              <a:spLocks noChangeArrowheads="1"/>
            </p:cNvSpPr>
            <p:nvPr/>
          </p:nvSpPr>
          <p:spPr bwMode="auto">
            <a:xfrm>
              <a:off x="899592" y="5085184"/>
              <a:ext cx="2133600" cy="276999"/>
            </a:xfrm>
            <a:prstGeom prst="rect">
              <a:avLst/>
            </a:prstGeom>
            <a:noFill/>
            <a:ln w="9525">
              <a:noFill/>
              <a:miter lim="800000"/>
              <a:headEnd/>
              <a:tailEnd/>
            </a:ln>
          </p:spPr>
          <p:txBody>
            <a:bodyPr>
              <a:spAutoFit/>
            </a:bodyPr>
            <a:lstStyle/>
            <a:p>
              <a:pPr algn="ctr">
                <a:spcBef>
                  <a:spcPct val="50000"/>
                </a:spcBef>
              </a:pPr>
              <a:r>
                <a:rPr lang="zh-CN" altLang="en-US" sz="1200" b="1" dirty="0">
                  <a:solidFill>
                    <a:srgbClr val="000000"/>
                  </a:solidFill>
                  <a:ea typeface="楷体_GB2312" pitchFamily="49" charset="-122"/>
                </a:rPr>
                <a:t>天津</a:t>
              </a:r>
              <a:r>
                <a:rPr lang="zh-CN" altLang="en-US" sz="1200" b="1" dirty="0" smtClean="0">
                  <a:solidFill>
                    <a:srgbClr val="000000"/>
                  </a:solidFill>
                  <a:ea typeface="楷体_GB2312" pitchFamily="49" charset="-122"/>
                </a:rPr>
                <a:t>教案（</a:t>
              </a:r>
              <a:r>
                <a:rPr lang="en-US" altLang="zh-CN" sz="1200" dirty="0" smtClean="0"/>
                <a:t>1870</a:t>
              </a:r>
              <a:r>
                <a:rPr lang="zh-CN" altLang="en-US" sz="1200" dirty="0" smtClean="0"/>
                <a:t>年</a:t>
              </a:r>
              <a:r>
                <a:rPr lang="zh-CN" altLang="en-US" sz="1200" b="1" dirty="0" smtClean="0">
                  <a:solidFill>
                    <a:srgbClr val="000000"/>
                  </a:solidFill>
                  <a:ea typeface="楷体_GB2312" pitchFamily="49" charset="-122"/>
                </a:rPr>
                <a:t>）</a:t>
              </a:r>
              <a:endParaRPr lang="zh-CN" altLang="en-US" sz="1200" b="1" dirty="0">
                <a:solidFill>
                  <a:srgbClr val="000000"/>
                </a:solidFill>
                <a:ea typeface="楷体_GB2312" pitchFamily="49" charset="-122"/>
              </a:endParaRPr>
            </a:p>
          </p:txBody>
        </p:sp>
      </p:grpSp>
      <p:sp>
        <p:nvSpPr>
          <p:cNvPr id="58375" name="Rectangle 7"/>
          <p:cNvSpPr>
            <a:spLocks noChangeArrowheads="1"/>
          </p:cNvSpPr>
          <p:nvPr/>
        </p:nvSpPr>
        <p:spPr bwMode="auto">
          <a:xfrm>
            <a:off x="4499992" y="4509120"/>
            <a:ext cx="4536504" cy="792088"/>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endParaRPr lang="zh-CN" altLang="en-US" sz="3200" b="1" dirty="0">
              <a:latin typeface="华文新魏" pitchFamily="2" charset="-122"/>
              <a:ea typeface="华文新魏" pitchFamily="2" charset="-122"/>
              <a:sym typeface="Arial" charset="0"/>
            </a:endParaRPr>
          </a:p>
        </p:txBody>
      </p:sp>
      <p:grpSp>
        <p:nvGrpSpPr>
          <p:cNvPr id="10" name="组合 9"/>
          <p:cNvGrpSpPr/>
          <p:nvPr/>
        </p:nvGrpSpPr>
        <p:grpSpPr>
          <a:xfrm>
            <a:off x="4427984" y="2420888"/>
            <a:ext cx="4392488" cy="4093423"/>
            <a:chOff x="179512" y="3333126"/>
            <a:chExt cx="4392488" cy="3181185"/>
          </a:xfrm>
        </p:grpSpPr>
        <p:sp>
          <p:nvSpPr>
            <p:cNvPr id="9" name="矩形 8"/>
            <p:cNvSpPr/>
            <p:nvPr/>
          </p:nvSpPr>
          <p:spPr>
            <a:xfrm>
              <a:off x="899592" y="6237312"/>
              <a:ext cx="2954655" cy="276999"/>
            </a:xfrm>
            <a:prstGeom prst="rect">
              <a:avLst/>
            </a:prstGeom>
          </p:spPr>
          <p:txBody>
            <a:bodyPr wrap="none">
              <a:spAutoFit/>
            </a:bodyPr>
            <a:lstStyle/>
            <a:p>
              <a:r>
                <a:rPr lang="zh-CN" altLang="en-US" sz="1200" b="1" dirty="0" smtClean="0"/>
                <a:t>日军部队在北京东便门外屠杀义和团团民</a:t>
              </a:r>
              <a:endParaRPr lang="zh-CN" altLang="en-US" sz="1200" b="1" dirty="0"/>
            </a:p>
          </p:txBody>
        </p:sp>
        <p:pic>
          <p:nvPicPr>
            <p:cNvPr id="208898" name="Picture 2" descr="http://img2.cache.netease.com/cnews/2009/6/15/200906151441210e7aa.jpg"/>
            <p:cNvPicPr>
              <a:picLocks noChangeAspect="1" noChangeArrowheads="1"/>
            </p:cNvPicPr>
            <p:nvPr/>
          </p:nvPicPr>
          <p:blipFill>
            <a:blip r:embed="rId3" cstate="print"/>
            <a:srcRect/>
            <a:stretch>
              <a:fillRect/>
            </a:stretch>
          </p:blipFill>
          <p:spPr bwMode="auto">
            <a:xfrm>
              <a:off x="179512" y="3333126"/>
              <a:ext cx="4392488" cy="2846760"/>
            </a:xfrm>
            <a:prstGeom prst="rect">
              <a:avLst/>
            </a:prstGeom>
            <a:noFill/>
          </p:spPr>
        </p:pic>
      </p:grpSp>
      <p:sp>
        <p:nvSpPr>
          <p:cNvPr id="11" name="内容占位符 2"/>
          <p:cNvSpPr txBox="1">
            <a:spLocks/>
          </p:cNvSpPr>
          <p:nvPr/>
        </p:nvSpPr>
        <p:spPr>
          <a:xfrm>
            <a:off x="395536" y="1484784"/>
            <a:ext cx="7920880" cy="1512168"/>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en-US" altLang="zh-CN"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a:t>
            </a:r>
            <a:r>
              <a:rPr kumimoji="0" lang="zh-CN" altLang="en-US"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）组织洋枪队、镇压太平天国运动</a:t>
            </a:r>
            <a:endParaRPr kumimoji="0" lang="en-US" altLang="zh-CN"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en-US" altLang="zh-CN"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2</a:t>
            </a:r>
            <a:r>
              <a:rPr kumimoji="0" lang="zh-CN" altLang="en-US"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）镇压反洋教斗争</a:t>
            </a:r>
            <a:endParaRPr kumimoji="0" lang="en-US" altLang="zh-CN"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sym typeface="Arial" charset="0"/>
              </a:rPr>
              <a:t>（</a:t>
            </a:r>
            <a:r>
              <a:rPr kumimoji="0" lang="en-US" altLang="zh-CN"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sym typeface="Arial" charset="0"/>
              </a:rPr>
              <a:t>3</a:t>
            </a:r>
            <a:r>
              <a:rPr kumimoji="0" lang="zh-CN" altLang="en-US"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sym typeface="Arial" charset="0"/>
              </a:rPr>
              <a:t>）血腥镇压义和团 </a:t>
            </a:r>
            <a:endParaRPr kumimoji="0" lang="zh-CN" altLang="en-US" sz="28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additive="base">
                                        <p:cTn id="7" dur="2000" fill="hold"/>
                                        <p:tgtEl>
                                          <p:spTgt spid="55298"/>
                                        </p:tgtEl>
                                        <p:attrNameLst>
                                          <p:attrName>ppt_x</p:attrName>
                                        </p:attrNameLst>
                                      </p:cBhvr>
                                      <p:tavLst>
                                        <p:tav tm="0">
                                          <p:val>
                                            <p:strVal val="#ppt_x"/>
                                          </p:val>
                                        </p:tav>
                                        <p:tav tm="100000">
                                          <p:val>
                                            <p:strVal val="#ppt_x"/>
                                          </p:val>
                                        </p:tav>
                                      </p:tavLst>
                                    </p:anim>
                                    <p:anim calcmode="lin" valueType="num">
                                      <p:cBhvr additive="base">
                                        <p:cTn id="8" dur="2000" fill="hold"/>
                                        <p:tgtEl>
                                          <p:spTgt spid="552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sz="quarter" idx="1"/>
          </p:nvPr>
        </p:nvSpPr>
        <p:spPr>
          <a:xfrm>
            <a:off x="395536" y="1981200"/>
            <a:ext cx="8291264" cy="3608040"/>
          </a:xfrm>
          <a:solidFill>
            <a:schemeClr val="bg1"/>
          </a:solidFill>
        </p:spPr>
        <p:txBody>
          <a:bodyPr>
            <a:normAutofit/>
          </a:bodyPr>
          <a:lstStyle/>
          <a:p>
            <a:pPr eaLnBrk="1" hangingPunct="1">
              <a:lnSpc>
                <a:spcPct val="90000"/>
              </a:lnSpc>
            </a:pPr>
            <a:r>
              <a:rPr lang="en-US" altLang="zh-CN" sz="2000" b="1" dirty="0" smtClean="0">
                <a:latin typeface="华文新魏" pitchFamily="2" charset="-122"/>
                <a:ea typeface="华文新魏" pitchFamily="2" charset="-122"/>
              </a:rPr>
              <a:t>1901</a:t>
            </a:r>
            <a:r>
              <a:rPr lang="zh-CN" altLang="en-US" sz="2000" b="1" dirty="0" smtClean="0">
                <a:latin typeface="华文新魏" pitchFamily="2" charset="-122"/>
                <a:ea typeface="华文新魏" pitchFamily="2" charset="-122"/>
              </a:rPr>
              <a:t>年</a:t>
            </a:r>
            <a:r>
              <a:rPr lang="en-US" altLang="zh-CN" sz="2000" b="1" dirty="0" smtClean="0">
                <a:latin typeface="华文新魏" pitchFamily="2" charset="-122"/>
                <a:ea typeface="华文新魏" pitchFamily="2" charset="-122"/>
              </a:rPr>
              <a:t>2</a:t>
            </a:r>
            <a:r>
              <a:rPr lang="zh-CN" altLang="en-US" sz="2000" b="1" dirty="0" smtClean="0">
                <a:latin typeface="华文新魏" pitchFamily="2" charset="-122"/>
                <a:ea typeface="华文新魏" pitchFamily="2" charset="-122"/>
              </a:rPr>
              <a:t>月</a:t>
            </a:r>
            <a:r>
              <a:rPr lang="en-US" altLang="zh-CN" sz="2000" b="1" dirty="0" smtClean="0">
                <a:latin typeface="华文新魏" pitchFamily="2" charset="-122"/>
                <a:ea typeface="华文新魏" pitchFamily="2" charset="-122"/>
              </a:rPr>
              <a:t>21</a:t>
            </a:r>
            <a:r>
              <a:rPr lang="zh-CN" altLang="en-US" sz="2000" b="1" dirty="0" smtClean="0">
                <a:latin typeface="华文新魏" pitchFamily="2" charset="-122"/>
                <a:ea typeface="华文新魏" pitchFamily="2" charset="-122"/>
              </a:rPr>
              <a:t>日清政府接到了各国要求处死的</a:t>
            </a:r>
            <a:r>
              <a:rPr lang="en-US" altLang="zh-CN" sz="2000" b="1" dirty="0" smtClean="0">
                <a:latin typeface="华文新魏" pitchFamily="2" charset="-122"/>
                <a:ea typeface="华文新魏" pitchFamily="2" charset="-122"/>
              </a:rPr>
              <a:t>12</a:t>
            </a:r>
            <a:r>
              <a:rPr lang="zh-CN" altLang="en-US" sz="2000" b="1" dirty="0" smtClean="0">
                <a:latin typeface="华文新魏" pitchFamily="2" charset="-122"/>
                <a:ea typeface="华文新魏" pitchFamily="2" charset="-122"/>
              </a:rPr>
              <a:t>人名单，即：瑞郡王载漪、辅国公载澜、庄亲王载勋、都察院左都御史英年、刑部尚书赵书翘、山西巡抚毓贤、礼部尚书启秀、刑部左侍郎徐承煜、大学士徐桐、协办大学士吏部尚书刚毅、四川总督李秉衡、陕甘提督董福祥。其中除刚毅、徐桐、李秉衡三人已死，载漪、载澜“定以斩监候罪名，如以为应行贷其一死，则遣戌新疆，永远监禁”，董福祥“事缓办”外，其余的人都令自尽或正法。</a:t>
            </a:r>
            <a:endParaRPr lang="en-US" altLang="zh-CN" sz="2000" b="1" dirty="0" smtClean="0">
              <a:latin typeface="华文新魏" pitchFamily="2" charset="-122"/>
              <a:ea typeface="华文新魏" pitchFamily="2" charset="-122"/>
            </a:endParaRPr>
          </a:p>
          <a:p>
            <a:pPr eaLnBrk="1" hangingPunct="1">
              <a:lnSpc>
                <a:spcPct val="90000"/>
              </a:lnSpc>
            </a:pPr>
            <a:r>
              <a:rPr lang="en-US" altLang="zh-CN" sz="2000" b="1" dirty="0" smtClean="0">
                <a:latin typeface="华文新魏" pitchFamily="2" charset="-122"/>
                <a:ea typeface="华文新魏" pitchFamily="2" charset="-122"/>
              </a:rPr>
              <a:t>4</a:t>
            </a:r>
            <a:r>
              <a:rPr lang="zh-CN" altLang="en-US" sz="2000" b="1" dirty="0" smtClean="0">
                <a:latin typeface="华文新魏" pitchFamily="2" charset="-122"/>
                <a:ea typeface="华文新魏" pitchFamily="2" charset="-122"/>
              </a:rPr>
              <a:t>月，清政府又收到列强要求严惩的地方官员名单，“牵涉百四十二人之多”。清政府于</a:t>
            </a:r>
            <a:r>
              <a:rPr lang="en-US" altLang="zh-CN" sz="2000" b="1" dirty="0" smtClean="0">
                <a:latin typeface="华文新魏" pitchFamily="2" charset="-122"/>
                <a:ea typeface="华文新魏" pitchFamily="2" charset="-122"/>
              </a:rPr>
              <a:t>4</a:t>
            </a:r>
            <a:r>
              <a:rPr lang="zh-CN" altLang="en-US" sz="2000" b="1" dirty="0" smtClean="0">
                <a:latin typeface="华文新魏" pitchFamily="2" charset="-122"/>
                <a:ea typeface="华文新魏" pitchFamily="2" charset="-122"/>
              </a:rPr>
              <a:t>月</a:t>
            </a:r>
            <a:r>
              <a:rPr lang="en-US" altLang="zh-CN" sz="2000" b="1" dirty="0" smtClean="0">
                <a:latin typeface="华文新魏" pitchFamily="2" charset="-122"/>
                <a:ea typeface="华文新魏" pitchFamily="2" charset="-122"/>
              </a:rPr>
              <a:t>29</a:t>
            </a:r>
            <a:r>
              <a:rPr lang="zh-CN" altLang="en-US" sz="2000" b="1" dirty="0" smtClean="0">
                <a:latin typeface="华文新魏" pitchFamily="2" charset="-122"/>
                <a:ea typeface="华文新魏" pitchFamily="2" charset="-122"/>
              </a:rPr>
              <a:t>日和</a:t>
            </a:r>
            <a:r>
              <a:rPr lang="en-US" altLang="zh-CN" sz="2000" b="1" dirty="0" smtClean="0">
                <a:latin typeface="华文新魏" pitchFamily="2" charset="-122"/>
                <a:ea typeface="华文新魏" pitchFamily="2" charset="-122"/>
              </a:rPr>
              <a:t>8</a:t>
            </a:r>
            <a:r>
              <a:rPr lang="zh-CN" altLang="en-US" sz="2000" b="1" dirty="0" smtClean="0">
                <a:latin typeface="华文新魏" pitchFamily="2" charset="-122"/>
                <a:ea typeface="华文新魏" pitchFamily="2" charset="-122"/>
              </a:rPr>
              <a:t>月</a:t>
            </a:r>
            <a:r>
              <a:rPr lang="en-US" altLang="zh-CN" sz="2000" b="1" dirty="0" smtClean="0">
                <a:latin typeface="华文新魏" pitchFamily="2" charset="-122"/>
                <a:ea typeface="华文新魏" pitchFamily="2" charset="-122"/>
              </a:rPr>
              <a:t>19</a:t>
            </a:r>
            <a:r>
              <a:rPr lang="zh-CN" altLang="en-US" sz="2000" b="1" dirty="0" smtClean="0">
                <a:latin typeface="华文新魏" pitchFamily="2" charset="-122"/>
                <a:ea typeface="华文新魏" pitchFamily="2" charset="-122"/>
              </a:rPr>
              <a:t>日先后发布上谕，惩办了</a:t>
            </a:r>
            <a:r>
              <a:rPr lang="en-US" altLang="zh-CN" sz="2000" b="1" dirty="0" smtClean="0">
                <a:latin typeface="华文新魏" pitchFamily="2" charset="-122"/>
                <a:ea typeface="华文新魏" pitchFamily="2" charset="-122"/>
              </a:rPr>
              <a:t>96</a:t>
            </a:r>
            <a:r>
              <a:rPr lang="zh-CN" altLang="en-US" sz="2000" b="1" dirty="0" smtClean="0">
                <a:latin typeface="华文新魏" pitchFamily="2" charset="-122"/>
                <a:ea typeface="华文新魏" pitchFamily="2" charset="-122"/>
              </a:rPr>
              <a:t>名爱国官员：其中“四人死刑，十一人判死刑，减为永远流放，十三人终身流放，四人监禁终身，二人长期监禁，五十八人永不叙用，二人谴责，二人追夺官职”，以满足帝国主义侵略者的要求。</a:t>
            </a:r>
          </a:p>
        </p:txBody>
      </p:sp>
      <p:grpSp>
        <p:nvGrpSpPr>
          <p:cNvPr id="6" name="组合 5"/>
          <p:cNvGrpSpPr/>
          <p:nvPr/>
        </p:nvGrpSpPr>
        <p:grpSpPr>
          <a:xfrm>
            <a:off x="467544" y="332656"/>
            <a:ext cx="2088232" cy="1447800"/>
            <a:chOff x="179513" y="332870"/>
            <a:chExt cx="2088232" cy="1447800"/>
          </a:xfrm>
        </p:grpSpPr>
        <p:pic>
          <p:nvPicPr>
            <p:cNvPr id="59397" name="Picture 4" descr="练习1"/>
            <p:cNvPicPr>
              <a:picLocks noChangeAspect="1" noChangeArrowheads="1"/>
            </p:cNvPicPr>
            <p:nvPr/>
          </p:nvPicPr>
          <p:blipFill>
            <a:blip r:embed="rId2" cstate="print"/>
            <a:srcRect/>
            <a:stretch>
              <a:fillRect/>
            </a:stretch>
          </p:blipFill>
          <p:spPr bwMode="auto">
            <a:xfrm>
              <a:off x="179513" y="332870"/>
              <a:ext cx="2088232" cy="1447800"/>
            </a:xfrm>
            <a:prstGeom prst="rect">
              <a:avLst/>
            </a:prstGeom>
            <a:noFill/>
            <a:ln w="9525">
              <a:noFill/>
              <a:miter lim="800000"/>
              <a:headEnd/>
              <a:tailEnd/>
            </a:ln>
          </p:spPr>
        </p:pic>
        <p:sp>
          <p:nvSpPr>
            <p:cNvPr id="56325" name="Rectangle 5" descr="信纸"/>
            <p:cNvSpPr>
              <a:spLocks noChangeArrowheads="1"/>
            </p:cNvSpPr>
            <p:nvPr/>
          </p:nvSpPr>
          <p:spPr bwMode="auto">
            <a:xfrm>
              <a:off x="354892" y="548664"/>
              <a:ext cx="1398952" cy="579120"/>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title"/>
          </p:nvPr>
        </p:nvSpPr>
        <p:spPr>
          <a:xfrm>
            <a:off x="467544" y="228600"/>
            <a:ext cx="8143056" cy="914400"/>
          </a:xfrm>
          <a:noFill/>
        </p:spPr>
        <p:txBody>
          <a:bodyPr/>
          <a:lstStyle/>
          <a:p>
            <a:pPr eaLnBrk="1" hangingPunct="1"/>
            <a:r>
              <a:rPr lang="en-US" altLang="zh-CN" b="1" dirty="0" smtClean="0">
                <a:solidFill>
                  <a:schemeClr val="tx1"/>
                </a:solidFill>
              </a:rPr>
              <a:t>3</a:t>
            </a:r>
            <a:r>
              <a:rPr lang="zh-CN" altLang="en-US" b="1" dirty="0" smtClean="0">
                <a:solidFill>
                  <a:schemeClr val="tx1"/>
                </a:solidFill>
              </a:rPr>
              <a:t>、扶植、收买代理人</a:t>
            </a:r>
          </a:p>
        </p:txBody>
      </p:sp>
      <p:sp>
        <p:nvSpPr>
          <p:cNvPr id="60424" name="Rectangle 8"/>
          <p:cNvSpPr>
            <a:spLocks noGrp="1" noChangeArrowheads="1"/>
          </p:cNvSpPr>
          <p:nvPr>
            <p:ph sz="quarter" idx="1"/>
          </p:nvPr>
        </p:nvSpPr>
        <p:spPr>
          <a:xfrm>
            <a:off x="395536" y="1412776"/>
            <a:ext cx="8229600" cy="609600"/>
          </a:xfrm>
          <a:noFill/>
        </p:spPr>
        <p:txBody>
          <a:bodyPr/>
          <a:lstStyle/>
          <a:p>
            <a:r>
              <a:rPr lang="zh-CN" altLang="en-US" b="1" dirty="0" smtClean="0">
                <a:latin typeface="华文新魏" pitchFamily="2" charset="-122"/>
                <a:ea typeface="华文新魏" pitchFamily="2" charset="-122"/>
              </a:rPr>
              <a:t>（</a:t>
            </a:r>
            <a:r>
              <a:rPr lang="en-US" altLang="zh-CN" b="1" dirty="0" smtClean="0">
                <a:latin typeface="华文新魏" pitchFamily="2" charset="-122"/>
                <a:ea typeface="华文新魏" pitchFamily="2" charset="-122"/>
              </a:rPr>
              <a:t>1</a:t>
            </a:r>
            <a:r>
              <a:rPr lang="zh-CN" altLang="en-US" b="1" dirty="0" smtClean="0">
                <a:latin typeface="华文新魏" pitchFamily="2" charset="-122"/>
                <a:ea typeface="华文新魏" pitchFamily="2" charset="-122"/>
              </a:rPr>
              <a:t>）支持奕</a:t>
            </a:r>
            <a:r>
              <a:rPr lang="zh-CN" altLang="en-US" b="1" dirty="0">
                <a:latin typeface="华文新魏" pitchFamily="2" charset="-122"/>
                <a:ea typeface="华文新魏" pitchFamily="2" charset="-122"/>
              </a:rPr>
              <a:t>訢</a:t>
            </a:r>
            <a:r>
              <a:rPr lang="zh-CN" altLang="en-US" b="1" dirty="0" smtClean="0">
                <a:latin typeface="华文新魏" pitchFamily="2" charset="-122"/>
                <a:ea typeface="华文新魏" pitchFamily="2" charset="-122"/>
              </a:rPr>
              <a:t>等满族贵族掌握总理衙门</a:t>
            </a:r>
          </a:p>
        </p:txBody>
      </p:sp>
      <p:pic>
        <p:nvPicPr>
          <p:cNvPr id="60420" name="Picture 4" descr="20060414004652632"/>
          <p:cNvPicPr>
            <a:picLocks noChangeAspect="1" noChangeArrowheads="1"/>
          </p:cNvPicPr>
          <p:nvPr/>
        </p:nvPicPr>
        <p:blipFill>
          <a:blip r:embed="rId2" cstate="print"/>
          <a:srcRect/>
          <a:stretch>
            <a:fillRect/>
          </a:stretch>
        </p:blipFill>
        <p:spPr bwMode="auto">
          <a:xfrm>
            <a:off x="4038600" y="2895600"/>
            <a:ext cx="4392613" cy="3295650"/>
          </a:xfrm>
          <a:prstGeom prst="rect">
            <a:avLst/>
          </a:prstGeom>
          <a:noFill/>
          <a:ln w="9525">
            <a:noFill/>
            <a:miter lim="800000"/>
            <a:headEnd/>
            <a:tailEnd/>
          </a:ln>
        </p:spPr>
      </p:pic>
      <p:sp>
        <p:nvSpPr>
          <p:cNvPr id="60421" name="Text Box 5"/>
          <p:cNvSpPr txBox="1">
            <a:spLocks noChangeArrowheads="1"/>
          </p:cNvSpPr>
          <p:nvPr/>
        </p:nvSpPr>
        <p:spPr bwMode="auto">
          <a:xfrm>
            <a:off x="5486400" y="6248400"/>
            <a:ext cx="2374900" cy="396875"/>
          </a:xfrm>
          <a:prstGeom prst="rect">
            <a:avLst/>
          </a:prstGeom>
          <a:noFill/>
          <a:ln w="9525">
            <a:noFill/>
            <a:miter lim="800000"/>
            <a:headEnd/>
            <a:tailEnd/>
          </a:ln>
        </p:spPr>
        <p:txBody>
          <a:bodyPr>
            <a:spAutoFit/>
          </a:bodyPr>
          <a:lstStyle/>
          <a:p>
            <a:pPr>
              <a:spcBef>
                <a:spcPct val="50000"/>
              </a:spcBef>
            </a:pPr>
            <a:r>
              <a:rPr lang="zh-CN" altLang="en-US" sz="2000" b="1" dirty="0">
                <a:solidFill>
                  <a:srgbClr val="3333FF"/>
                </a:solidFill>
                <a:latin typeface="华文新魏" pitchFamily="2" charset="-122"/>
                <a:ea typeface="华文新魏" pitchFamily="2" charset="-122"/>
              </a:rPr>
              <a:t>总理各国事务衙门</a:t>
            </a:r>
          </a:p>
        </p:txBody>
      </p:sp>
      <p:grpSp>
        <p:nvGrpSpPr>
          <p:cNvPr id="9" name="组合 8"/>
          <p:cNvGrpSpPr/>
          <p:nvPr/>
        </p:nvGrpSpPr>
        <p:grpSpPr>
          <a:xfrm>
            <a:off x="755576" y="2204864"/>
            <a:ext cx="2668588" cy="4021415"/>
            <a:chOff x="755576" y="2204864"/>
            <a:chExt cx="2668588" cy="4021415"/>
          </a:xfrm>
        </p:grpSpPr>
        <p:sp>
          <p:nvSpPr>
            <p:cNvPr id="60418" name="Rectangle 2"/>
            <p:cNvSpPr>
              <a:spLocks noChangeArrowheads="1"/>
            </p:cNvSpPr>
            <p:nvPr/>
          </p:nvSpPr>
          <p:spPr bwMode="auto">
            <a:xfrm>
              <a:off x="899592" y="5949280"/>
              <a:ext cx="2160240" cy="276999"/>
            </a:xfrm>
            <a:prstGeom prst="rect">
              <a:avLst/>
            </a:prstGeom>
            <a:noFill/>
            <a:ln w="9525">
              <a:noFill/>
              <a:miter lim="800000"/>
              <a:headEnd/>
              <a:tailEnd/>
            </a:ln>
          </p:spPr>
          <p:txBody>
            <a:bodyPr wrap="square" anchor="ctr">
              <a:spAutoFit/>
            </a:bodyPr>
            <a:lstStyle/>
            <a:p>
              <a:pPr algn="ctr"/>
              <a:r>
                <a:rPr lang="zh-CN" altLang="en-US" sz="1200" b="1" dirty="0">
                  <a:ea typeface="宋体" charset="-122"/>
                </a:rPr>
                <a:t>恭亲王奕訢（</a:t>
              </a:r>
              <a:r>
                <a:rPr lang="en-US" altLang="zh-CN" sz="1200" b="1" dirty="0">
                  <a:ea typeface="宋体" charset="-122"/>
                </a:rPr>
                <a:t>1833--1898</a:t>
              </a:r>
              <a:r>
                <a:rPr lang="zh-CN" altLang="en-US" sz="1200" b="1" dirty="0">
                  <a:ea typeface="宋体" charset="-122"/>
                </a:rPr>
                <a:t>）</a:t>
              </a:r>
              <a:r>
                <a:rPr lang="zh-CN" altLang="en-US" sz="1200" dirty="0">
                  <a:ea typeface="宋体" charset="-122"/>
                </a:rPr>
                <a:t> </a:t>
              </a:r>
            </a:p>
          </p:txBody>
        </p:sp>
        <p:sp>
          <p:nvSpPr>
            <p:cNvPr id="57350" name="Oval 6" descr="奕訢"/>
            <p:cNvSpPr>
              <a:spLocks noChangeArrowheads="1"/>
            </p:cNvSpPr>
            <p:nvPr/>
          </p:nvSpPr>
          <p:spPr bwMode="auto">
            <a:xfrm>
              <a:off x="755576" y="2204864"/>
              <a:ext cx="2668588" cy="3671888"/>
            </a:xfrm>
            <a:prstGeom prst="ellipse">
              <a:avLst/>
            </a:prstGeom>
            <a:blipFill dpi="0" rotWithShape="0">
              <a:blip r:embed="rId3" cstate="print"/>
              <a:srcRect/>
              <a:stretch>
                <a:fillRect/>
              </a:stretch>
            </a:blipFill>
            <a:ln w="9525">
              <a:noFill/>
              <a:round/>
              <a:headEnd/>
              <a:tailEnd/>
            </a:ln>
          </p:spPr>
          <p:txBody>
            <a:bodyPr wrap="none" anchor="ctr"/>
            <a:lstStyle/>
            <a:p>
              <a:endParaRPr lang="zh-CN" altLang="en-US"/>
            </a:p>
          </p:txBody>
        </p:sp>
      </p:grpSp>
      <p:sp>
        <p:nvSpPr>
          <p:cNvPr id="57351" name="Text Box 7"/>
          <p:cNvSpPr txBox="1">
            <a:spLocks noChangeArrowheads="1"/>
          </p:cNvSpPr>
          <p:nvPr/>
        </p:nvSpPr>
        <p:spPr bwMode="auto">
          <a:xfrm>
            <a:off x="3563888" y="2209800"/>
            <a:ext cx="5122912" cy="466725"/>
          </a:xfrm>
          <a:prstGeom prst="rect">
            <a:avLst/>
          </a:prstGeom>
          <a:solidFill>
            <a:schemeClr val="bg1">
              <a:lumMod val="95000"/>
            </a:schemeClr>
          </a:solidFill>
          <a:ln w="9525">
            <a:solidFill>
              <a:srgbClr val="FFFFFF"/>
            </a:solidFill>
            <a:miter lim="800000"/>
            <a:headEnd/>
            <a:tailEnd/>
          </a:ln>
        </p:spPr>
        <p:txBody>
          <a:bodyPr wrap="square">
            <a:spAutoFit/>
          </a:bodyPr>
          <a:lstStyle/>
          <a:p>
            <a:r>
              <a:rPr lang="zh-CN" altLang="en-US" sz="2400" b="1" dirty="0">
                <a:solidFill>
                  <a:srgbClr val="0000CC"/>
                </a:solidFill>
                <a:latin typeface="华文新魏" pitchFamily="2" charset="-122"/>
                <a:ea typeface="华文新魏" pitchFamily="2" charset="-122"/>
              </a:rPr>
              <a:t>1861年，</a:t>
            </a:r>
            <a:r>
              <a:rPr lang="zh-TW" altLang="en-US" sz="2400" b="1" u="sng" dirty="0">
                <a:solidFill>
                  <a:srgbClr val="0000CC"/>
                </a:solidFill>
                <a:latin typeface="华文新魏" pitchFamily="2" charset="-122"/>
                <a:ea typeface="华文新魏" pitchFamily="2" charset="-122"/>
              </a:rPr>
              <a:t>奕訢</a:t>
            </a:r>
            <a:r>
              <a:rPr lang="zh-CN" altLang="en-US" sz="2400" b="1" dirty="0">
                <a:solidFill>
                  <a:srgbClr val="0000CC"/>
                </a:solidFill>
                <a:latin typeface="华文新魏" pitchFamily="2" charset="-122"/>
                <a:ea typeface="华文新魏" pitchFamily="2" charset="-122"/>
              </a:rPr>
              <a:t>任总理衙门办事大臣。</a:t>
            </a:r>
            <a:endParaRPr lang="zh-TW" altLang="en-US" sz="2400" b="1" dirty="0">
              <a:solidFill>
                <a:srgbClr val="0000CC"/>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box(in)">
                                      <p:cBhvr>
                                        <p:cTn id="7" dur="2000"/>
                                        <p:tgtEl>
                                          <p:spTgt spid="57347"/>
                                        </p:tgtEl>
                                      </p:cBhvr>
                                    </p:animEffect>
                                  </p:childTnLst>
                                </p:cTn>
                              </p:par>
                            </p:childTnLst>
                          </p:cTn>
                        </p:par>
                        <p:par>
                          <p:cTn id="8" fill="hold">
                            <p:stCondLst>
                              <p:cond delay="2000"/>
                            </p:stCondLst>
                            <p:childTnLst>
                              <p:par>
                                <p:cTn id="9" presetID="23" presetClass="entr" presetSubtype="272" fill="hold" grpId="0" nodeType="afterEffect">
                                  <p:stCondLst>
                                    <p:cond delay="0"/>
                                  </p:stCondLst>
                                  <p:childTnLst>
                                    <p:set>
                                      <p:cBhvr>
                                        <p:cTn id="10" dur="1" fill="hold">
                                          <p:stCondLst>
                                            <p:cond delay="0"/>
                                          </p:stCondLst>
                                        </p:cTn>
                                        <p:tgtEl>
                                          <p:spTgt spid="57351"/>
                                        </p:tgtEl>
                                        <p:attrNameLst>
                                          <p:attrName>style.visibility</p:attrName>
                                        </p:attrNameLst>
                                      </p:cBhvr>
                                      <p:to>
                                        <p:strVal val="visible"/>
                                      </p:to>
                                    </p:set>
                                    <p:anim calcmode="lin" valueType="num">
                                      <p:cBhvr>
                                        <p:cTn id="11" dur="500" fill="hold"/>
                                        <p:tgtEl>
                                          <p:spTgt spid="57351"/>
                                        </p:tgtEl>
                                        <p:attrNameLst>
                                          <p:attrName>ppt_w</p:attrName>
                                        </p:attrNameLst>
                                      </p:cBhvr>
                                      <p:tavLst>
                                        <p:tav tm="0">
                                          <p:val>
                                            <p:strVal val="2/3*#ppt_w"/>
                                          </p:val>
                                        </p:tav>
                                        <p:tav tm="100000">
                                          <p:val>
                                            <p:strVal val="#ppt_w"/>
                                          </p:val>
                                        </p:tav>
                                      </p:tavLst>
                                    </p:anim>
                                    <p:anim calcmode="lin" valueType="num">
                                      <p:cBhvr>
                                        <p:cTn id="12" dur="500" fill="hold"/>
                                        <p:tgtEl>
                                          <p:spTgt spid="57351"/>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autoUpdateAnimBg="0"/>
      <p:bldP spid="57351"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descr="lihz"/>
          <p:cNvPicPr>
            <a:picLocks noChangeAspect="1" noChangeArrowheads="1"/>
          </p:cNvPicPr>
          <p:nvPr/>
        </p:nvPicPr>
        <p:blipFill>
          <a:blip r:embed="rId2" cstate="print"/>
          <a:srcRect/>
          <a:stretch>
            <a:fillRect/>
          </a:stretch>
        </p:blipFill>
        <p:spPr bwMode="auto">
          <a:xfrm>
            <a:off x="251520" y="3789040"/>
            <a:ext cx="2155825" cy="2819400"/>
          </a:xfrm>
          <a:prstGeom prst="rect">
            <a:avLst/>
          </a:prstGeom>
          <a:noFill/>
          <a:ln w="9525">
            <a:noFill/>
            <a:miter lim="800000"/>
            <a:headEnd/>
            <a:tailEnd/>
          </a:ln>
        </p:spPr>
      </p:pic>
      <p:sp>
        <p:nvSpPr>
          <p:cNvPr id="61444" name="Rectangle 4"/>
          <p:cNvSpPr>
            <a:spLocks noChangeArrowheads="1"/>
          </p:cNvSpPr>
          <p:nvPr/>
        </p:nvSpPr>
        <p:spPr bwMode="auto">
          <a:xfrm>
            <a:off x="2339752" y="5949280"/>
            <a:ext cx="1800200" cy="276999"/>
          </a:xfrm>
          <a:prstGeom prst="rect">
            <a:avLst/>
          </a:prstGeom>
          <a:solidFill>
            <a:schemeClr val="bg1"/>
          </a:solidFill>
          <a:ln w="9525">
            <a:noFill/>
            <a:miter lim="800000"/>
            <a:headEnd/>
            <a:tailEnd/>
          </a:ln>
        </p:spPr>
        <p:txBody>
          <a:bodyPr wrap="square" anchor="ctr">
            <a:spAutoFit/>
          </a:bodyPr>
          <a:lstStyle/>
          <a:p>
            <a:pPr algn="ctr"/>
            <a:r>
              <a:rPr lang="zh-CN" altLang="en-US" sz="1200" b="1" dirty="0" smtClean="0">
                <a:latin typeface="+mn-ea"/>
              </a:rPr>
              <a:t>李鸿章</a:t>
            </a:r>
            <a:r>
              <a:rPr lang="zh-CN" altLang="en-US" sz="1200" b="1" dirty="0">
                <a:latin typeface="+mn-ea"/>
              </a:rPr>
              <a:t>（</a:t>
            </a:r>
            <a:r>
              <a:rPr lang="en-US" altLang="zh-CN" sz="1200" b="1" dirty="0">
                <a:latin typeface="+mn-ea"/>
              </a:rPr>
              <a:t>1823</a:t>
            </a:r>
            <a:r>
              <a:rPr lang="zh-CN" altLang="en-US" sz="1200" b="1" dirty="0">
                <a:latin typeface="+mn-ea"/>
              </a:rPr>
              <a:t>－</a:t>
            </a:r>
            <a:r>
              <a:rPr lang="en-US" altLang="zh-CN" sz="1200" b="1" dirty="0">
                <a:latin typeface="+mn-ea"/>
              </a:rPr>
              <a:t>1901</a:t>
            </a:r>
            <a:r>
              <a:rPr lang="zh-CN" altLang="en-US" sz="1200" b="1" dirty="0">
                <a:latin typeface="+mn-ea"/>
              </a:rPr>
              <a:t>） </a:t>
            </a:r>
          </a:p>
        </p:txBody>
      </p:sp>
      <p:pic>
        <p:nvPicPr>
          <p:cNvPr id="61445" name="Picture 5" descr="jwbn002"/>
          <p:cNvPicPr>
            <a:picLocks noChangeAspect="1" noChangeArrowheads="1"/>
          </p:cNvPicPr>
          <p:nvPr/>
        </p:nvPicPr>
        <p:blipFill>
          <a:blip r:embed="rId3" cstate="print"/>
          <a:srcRect/>
          <a:stretch>
            <a:fillRect/>
          </a:stretch>
        </p:blipFill>
        <p:spPr bwMode="auto">
          <a:xfrm>
            <a:off x="6172200" y="1066800"/>
            <a:ext cx="2266950" cy="2667000"/>
          </a:xfrm>
          <a:prstGeom prst="rect">
            <a:avLst/>
          </a:prstGeom>
          <a:noFill/>
          <a:ln w="9525">
            <a:noFill/>
            <a:miter lim="800000"/>
            <a:headEnd/>
            <a:tailEnd/>
          </a:ln>
        </p:spPr>
      </p:pic>
      <p:grpSp>
        <p:nvGrpSpPr>
          <p:cNvPr id="9" name="组合 8"/>
          <p:cNvGrpSpPr/>
          <p:nvPr/>
        </p:nvGrpSpPr>
        <p:grpSpPr>
          <a:xfrm>
            <a:off x="1835696" y="1196752"/>
            <a:ext cx="4248472" cy="2592288"/>
            <a:chOff x="1763688" y="1052736"/>
            <a:chExt cx="4032448" cy="2984500"/>
          </a:xfrm>
        </p:grpSpPr>
        <p:pic>
          <p:nvPicPr>
            <p:cNvPr id="61442" name="Picture 2" descr="Img240801226"/>
            <p:cNvPicPr>
              <a:picLocks noChangeAspect="1" noChangeArrowheads="1"/>
            </p:cNvPicPr>
            <p:nvPr/>
          </p:nvPicPr>
          <p:blipFill>
            <a:blip r:embed="rId4" cstate="print"/>
            <a:srcRect/>
            <a:stretch>
              <a:fillRect/>
            </a:stretch>
          </p:blipFill>
          <p:spPr bwMode="auto">
            <a:xfrm>
              <a:off x="1763688" y="1052736"/>
              <a:ext cx="2370138" cy="2984500"/>
            </a:xfrm>
            <a:prstGeom prst="rect">
              <a:avLst/>
            </a:prstGeom>
            <a:noFill/>
            <a:ln w="9525">
              <a:noFill/>
              <a:miter lim="800000"/>
              <a:headEnd/>
              <a:tailEnd/>
            </a:ln>
          </p:spPr>
        </p:pic>
        <p:sp>
          <p:nvSpPr>
            <p:cNvPr id="61446" name="Rectangle 6"/>
            <p:cNvSpPr>
              <a:spLocks noChangeArrowheads="1"/>
            </p:cNvSpPr>
            <p:nvPr/>
          </p:nvSpPr>
          <p:spPr bwMode="auto">
            <a:xfrm>
              <a:off x="4211960" y="2171015"/>
              <a:ext cx="1584176" cy="276999"/>
            </a:xfrm>
            <a:prstGeom prst="rect">
              <a:avLst/>
            </a:prstGeom>
            <a:noFill/>
            <a:ln w="9525">
              <a:noFill/>
              <a:miter lim="800000"/>
              <a:headEnd/>
              <a:tailEnd/>
            </a:ln>
          </p:spPr>
          <p:txBody>
            <a:bodyPr wrap="square" anchor="ctr">
              <a:spAutoFit/>
            </a:bodyPr>
            <a:lstStyle/>
            <a:p>
              <a:pPr algn="ctr"/>
              <a:r>
                <a:rPr lang="zh-CN" altLang="en-US" sz="1200" b="1" dirty="0" smtClean="0">
                  <a:latin typeface="+mn-ea"/>
                </a:rPr>
                <a:t>曾</a:t>
              </a:r>
              <a:r>
                <a:rPr lang="zh-CN" altLang="en-US" sz="1200" b="1" dirty="0">
                  <a:latin typeface="+mn-ea"/>
                </a:rPr>
                <a:t>国藩（</a:t>
              </a:r>
              <a:r>
                <a:rPr lang="en-US" altLang="zh-CN" sz="1200" b="1" dirty="0">
                  <a:latin typeface="+mn-ea"/>
                </a:rPr>
                <a:t>1811--1872</a:t>
              </a:r>
              <a:r>
                <a:rPr lang="zh-CN" altLang="en-US" sz="1200" b="1" dirty="0">
                  <a:latin typeface="+mn-ea"/>
                </a:rPr>
                <a:t>）</a:t>
              </a:r>
              <a:r>
                <a:rPr lang="zh-CN" altLang="en-US" sz="1200" dirty="0">
                  <a:latin typeface="+mn-ea"/>
                </a:rPr>
                <a:t> </a:t>
              </a:r>
            </a:p>
          </p:txBody>
        </p:sp>
      </p:grpSp>
      <p:pic>
        <p:nvPicPr>
          <p:cNvPr id="61447" name="Picture 7" descr="光绪上谕"/>
          <p:cNvPicPr>
            <a:picLocks noChangeAspect="1" noChangeArrowheads="1"/>
          </p:cNvPicPr>
          <p:nvPr/>
        </p:nvPicPr>
        <p:blipFill>
          <a:blip r:embed="rId5" cstate="print">
            <a:grayscl/>
          </a:blip>
          <a:srcRect/>
          <a:stretch>
            <a:fillRect/>
          </a:stretch>
        </p:blipFill>
        <p:spPr bwMode="auto">
          <a:xfrm>
            <a:off x="5562600" y="3886200"/>
            <a:ext cx="3482975" cy="2362200"/>
          </a:xfrm>
          <a:prstGeom prst="rect">
            <a:avLst/>
          </a:prstGeom>
          <a:noFill/>
          <a:ln w="9525">
            <a:noFill/>
            <a:miter lim="800000"/>
            <a:headEnd/>
            <a:tailEnd/>
          </a:ln>
        </p:spPr>
      </p:pic>
      <p:sp>
        <p:nvSpPr>
          <p:cNvPr id="61448" name="Rectangle 8"/>
          <p:cNvSpPr>
            <a:spLocks noChangeArrowheads="1"/>
          </p:cNvSpPr>
          <p:nvPr/>
        </p:nvSpPr>
        <p:spPr bwMode="auto">
          <a:xfrm>
            <a:off x="179512" y="304800"/>
            <a:ext cx="8354888" cy="990600"/>
          </a:xfrm>
          <a:prstGeom prst="rect">
            <a:avLst/>
          </a:prstGeom>
          <a:noFill/>
          <a:ln w="9525">
            <a:noFill/>
            <a:miter lim="800000"/>
            <a:headEnd/>
            <a:tailEnd/>
          </a:ln>
        </p:spPr>
        <p:txBody>
          <a:bodyPr/>
          <a:lstStyle/>
          <a:p>
            <a:pPr marL="342900" indent="-342900">
              <a:lnSpc>
                <a:spcPct val="90000"/>
              </a:lnSpc>
              <a:spcBef>
                <a:spcPct val="20000"/>
              </a:spcBef>
              <a:buClr>
                <a:schemeClr val="accent1"/>
              </a:buClr>
              <a:buSzPct val="65000"/>
            </a:pPr>
            <a:r>
              <a:rPr lang="zh-CN" altLang="en-US" sz="3000" b="1" dirty="0">
                <a:latin typeface="华文新魏" pitchFamily="2" charset="-122"/>
                <a:ea typeface="华文新魏" pitchFamily="2" charset="-122"/>
              </a:rPr>
              <a:t>（</a:t>
            </a:r>
            <a:r>
              <a:rPr lang="en-US" altLang="zh-CN" sz="3000" b="1" dirty="0">
                <a:latin typeface="华文新魏" pitchFamily="2" charset="-122"/>
                <a:ea typeface="华文新魏" pitchFamily="2" charset="-122"/>
              </a:rPr>
              <a:t>2</a:t>
            </a:r>
            <a:r>
              <a:rPr lang="zh-CN" altLang="en-US" sz="3000" b="1" dirty="0">
                <a:latin typeface="华文新魏" pitchFamily="2" charset="-122"/>
                <a:ea typeface="华文新魏" pitchFamily="2" charset="-122"/>
              </a:rPr>
              <a:t>）扶植曾国藩、李鸿章，实行对外妥协的方针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04664"/>
            <a:ext cx="7498080" cy="1143000"/>
          </a:xfrm>
        </p:spPr>
        <p:txBody>
          <a:bodyPr/>
          <a:lstStyle/>
          <a:p>
            <a:r>
              <a:rPr lang="zh-CN" altLang="en-US" b="1" dirty="0" smtClean="0"/>
              <a:t>要论提示 ：</a:t>
            </a:r>
            <a:endParaRPr lang="zh-CN" altLang="en-US" b="1" dirty="0"/>
          </a:p>
        </p:txBody>
      </p:sp>
      <p:sp>
        <p:nvSpPr>
          <p:cNvPr id="3" name="内容占位符 2"/>
          <p:cNvSpPr>
            <a:spLocks noGrp="1"/>
          </p:cNvSpPr>
          <p:nvPr>
            <p:ph sz="quarter" idx="1"/>
          </p:nvPr>
        </p:nvSpPr>
        <p:spPr>
          <a:xfrm>
            <a:off x="539552" y="2636912"/>
            <a:ext cx="8136904" cy="1728192"/>
          </a:xfrm>
        </p:spPr>
        <p:txBody>
          <a:bodyPr>
            <a:noAutofit/>
          </a:bodyPr>
          <a:lstStyle/>
          <a:p>
            <a:r>
              <a:rPr lang="zh-CN" altLang="en-US" b="1" dirty="0" smtClean="0">
                <a:solidFill>
                  <a:schemeClr val="tx2"/>
                </a:solidFill>
              </a:rPr>
              <a:t>资本</a:t>
            </a:r>
            <a:r>
              <a:rPr lang="en-US" altLang="zh-CN" b="1" dirty="0" smtClean="0">
                <a:solidFill>
                  <a:schemeClr val="tx2"/>
                </a:solidFill>
              </a:rPr>
              <a:t>-</a:t>
            </a:r>
            <a:r>
              <a:rPr lang="zh-CN" altLang="en-US" b="1" dirty="0" smtClean="0">
                <a:solidFill>
                  <a:schemeClr val="tx2"/>
                </a:solidFill>
              </a:rPr>
              <a:t>帝国主义对中国的侵略</a:t>
            </a:r>
          </a:p>
          <a:p>
            <a:r>
              <a:rPr lang="zh-CN" altLang="en-US" b="1" dirty="0" smtClean="0">
                <a:solidFill>
                  <a:schemeClr val="tx2"/>
                </a:solidFill>
              </a:rPr>
              <a:t>抵御外国武装侵略 争取民族独立的斗争</a:t>
            </a:r>
          </a:p>
          <a:p>
            <a:r>
              <a:rPr lang="zh-CN" altLang="en-US" b="1" dirty="0" smtClean="0">
                <a:solidFill>
                  <a:schemeClr val="tx2"/>
                </a:solidFill>
              </a:rPr>
              <a:t>反侵略战争的失败与民族意识的觉醒</a:t>
            </a:r>
          </a:p>
        </p:txBody>
      </p:sp>
      <p:pic>
        <p:nvPicPr>
          <p:cNvPr id="62466" name="Picture 2" descr="http://p2.so.qhmsg.com/bdr/_240_/t01d4df1d439b5467f2.jpg"/>
          <p:cNvPicPr>
            <a:picLocks noChangeAspect="1" noChangeArrowheads="1"/>
          </p:cNvPicPr>
          <p:nvPr/>
        </p:nvPicPr>
        <p:blipFill>
          <a:blip r:embed="rId2" cstate="print"/>
          <a:srcRect/>
          <a:stretch>
            <a:fillRect/>
          </a:stretch>
        </p:blipFill>
        <p:spPr bwMode="auto">
          <a:xfrm>
            <a:off x="6876256" y="260648"/>
            <a:ext cx="2267744" cy="2286000"/>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755576" y="3501008"/>
            <a:ext cx="2180208" cy="3013303"/>
            <a:chOff x="755576" y="3501008"/>
            <a:chExt cx="2180208" cy="3013303"/>
          </a:xfrm>
        </p:grpSpPr>
        <p:pic>
          <p:nvPicPr>
            <p:cNvPr id="62468" name="Picture 4" descr="fengguozhang"/>
            <p:cNvPicPr>
              <a:picLocks noChangeAspect="1" noChangeArrowheads="1"/>
            </p:cNvPicPr>
            <p:nvPr/>
          </p:nvPicPr>
          <p:blipFill>
            <a:blip r:embed="rId2" cstate="print"/>
            <a:srcRect/>
            <a:stretch>
              <a:fillRect/>
            </a:stretch>
          </p:blipFill>
          <p:spPr bwMode="auto">
            <a:xfrm>
              <a:off x="827584" y="3501008"/>
              <a:ext cx="2108200" cy="2674938"/>
            </a:xfrm>
            <a:prstGeom prst="rect">
              <a:avLst/>
            </a:prstGeom>
            <a:noFill/>
            <a:ln w="9525">
              <a:noFill/>
              <a:miter lim="800000"/>
              <a:headEnd/>
              <a:tailEnd/>
            </a:ln>
          </p:spPr>
        </p:pic>
        <p:sp>
          <p:nvSpPr>
            <p:cNvPr id="62469" name="Rectangle 5"/>
            <p:cNvSpPr>
              <a:spLocks noChangeArrowheads="1"/>
            </p:cNvSpPr>
            <p:nvPr/>
          </p:nvSpPr>
          <p:spPr bwMode="auto">
            <a:xfrm>
              <a:off x="755576" y="6237312"/>
              <a:ext cx="2145633" cy="276999"/>
            </a:xfrm>
            <a:prstGeom prst="rect">
              <a:avLst/>
            </a:prstGeom>
            <a:noFill/>
            <a:ln w="9525">
              <a:noFill/>
              <a:miter lim="800000"/>
              <a:headEnd/>
              <a:tailEnd/>
            </a:ln>
          </p:spPr>
          <p:txBody>
            <a:bodyPr wrap="square">
              <a:spAutoFit/>
            </a:bodyPr>
            <a:lstStyle/>
            <a:p>
              <a:pPr algn="ctr"/>
              <a:r>
                <a:rPr lang="zh-CN" altLang="en-US" sz="1200" b="1" dirty="0">
                  <a:latin typeface="+mn-ea"/>
                </a:rPr>
                <a:t>冯国璋（</a:t>
              </a:r>
              <a:r>
                <a:rPr lang="en-US" altLang="zh-CN" sz="1200" b="1" dirty="0">
                  <a:latin typeface="+mn-ea"/>
                </a:rPr>
                <a:t>1859--1919</a:t>
              </a:r>
              <a:r>
                <a:rPr lang="zh-CN" altLang="en-US" sz="1200" b="1" dirty="0">
                  <a:latin typeface="+mn-ea"/>
                </a:rPr>
                <a:t>） </a:t>
              </a:r>
            </a:p>
          </p:txBody>
        </p:sp>
      </p:grpSp>
      <p:grpSp>
        <p:nvGrpSpPr>
          <p:cNvPr id="15" name="组合 14"/>
          <p:cNvGrpSpPr/>
          <p:nvPr/>
        </p:nvGrpSpPr>
        <p:grpSpPr>
          <a:xfrm>
            <a:off x="3476659" y="3503310"/>
            <a:ext cx="2587352" cy="3011001"/>
            <a:chOff x="3476659" y="3503310"/>
            <a:chExt cx="2587352" cy="3011001"/>
          </a:xfrm>
        </p:grpSpPr>
        <p:pic>
          <p:nvPicPr>
            <p:cNvPr id="62466" name="Picture 2" descr="duanqirui"/>
            <p:cNvPicPr>
              <a:picLocks noChangeAspect="1" noChangeArrowheads="1"/>
            </p:cNvPicPr>
            <p:nvPr/>
          </p:nvPicPr>
          <p:blipFill>
            <a:blip r:embed="rId3" cstate="print"/>
            <a:srcRect/>
            <a:stretch>
              <a:fillRect/>
            </a:stretch>
          </p:blipFill>
          <p:spPr bwMode="auto">
            <a:xfrm>
              <a:off x="3476659" y="3503310"/>
              <a:ext cx="2587352" cy="2717800"/>
            </a:xfrm>
            <a:prstGeom prst="rect">
              <a:avLst/>
            </a:prstGeom>
            <a:noFill/>
            <a:ln w="9525">
              <a:noFill/>
              <a:miter lim="800000"/>
              <a:headEnd/>
              <a:tailEnd/>
            </a:ln>
          </p:spPr>
        </p:pic>
        <p:sp>
          <p:nvSpPr>
            <p:cNvPr id="62467" name="Rectangle 3"/>
            <p:cNvSpPr>
              <a:spLocks noChangeArrowheads="1"/>
            </p:cNvSpPr>
            <p:nvPr/>
          </p:nvSpPr>
          <p:spPr bwMode="auto">
            <a:xfrm>
              <a:off x="3491880" y="6237312"/>
              <a:ext cx="2473325" cy="276999"/>
            </a:xfrm>
            <a:prstGeom prst="rect">
              <a:avLst/>
            </a:prstGeom>
            <a:noFill/>
            <a:ln w="9525">
              <a:noFill/>
              <a:miter lim="800000"/>
              <a:headEnd/>
              <a:tailEnd/>
            </a:ln>
          </p:spPr>
          <p:txBody>
            <a:bodyPr>
              <a:spAutoFit/>
            </a:bodyPr>
            <a:lstStyle/>
            <a:p>
              <a:pPr algn="ctr"/>
              <a:r>
                <a:rPr lang="zh-CN" altLang="en-US" sz="1200" b="1" dirty="0">
                  <a:latin typeface="+mn-ea"/>
                </a:rPr>
                <a:t>段祺瑞（</a:t>
              </a:r>
              <a:r>
                <a:rPr lang="en-US" altLang="zh-CN" sz="1200" b="1" dirty="0">
                  <a:latin typeface="+mn-ea"/>
                </a:rPr>
                <a:t>1865--1936</a:t>
              </a:r>
              <a:r>
                <a:rPr lang="zh-CN" altLang="en-US" sz="1200" b="1" dirty="0">
                  <a:latin typeface="+mn-ea"/>
                </a:rPr>
                <a:t>） </a:t>
              </a:r>
            </a:p>
          </p:txBody>
        </p:sp>
      </p:grpSp>
      <p:pic>
        <p:nvPicPr>
          <p:cNvPr id="62470" name="Picture 6" descr="zhangzuolin"/>
          <p:cNvPicPr>
            <a:picLocks noChangeAspect="1" noChangeArrowheads="1"/>
          </p:cNvPicPr>
          <p:nvPr/>
        </p:nvPicPr>
        <p:blipFill>
          <a:blip r:embed="rId4" cstate="print"/>
          <a:srcRect/>
          <a:stretch>
            <a:fillRect/>
          </a:stretch>
        </p:blipFill>
        <p:spPr bwMode="auto">
          <a:xfrm>
            <a:off x="6619413" y="3276600"/>
            <a:ext cx="2133600" cy="2743200"/>
          </a:xfrm>
          <a:prstGeom prst="rect">
            <a:avLst/>
          </a:prstGeom>
          <a:noFill/>
          <a:ln w="9525">
            <a:noFill/>
            <a:miter lim="800000"/>
            <a:headEnd/>
            <a:tailEnd/>
          </a:ln>
        </p:spPr>
      </p:pic>
      <p:sp>
        <p:nvSpPr>
          <p:cNvPr id="62471" name="Rectangle 7"/>
          <p:cNvSpPr>
            <a:spLocks noChangeArrowheads="1"/>
          </p:cNvSpPr>
          <p:nvPr/>
        </p:nvSpPr>
        <p:spPr bwMode="auto">
          <a:xfrm>
            <a:off x="6660232" y="6096000"/>
            <a:ext cx="2160240" cy="276999"/>
          </a:xfrm>
          <a:prstGeom prst="rect">
            <a:avLst/>
          </a:prstGeom>
          <a:noFill/>
          <a:ln w="9525">
            <a:noFill/>
            <a:miter lim="800000"/>
            <a:headEnd/>
            <a:tailEnd/>
          </a:ln>
        </p:spPr>
        <p:txBody>
          <a:bodyPr wrap="square">
            <a:spAutoFit/>
          </a:bodyPr>
          <a:lstStyle/>
          <a:p>
            <a:pPr algn="ctr"/>
            <a:r>
              <a:rPr lang="zh-CN" altLang="en-US" sz="1200" b="1" dirty="0">
                <a:latin typeface="+mn-ea"/>
              </a:rPr>
              <a:t>张作霖（</a:t>
            </a:r>
            <a:r>
              <a:rPr lang="en-US" altLang="zh-CN" sz="1200" b="1" dirty="0">
                <a:latin typeface="+mn-ea"/>
              </a:rPr>
              <a:t>1875--1928 </a:t>
            </a:r>
            <a:r>
              <a:rPr lang="zh-CN" altLang="en-US" sz="1200" b="1" dirty="0">
                <a:latin typeface="+mn-ea"/>
              </a:rPr>
              <a:t>）</a:t>
            </a:r>
          </a:p>
        </p:txBody>
      </p:sp>
      <p:sp>
        <p:nvSpPr>
          <p:cNvPr id="62472" name="Rectangle 8"/>
          <p:cNvSpPr>
            <a:spLocks noChangeArrowheads="1"/>
          </p:cNvSpPr>
          <p:nvPr/>
        </p:nvSpPr>
        <p:spPr bwMode="auto">
          <a:xfrm>
            <a:off x="457200" y="228600"/>
            <a:ext cx="7467600" cy="366713"/>
          </a:xfrm>
          <a:prstGeom prst="rect">
            <a:avLst/>
          </a:prstGeom>
          <a:noFill/>
          <a:ln w="9525">
            <a:noFill/>
            <a:miter lim="800000"/>
            <a:headEnd/>
            <a:tailEnd/>
          </a:ln>
        </p:spPr>
        <p:txBody>
          <a:bodyPr>
            <a:spAutoFit/>
          </a:bodyPr>
          <a:lstStyle/>
          <a:p>
            <a:endParaRPr lang="zh-CN" altLang="en-US" b="1">
              <a:ea typeface="宋体" charset="-122"/>
            </a:endParaRPr>
          </a:p>
        </p:txBody>
      </p:sp>
      <p:sp>
        <p:nvSpPr>
          <p:cNvPr id="62473" name="Rectangle 9"/>
          <p:cNvSpPr>
            <a:spLocks noChangeArrowheads="1"/>
          </p:cNvSpPr>
          <p:nvPr/>
        </p:nvSpPr>
        <p:spPr bwMode="auto">
          <a:xfrm>
            <a:off x="381000" y="228600"/>
            <a:ext cx="8229600" cy="1139825"/>
          </a:xfrm>
          <a:prstGeom prst="rect">
            <a:avLst/>
          </a:prstGeom>
          <a:noFill/>
          <a:ln w="9525">
            <a:noFill/>
            <a:miter lim="800000"/>
            <a:headEnd/>
            <a:tailEnd/>
          </a:ln>
        </p:spPr>
        <p:txBody>
          <a:bodyPr/>
          <a:lstStyle/>
          <a:p>
            <a:pPr>
              <a:buFontTx/>
              <a:buNone/>
            </a:pPr>
            <a:endParaRPr lang="zh-CN" altLang="en-US" sz="3800" b="1">
              <a:latin typeface="Garamond" pitchFamily="18" charset="0"/>
              <a:ea typeface="宋体" charset="-122"/>
            </a:endParaRPr>
          </a:p>
        </p:txBody>
      </p:sp>
      <p:sp>
        <p:nvSpPr>
          <p:cNvPr id="62474" name="Rectangle 10"/>
          <p:cNvSpPr>
            <a:spLocks noChangeArrowheads="1"/>
          </p:cNvSpPr>
          <p:nvPr/>
        </p:nvSpPr>
        <p:spPr bwMode="auto">
          <a:xfrm>
            <a:off x="5868144" y="332656"/>
            <a:ext cx="2928023" cy="2590800"/>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4</a:t>
            </a:r>
            <a:r>
              <a:rPr lang="zh-CN" altLang="en-US" sz="3200" b="1" dirty="0">
                <a:latin typeface="华文新魏" pitchFamily="2" charset="-122"/>
                <a:ea typeface="华文新魏" pitchFamily="2" charset="-122"/>
              </a:rPr>
              <a:t>）扶植北洋各派系军阀 首领，导致连年军阀</a:t>
            </a:r>
            <a:r>
              <a:rPr lang="zh-CN" altLang="en-US" sz="3200" b="1" dirty="0" smtClean="0">
                <a:latin typeface="华文新魏" pitchFamily="2" charset="-122"/>
                <a:ea typeface="华文新魏" pitchFamily="2" charset="-122"/>
              </a:rPr>
              <a:t>混战</a:t>
            </a:r>
            <a:endParaRPr lang="zh-CN" altLang="en-US" sz="3200" b="1" dirty="0">
              <a:latin typeface="华文新魏" pitchFamily="2" charset="-122"/>
              <a:ea typeface="华文新魏" pitchFamily="2" charset="-122"/>
            </a:endParaRPr>
          </a:p>
        </p:txBody>
      </p:sp>
      <p:sp>
        <p:nvSpPr>
          <p:cNvPr id="62475" name="Rectangle 11"/>
          <p:cNvSpPr>
            <a:spLocks noChangeArrowheads="1"/>
          </p:cNvSpPr>
          <p:nvPr/>
        </p:nvSpPr>
        <p:spPr bwMode="auto">
          <a:xfrm>
            <a:off x="251520" y="332657"/>
            <a:ext cx="3024336" cy="2736304"/>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3</a:t>
            </a:r>
            <a:r>
              <a:rPr lang="zh-CN" altLang="en-US" sz="3200" b="1" dirty="0">
                <a:latin typeface="华文新魏" pitchFamily="2" charset="-122"/>
                <a:ea typeface="华文新魏" pitchFamily="2" charset="-122"/>
              </a:rPr>
              <a:t>）支持袁世凯篡夺辛亥革命胜利果实，建立北洋 军阀</a:t>
            </a:r>
            <a:r>
              <a:rPr lang="zh-CN" altLang="en-US" sz="3200" b="1" dirty="0" smtClean="0">
                <a:latin typeface="华文新魏" pitchFamily="2" charset="-122"/>
                <a:ea typeface="华文新魏" pitchFamily="2" charset="-122"/>
              </a:rPr>
              <a:t>政府</a:t>
            </a:r>
            <a:endParaRPr lang="zh-CN" altLang="en-US" sz="3200" b="1" dirty="0">
              <a:latin typeface="华文新魏" pitchFamily="2" charset="-122"/>
              <a:ea typeface="华文新魏" pitchFamily="2" charset="-122"/>
            </a:endParaRPr>
          </a:p>
        </p:txBody>
      </p:sp>
      <p:grpSp>
        <p:nvGrpSpPr>
          <p:cNvPr id="17" name="组合 16"/>
          <p:cNvGrpSpPr/>
          <p:nvPr/>
        </p:nvGrpSpPr>
        <p:grpSpPr>
          <a:xfrm>
            <a:off x="3491880" y="404664"/>
            <a:ext cx="2146300" cy="3013303"/>
            <a:chOff x="3491880" y="404664"/>
            <a:chExt cx="2146300" cy="3013303"/>
          </a:xfrm>
        </p:grpSpPr>
        <p:pic>
          <p:nvPicPr>
            <p:cNvPr id="62476" name="Picture 12" descr="袁世凯"/>
            <p:cNvPicPr>
              <a:picLocks noChangeAspect="1" noChangeArrowheads="1"/>
            </p:cNvPicPr>
            <p:nvPr/>
          </p:nvPicPr>
          <p:blipFill>
            <a:blip r:embed="rId5" cstate="print"/>
            <a:srcRect/>
            <a:stretch>
              <a:fillRect/>
            </a:stretch>
          </p:blipFill>
          <p:spPr bwMode="auto">
            <a:xfrm>
              <a:off x="3491880" y="404664"/>
              <a:ext cx="2146300" cy="2667000"/>
            </a:xfrm>
            <a:prstGeom prst="rect">
              <a:avLst/>
            </a:prstGeom>
            <a:noFill/>
            <a:ln w="9525">
              <a:noFill/>
              <a:miter lim="800000"/>
              <a:headEnd/>
              <a:tailEnd/>
            </a:ln>
          </p:spPr>
        </p:pic>
        <p:sp>
          <p:nvSpPr>
            <p:cNvPr id="62477" name="Rectangle 13"/>
            <p:cNvSpPr>
              <a:spLocks noChangeArrowheads="1"/>
            </p:cNvSpPr>
            <p:nvPr/>
          </p:nvSpPr>
          <p:spPr bwMode="auto">
            <a:xfrm>
              <a:off x="3707904" y="3140968"/>
              <a:ext cx="1710725" cy="276999"/>
            </a:xfrm>
            <a:prstGeom prst="rect">
              <a:avLst/>
            </a:prstGeom>
            <a:noFill/>
            <a:ln w="9525">
              <a:noFill/>
              <a:miter lim="800000"/>
              <a:headEnd/>
              <a:tailEnd/>
            </a:ln>
          </p:spPr>
          <p:txBody>
            <a:bodyPr wrap="none" anchor="ctr">
              <a:spAutoFit/>
            </a:bodyPr>
            <a:lstStyle/>
            <a:p>
              <a:pPr algn="ctr"/>
              <a:r>
                <a:rPr lang="zh-CN" altLang="en-US" sz="1200" b="1" dirty="0">
                  <a:latin typeface="+mn-ea"/>
                </a:rPr>
                <a:t>袁世凯（</a:t>
              </a:r>
              <a:r>
                <a:rPr lang="en-US" altLang="zh-CN" sz="1200" b="1" dirty="0">
                  <a:latin typeface="+mn-ea"/>
                </a:rPr>
                <a:t>1859--1916</a:t>
              </a:r>
              <a:r>
                <a:rPr lang="zh-CN" altLang="en-US" sz="1200" b="1" dirty="0">
                  <a:latin typeface="+mn-ea"/>
                </a:rPr>
                <a:t>）</a:t>
              </a:r>
              <a:r>
                <a:rPr lang="zh-CN" altLang="en-US" sz="1200" dirty="0">
                  <a:latin typeface="+mn-ea"/>
                </a:rPr>
                <a:t> </a:t>
              </a:r>
            </a:p>
          </p:txBody>
        </p:sp>
      </p:grpSp>
    </p:spTree>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4638"/>
            <a:ext cx="8219256" cy="850106"/>
          </a:xfrm>
        </p:spPr>
        <p:txBody>
          <a:bodyPr>
            <a:normAutofit/>
          </a:bodyPr>
          <a:lstStyle/>
          <a:p>
            <a:r>
              <a:rPr lang="zh-CN" altLang="en-US" b="1" dirty="0" smtClean="0">
                <a:latin typeface="华文新魏" pitchFamily="2" charset="-122"/>
                <a:ea typeface="华文新魏" pitchFamily="2" charset="-122"/>
              </a:rPr>
              <a:t>（三）经济掠夺</a:t>
            </a:r>
            <a:endParaRPr lang="zh-CN" altLang="en-US" dirty="0"/>
          </a:p>
        </p:txBody>
      </p:sp>
      <p:sp>
        <p:nvSpPr>
          <p:cNvPr id="3" name="内容占位符 2"/>
          <p:cNvSpPr>
            <a:spLocks noGrp="1"/>
          </p:cNvSpPr>
          <p:nvPr>
            <p:ph sz="quarter" idx="1"/>
          </p:nvPr>
        </p:nvSpPr>
        <p:spPr>
          <a:xfrm>
            <a:off x="251520" y="1412776"/>
            <a:ext cx="2952328" cy="4572000"/>
          </a:xfrm>
        </p:spPr>
        <p:txBody>
          <a:bodyPr>
            <a:normAutofit lnSpcReduction="10000"/>
          </a:bodyPr>
          <a:lstStyle/>
          <a:p>
            <a:r>
              <a:rPr lang="zh-CN" altLang="en-US" b="1" dirty="0" smtClean="0">
                <a:cs typeface="+mn-ea"/>
                <a:sym typeface="+mn-lt"/>
              </a:rPr>
              <a:t>资本－帝国主义对中国进行经济侵略的方式，除了强迫中国支付巨额的</a:t>
            </a:r>
            <a:r>
              <a:rPr lang="zh-CN" altLang="en-US" b="1" dirty="0" smtClean="0">
                <a:solidFill>
                  <a:srgbClr val="C00000"/>
                </a:solidFill>
                <a:cs typeface="+mn-ea"/>
                <a:sym typeface="+mn-lt"/>
              </a:rPr>
              <a:t>战争赔款外</a:t>
            </a:r>
            <a:r>
              <a:rPr lang="zh-CN" altLang="en-US" b="1" dirty="0" smtClean="0">
                <a:cs typeface="+mn-ea"/>
                <a:sym typeface="+mn-lt"/>
              </a:rPr>
              <a:t>，主要是扩大对中国的</a:t>
            </a:r>
            <a:r>
              <a:rPr lang="zh-CN" altLang="en-US" b="1" dirty="0" smtClean="0">
                <a:solidFill>
                  <a:srgbClr val="C00000"/>
                </a:solidFill>
                <a:cs typeface="+mn-ea"/>
                <a:sym typeface="+mn-lt"/>
              </a:rPr>
              <a:t>商品倾销</a:t>
            </a:r>
            <a:r>
              <a:rPr lang="zh-CN" altLang="en-US" b="1" dirty="0" smtClean="0">
                <a:cs typeface="+mn-ea"/>
                <a:sym typeface="+mn-lt"/>
              </a:rPr>
              <a:t>和</a:t>
            </a:r>
            <a:r>
              <a:rPr lang="zh-CN" altLang="en-US" b="1" dirty="0" smtClean="0">
                <a:solidFill>
                  <a:srgbClr val="C00000"/>
                </a:solidFill>
                <a:cs typeface="+mn-ea"/>
                <a:sym typeface="+mn-lt"/>
              </a:rPr>
              <a:t>资本输出</a:t>
            </a:r>
            <a:r>
              <a:rPr lang="zh-CN" altLang="en-US" b="1" dirty="0" smtClean="0">
                <a:cs typeface="+mn-ea"/>
                <a:sym typeface="+mn-lt"/>
              </a:rPr>
              <a:t>，进行掠夺和榨取，逐步把中国卷入资本主义的世界市场。</a:t>
            </a:r>
            <a:endParaRPr lang="zh-CN" altLang="en-US" b="1" dirty="0" smtClean="0"/>
          </a:p>
          <a:p>
            <a:endParaRPr lang="zh-CN" altLang="en-US" dirty="0"/>
          </a:p>
        </p:txBody>
      </p:sp>
      <p:grpSp>
        <p:nvGrpSpPr>
          <p:cNvPr id="4" name="组合 16"/>
          <p:cNvGrpSpPr>
            <a:grpSpLocks/>
          </p:cNvGrpSpPr>
          <p:nvPr/>
        </p:nvGrpSpPr>
        <p:grpSpPr bwMode="auto">
          <a:xfrm>
            <a:off x="3347864" y="1628800"/>
            <a:ext cx="5328592" cy="4271962"/>
            <a:chOff x="4568089" y="1998799"/>
            <a:chExt cx="4381633" cy="4272009"/>
          </a:xfrm>
        </p:grpSpPr>
        <p:sp>
          <p:nvSpPr>
            <p:cNvPr id="5" name="任意多边形 4"/>
            <p:cNvSpPr/>
            <p:nvPr/>
          </p:nvSpPr>
          <p:spPr>
            <a:xfrm>
              <a:off x="6032902" y="3491065"/>
              <a:ext cx="1255328" cy="1254139"/>
            </a:xfrm>
            <a:custGeom>
              <a:avLst/>
              <a:gdLst>
                <a:gd name="connsiteX0" fmla="*/ 0 w 1254062"/>
                <a:gd name="connsiteY0" fmla="*/ 627031 h 1254062"/>
                <a:gd name="connsiteX1" fmla="*/ 627031 w 1254062"/>
                <a:gd name="connsiteY1" fmla="*/ 0 h 1254062"/>
                <a:gd name="connsiteX2" fmla="*/ 1254062 w 1254062"/>
                <a:gd name="connsiteY2" fmla="*/ 627031 h 1254062"/>
                <a:gd name="connsiteX3" fmla="*/ 627031 w 1254062"/>
                <a:gd name="connsiteY3" fmla="*/ 1254062 h 1254062"/>
                <a:gd name="connsiteX4" fmla="*/ 0 w 1254062"/>
                <a:gd name="connsiteY4" fmla="*/ 627031 h 125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062" h="1254062">
                  <a:moveTo>
                    <a:pt x="0" y="627031"/>
                  </a:moveTo>
                  <a:cubicBezTo>
                    <a:pt x="0" y="280731"/>
                    <a:pt x="280731" y="0"/>
                    <a:pt x="627031" y="0"/>
                  </a:cubicBezTo>
                  <a:cubicBezTo>
                    <a:pt x="973331" y="0"/>
                    <a:pt x="1254062" y="280731"/>
                    <a:pt x="1254062" y="627031"/>
                  </a:cubicBezTo>
                  <a:cubicBezTo>
                    <a:pt x="1254062" y="973331"/>
                    <a:pt x="973331" y="1254062"/>
                    <a:pt x="627031" y="1254062"/>
                  </a:cubicBezTo>
                  <a:cubicBezTo>
                    <a:pt x="280731" y="1254062"/>
                    <a:pt x="0" y="973331"/>
                    <a:pt x="0" y="627031"/>
                  </a:cubicBezTo>
                  <a:close/>
                </a:path>
              </a:pathLst>
            </a:custGeom>
            <a:solidFill>
              <a:srgbClr val="E1EBFF"/>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72000" tIns="216000" rIns="72000" bIns="216000" spcCol="1270" anchor="ctr"/>
            <a:lstStyle/>
            <a:p>
              <a:pPr algn="ctr" defTabSz="800100" eaLnBrk="0" hangingPunct="0">
                <a:lnSpc>
                  <a:spcPct val="90000"/>
                </a:lnSpc>
                <a:spcAft>
                  <a:spcPct val="35000"/>
                </a:spcAft>
                <a:buFontTx/>
                <a:buNone/>
                <a:defRPr/>
              </a:pPr>
              <a:r>
                <a:rPr lang="zh-CN" altLang="en-US" sz="3200" b="1" dirty="0" smtClean="0">
                  <a:solidFill>
                    <a:srgbClr val="C00000"/>
                  </a:solidFill>
                  <a:cs typeface="+mn-ea"/>
                  <a:sym typeface="+mn-lt"/>
                </a:rPr>
                <a:t>经济</a:t>
              </a:r>
              <a:endParaRPr lang="en-US" altLang="zh-CN" sz="3200" b="1" dirty="0" smtClean="0">
                <a:solidFill>
                  <a:srgbClr val="C00000"/>
                </a:solidFill>
                <a:cs typeface="+mn-ea"/>
                <a:sym typeface="+mn-lt"/>
              </a:endParaRPr>
            </a:p>
            <a:p>
              <a:pPr algn="ctr" defTabSz="800100" eaLnBrk="0" hangingPunct="0">
                <a:lnSpc>
                  <a:spcPct val="90000"/>
                </a:lnSpc>
                <a:spcAft>
                  <a:spcPct val="35000"/>
                </a:spcAft>
                <a:buFontTx/>
                <a:buNone/>
                <a:defRPr/>
              </a:pPr>
              <a:r>
                <a:rPr lang="zh-CN" altLang="en-US" sz="3200" b="1" dirty="0" smtClean="0">
                  <a:solidFill>
                    <a:srgbClr val="C00000"/>
                  </a:solidFill>
                  <a:cs typeface="+mn-ea"/>
                  <a:sym typeface="+mn-lt"/>
                </a:rPr>
                <a:t>掠夺</a:t>
              </a:r>
              <a:endParaRPr lang="zh-CN" altLang="en-US" sz="3200" b="1" dirty="0">
                <a:solidFill>
                  <a:srgbClr val="C00000"/>
                </a:solidFill>
                <a:cs typeface="+mn-ea"/>
                <a:sym typeface="+mn-lt"/>
              </a:endParaRPr>
            </a:p>
          </p:txBody>
        </p:sp>
        <p:sp>
          <p:nvSpPr>
            <p:cNvPr id="6" name="任意多边形 5"/>
            <p:cNvSpPr/>
            <p:nvPr/>
          </p:nvSpPr>
          <p:spPr>
            <a:xfrm rot="16200000">
              <a:off x="6471652" y="3283900"/>
              <a:ext cx="377829" cy="36502"/>
            </a:xfrm>
            <a:custGeom>
              <a:avLst/>
              <a:gdLst>
                <a:gd name="connsiteX0" fmla="*/ 0 w 378063"/>
                <a:gd name="connsiteY0" fmla="*/ 17811 h 35622"/>
                <a:gd name="connsiteX1" fmla="*/ 378063 w 378063"/>
                <a:gd name="connsiteY1" fmla="*/ 17811 h 35622"/>
              </a:gdLst>
              <a:ahLst/>
              <a:cxnLst>
                <a:cxn ang="0">
                  <a:pos x="connsiteX0" y="connsiteY0"/>
                </a:cxn>
                <a:cxn ang="0">
                  <a:pos x="connsiteX1" y="connsiteY1"/>
                </a:cxn>
              </a:cxnLst>
              <a:rect l="l" t="t" r="r" b="b"/>
              <a:pathLst>
                <a:path w="378063" h="35622">
                  <a:moveTo>
                    <a:pt x="0" y="17811"/>
                  </a:moveTo>
                  <a:lnTo>
                    <a:pt x="378063" y="1781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72000" tIns="216000" rIns="72000" bIns="216000"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7" name="任意多边形 6"/>
            <p:cNvSpPr/>
            <p:nvPr/>
          </p:nvSpPr>
          <p:spPr>
            <a:xfrm>
              <a:off x="6032902" y="1998799"/>
              <a:ext cx="1255328" cy="1254139"/>
            </a:xfrm>
            <a:custGeom>
              <a:avLst/>
              <a:gdLst>
                <a:gd name="connsiteX0" fmla="*/ 0 w 1254062"/>
                <a:gd name="connsiteY0" fmla="*/ 627031 h 1254062"/>
                <a:gd name="connsiteX1" fmla="*/ 627031 w 1254062"/>
                <a:gd name="connsiteY1" fmla="*/ 0 h 1254062"/>
                <a:gd name="connsiteX2" fmla="*/ 1254062 w 1254062"/>
                <a:gd name="connsiteY2" fmla="*/ 627031 h 1254062"/>
                <a:gd name="connsiteX3" fmla="*/ 627031 w 1254062"/>
                <a:gd name="connsiteY3" fmla="*/ 1254062 h 1254062"/>
                <a:gd name="connsiteX4" fmla="*/ 0 w 1254062"/>
                <a:gd name="connsiteY4" fmla="*/ 627031 h 125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062" h="1254062">
                  <a:moveTo>
                    <a:pt x="0" y="627031"/>
                  </a:moveTo>
                  <a:cubicBezTo>
                    <a:pt x="0" y="280731"/>
                    <a:pt x="280731" y="0"/>
                    <a:pt x="627031" y="0"/>
                  </a:cubicBezTo>
                  <a:cubicBezTo>
                    <a:pt x="973331" y="0"/>
                    <a:pt x="1254062" y="280731"/>
                    <a:pt x="1254062" y="627031"/>
                  </a:cubicBezTo>
                  <a:cubicBezTo>
                    <a:pt x="1254062" y="973331"/>
                    <a:pt x="973331" y="1254062"/>
                    <a:pt x="627031" y="1254062"/>
                  </a:cubicBezTo>
                  <a:cubicBezTo>
                    <a:pt x="280731" y="1254062"/>
                    <a:pt x="0" y="973331"/>
                    <a:pt x="0" y="627031"/>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216000" rIns="72000" bIns="216000" anchor="ctr"/>
            <a:lstStyle/>
            <a:p>
              <a:pPr algn="ctr" defTabSz="800100">
                <a:lnSpc>
                  <a:spcPct val="90000"/>
                </a:lnSpc>
                <a:spcAft>
                  <a:spcPct val="35000"/>
                </a:spcAft>
                <a:defRPr/>
              </a:pPr>
              <a:r>
                <a:rPr lang="zh-CN" altLang="en-US" sz="2400" b="1" dirty="0">
                  <a:solidFill>
                    <a:schemeClr val="tx1"/>
                  </a:solidFill>
                  <a:cs typeface="+mn-ea"/>
                  <a:sym typeface="+mn-lt"/>
                </a:rPr>
                <a:t>控制中国通商口岸</a:t>
              </a:r>
            </a:p>
          </p:txBody>
        </p:sp>
        <p:sp>
          <p:nvSpPr>
            <p:cNvPr id="8" name="任意多边形 7"/>
            <p:cNvSpPr/>
            <p:nvPr/>
          </p:nvSpPr>
          <p:spPr>
            <a:xfrm>
              <a:off x="7288231" y="4100672"/>
              <a:ext cx="377709" cy="34925"/>
            </a:xfrm>
            <a:custGeom>
              <a:avLst/>
              <a:gdLst>
                <a:gd name="connsiteX0" fmla="*/ 0 w 378063"/>
                <a:gd name="connsiteY0" fmla="*/ 17811 h 35622"/>
                <a:gd name="connsiteX1" fmla="*/ 378063 w 378063"/>
                <a:gd name="connsiteY1" fmla="*/ 17811 h 35622"/>
              </a:gdLst>
              <a:ahLst/>
              <a:cxnLst>
                <a:cxn ang="0">
                  <a:pos x="connsiteX0" y="connsiteY0"/>
                </a:cxn>
                <a:cxn ang="0">
                  <a:pos x="connsiteX1" y="connsiteY1"/>
                </a:cxn>
              </a:cxnLst>
              <a:rect l="l" t="t" r="r" b="b"/>
              <a:pathLst>
                <a:path w="378063" h="35622">
                  <a:moveTo>
                    <a:pt x="0" y="17811"/>
                  </a:moveTo>
                  <a:lnTo>
                    <a:pt x="378063" y="1781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72000" tIns="216000" rIns="72000" bIns="216000"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9" name="任意多边形 8"/>
            <p:cNvSpPr/>
            <p:nvPr/>
          </p:nvSpPr>
          <p:spPr>
            <a:xfrm>
              <a:off x="7518347" y="3491065"/>
              <a:ext cx="1431375" cy="1254139"/>
            </a:xfrm>
            <a:custGeom>
              <a:avLst/>
              <a:gdLst>
                <a:gd name="connsiteX0" fmla="*/ 0 w 1254062"/>
                <a:gd name="connsiteY0" fmla="*/ 627031 h 1254062"/>
                <a:gd name="connsiteX1" fmla="*/ 627031 w 1254062"/>
                <a:gd name="connsiteY1" fmla="*/ 0 h 1254062"/>
                <a:gd name="connsiteX2" fmla="*/ 1254062 w 1254062"/>
                <a:gd name="connsiteY2" fmla="*/ 627031 h 1254062"/>
                <a:gd name="connsiteX3" fmla="*/ 627031 w 1254062"/>
                <a:gd name="connsiteY3" fmla="*/ 1254062 h 1254062"/>
                <a:gd name="connsiteX4" fmla="*/ 0 w 1254062"/>
                <a:gd name="connsiteY4" fmla="*/ 627031 h 125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062" h="1254062">
                  <a:moveTo>
                    <a:pt x="0" y="627031"/>
                  </a:moveTo>
                  <a:cubicBezTo>
                    <a:pt x="0" y="280731"/>
                    <a:pt x="280731" y="0"/>
                    <a:pt x="627031" y="0"/>
                  </a:cubicBezTo>
                  <a:cubicBezTo>
                    <a:pt x="973331" y="0"/>
                    <a:pt x="1254062" y="280731"/>
                    <a:pt x="1254062" y="627031"/>
                  </a:cubicBezTo>
                  <a:cubicBezTo>
                    <a:pt x="1254062" y="973331"/>
                    <a:pt x="973331" y="1254062"/>
                    <a:pt x="627031" y="1254062"/>
                  </a:cubicBezTo>
                  <a:cubicBezTo>
                    <a:pt x="280731" y="1254062"/>
                    <a:pt x="0" y="973331"/>
                    <a:pt x="0" y="627031"/>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216000" rIns="72000" bIns="216000" anchor="ctr"/>
            <a:lstStyle/>
            <a:p>
              <a:pPr algn="ctr" defTabSz="800100">
                <a:lnSpc>
                  <a:spcPct val="90000"/>
                </a:lnSpc>
                <a:spcAft>
                  <a:spcPts val="0"/>
                </a:spcAft>
                <a:defRPr/>
              </a:pPr>
              <a:r>
                <a:rPr lang="zh-CN" altLang="en-US" sz="2400" b="1" dirty="0" smtClean="0">
                  <a:solidFill>
                    <a:schemeClr val="tx1"/>
                  </a:solidFill>
                  <a:cs typeface="+mn-ea"/>
                  <a:sym typeface="+mn-lt"/>
                </a:rPr>
                <a:t>剥夺中国</a:t>
              </a:r>
              <a:r>
                <a:rPr lang="zh-CN" altLang="en-US" sz="2400" b="1" dirty="0">
                  <a:solidFill>
                    <a:schemeClr val="tx1"/>
                  </a:solidFill>
                  <a:cs typeface="+mn-ea"/>
                  <a:sym typeface="+mn-lt"/>
                </a:rPr>
                <a:t>关税自主权</a:t>
              </a:r>
            </a:p>
          </p:txBody>
        </p:sp>
        <p:sp>
          <p:nvSpPr>
            <p:cNvPr id="10" name="任意多边形 9"/>
            <p:cNvSpPr/>
            <p:nvPr/>
          </p:nvSpPr>
          <p:spPr>
            <a:xfrm rot="5400000">
              <a:off x="6471652" y="4915868"/>
              <a:ext cx="377829" cy="36502"/>
            </a:xfrm>
            <a:custGeom>
              <a:avLst/>
              <a:gdLst>
                <a:gd name="connsiteX0" fmla="*/ 0 w 378063"/>
                <a:gd name="connsiteY0" fmla="*/ 17811 h 35622"/>
                <a:gd name="connsiteX1" fmla="*/ 378063 w 378063"/>
                <a:gd name="connsiteY1" fmla="*/ 17811 h 35622"/>
              </a:gdLst>
              <a:ahLst/>
              <a:cxnLst>
                <a:cxn ang="0">
                  <a:pos x="connsiteX0" y="connsiteY0"/>
                </a:cxn>
                <a:cxn ang="0">
                  <a:pos x="connsiteX1" y="connsiteY1"/>
                </a:cxn>
              </a:cxnLst>
              <a:rect l="l" t="t" r="r" b="b"/>
              <a:pathLst>
                <a:path w="378063" h="35622">
                  <a:moveTo>
                    <a:pt x="0" y="17811"/>
                  </a:moveTo>
                  <a:lnTo>
                    <a:pt x="378063" y="1781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72000" tIns="216000" rIns="72000" bIns="216000"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11" name="任意多边形 10"/>
            <p:cNvSpPr/>
            <p:nvPr/>
          </p:nvSpPr>
          <p:spPr>
            <a:xfrm>
              <a:off x="5680912" y="5016669"/>
              <a:ext cx="1792881" cy="1254139"/>
            </a:xfrm>
            <a:custGeom>
              <a:avLst/>
              <a:gdLst>
                <a:gd name="connsiteX0" fmla="*/ 0 w 1254062"/>
                <a:gd name="connsiteY0" fmla="*/ 627031 h 1254062"/>
                <a:gd name="connsiteX1" fmla="*/ 627031 w 1254062"/>
                <a:gd name="connsiteY1" fmla="*/ 0 h 1254062"/>
                <a:gd name="connsiteX2" fmla="*/ 1254062 w 1254062"/>
                <a:gd name="connsiteY2" fmla="*/ 627031 h 1254062"/>
                <a:gd name="connsiteX3" fmla="*/ 627031 w 1254062"/>
                <a:gd name="connsiteY3" fmla="*/ 1254062 h 1254062"/>
                <a:gd name="connsiteX4" fmla="*/ 0 w 1254062"/>
                <a:gd name="connsiteY4" fmla="*/ 627031 h 125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062" h="1254062">
                  <a:moveTo>
                    <a:pt x="0" y="627031"/>
                  </a:moveTo>
                  <a:cubicBezTo>
                    <a:pt x="0" y="280731"/>
                    <a:pt x="280731" y="0"/>
                    <a:pt x="627031" y="0"/>
                  </a:cubicBezTo>
                  <a:cubicBezTo>
                    <a:pt x="973331" y="0"/>
                    <a:pt x="1254062" y="280731"/>
                    <a:pt x="1254062" y="627031"/>
                  </a:cubicBezTo>
                  <a:cubicBezTo>
                    <a:pt x="1254062" y="973331"/>
                    <a:pt x="973331" y="1254062"/>
                    <a:pt x="627031" y="1254062"/>
                  </a:cubicBezTo>
                  <a:cubicBezTo>
                    <a:pt x="280731" y="1254062"/>
                    <a:pt x="0" y="973331"/>
                    <a:pt x="0" y="627031"/>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216000" rIns="72000" bIns="216000" anchor="ctr"/>
            <a:lstStyle/>
            <a:p>
              <a:pPr algn="ctr" defTabSz="800100">
                <a:spcAft>
                  <a:spcPct val="35000"/>
                </a:spcAft>
                <a:defRPr/>
              </a:pPr>
              <a:r>
                <a:rPr lang="zh-CN" altLang="en-US" sz="2400" b="1" dirty="0">
                  <a:solidFill>
                    <a:schemeClr val="tx1"/>
                  </a:solidFill>
                  <a:cs typeface="+mn-ea"/>
                  <a:sym typeface="+mn-lt"/>
                </a:rPr>
                <a:t>实行商品倾销和资本输出</a:t>
              </a:r>
            </a:p>
          </p:txBody>
        </p:sp>
        <p:sp>
          <p:nvSpPr>
            <p:cNvPr id="12" name="任意多边形 11"/>
            <p:cNvSpPr/>
            <p:nvPr/>
          </p:nvSpPr>
          <p:spPr>
            <a:xfrm rot="21600000">
              <a:off x="5655193" y="4100672"/>
              <a:ext cx="377709" cy="34925"/>
            </a:xfrm>
            <a:custGeom>
              <a:avLst/>
              <a:gdLst>
                <a:gd name="connsiteX0" fmla="*/ 0 w 378063"/>
                <a:gd name="connsiteY0" fmla="*/ 17811 h 35622"/>
                <a:gd name="connsiteX1" fmla="*/ 378063 w 378063"/>
                <a:gd name="connsiteY1" fmla="*/ 17811 h 35622"/>
              </a:gdLst>
              <a:ahLst/>
              <a:cxnLst>
                <a:cxn ang="0">
                  <a:pos x="connsiteX0" y="connsiteY0"/>
                </a:cxn>
                <a:cxn ang="0">
                  <a:pos x="connsiteX1" y="connsiteY1"/>
                </a:cxn>
              </a:cxnLst>
              <a:rect l="l" t="t" r="r" b="b"/>
              <a:pathLst>
                <a:path w="378063" h="35622">
                  <a:moveTo>
                    <a:pt x="378063" y="17811"/>
                  </a:moveTo>
                  <a:lnTo>
                    <a:pt x="0" y="1781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72000" tIns="216000" rIns="72000" bIns="216000" spcCol="1270" anchor="ctr"/>
            <a:lstStyle/>
            <a:p>
              <a:pPr algn="ctr" defTabSz="222250" eaLnBrk="0" hangingPunct="0">
                <a:lnSpc>
                  <a:spcPct val="90000"/>
                </a:lnSpc>
                <a:spcAft>
                  <a:spcPct val="35000"/>
                </a:spcAft>
                <a:buFontTx/>
                <a:buNone/>
                <a:defRPr/>
              </a:pPr>
              <a:endParaRPr lang="zh-CN" altLang="en-US" sz="500" dirty="0">
                <a:cs typeface="+mn-ea"/>
                <a:sym typeface="+mn-lt"/>
              </a:endParaRPr>
            </a:p>
          </p:txBody>
        </p:sp>
        <p:sp>
          <p:nvSpPr>
            <p:cNvPr id="13" name="任意多边形 12"/>
            <p:cNvSpPr/>
            <p:nvPr/>
          </p:nvSpPr>
          <p:spPr>
            <a:xfrm>
              <a:off x="4568089" y="3491065"/>
              <a:ext cx="1253741" cy="1254139"/>
            </a:xfrm>
            <a:custGeom>
              <a:avLst/>
              <a:gdLst>
                <a:gd name="connsiteX0" fmla="*/ 0 w 1254062"/>
                <a:gd name="connsiteY0" fmla="*/ 627031 h 1254062"/>
                <a:gd name="connsiteX1" fmla="*/ 627031 w 1254062"/>
                <a:gd name="connsiteY1" fmla="*/ 0 h 1254062"/>
                <a:gd name="connsiteX2" fmla="*/ 1254062 w 1254062"/>
                <a:gd name="connsiteY2" fmla="*/ 627031 h 1254062"/>
                <a:gd name="connsiteX3" fmla="*/ 627031 w 1254062"/>
                <a:gd name="connsiteY3" fmla="*/ 1254062 h 1254062"/>
                <a:gd name="connsiteX4" fmla="*/ 0 w 1254062"/>
                <a:gd name="connsiteY4" fmla="*/ 627031 h 125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062" h="1254062">
                  <a:moveTo>
                    <a:pt x="0" y="627031"/>
                  </a:moveTo>
                  <a:cubicBezTo>
                    <a:pt x="0" y="280731"/>
                    <a:pt x="280731" y="0"/>
                    <a:pt x="627031" y="0"/>
                  </a:cubicBezTo>
                  <a:cubicBezTo>
                    <a:pt x="973331" y="0"/>
                    <a:pt x="1254062" y="280731"/>
                    <a:pt x="1254062" y="627031"/>
                  </a:cubicBezTo>
                  <a:cubicBezTo>
                    <a:pt x="1254062" y="973331"/>
                    <a:pt x="973331" y="1254062"/>
                    <a:pt x="627031" y="1254062"/>
                  </a:cubicBezTo>
                  <a:cubicBezTo>
                    <a:pt x="280731" y="1254062"/>
                    <a:pt x="0" y="973331"/>
                    <a:pt x="0" y="627031"/>
                  </a:cubicBezTo>
                  <a:close/>
                </a:path>
              </a:pathLst>
            </a:custGeom>
            <a:solidFill>
              <a:schemeClr val="accent4">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216000" rIns="72000" bIns="216000" anchor="ctr"/>
            <a:lstStyle/>
            <a:p>
              <a:pPr algn="ctr" defTabSz="800100">
                <a:lnSpc>
                  <a:spcPct val="90000"/>
                </a:lnSpc>
                <a:spcAft>
                  <a:spcPct val="35000"/>
                </a:spcAft>
                <a:defRPr/>
              </a:pPr>
              <a:r>
                <a:rPr lang="zh-CN" altLang="en-US" sz="2400" b="1" dirty="0">
                  <a:solidFill>
                    <a:schemeClr val="tx1"/>
                  </a:solidFill>
                  <a:cs typeface="+mn-ea"/>
                  <a:sym typeface="+mn-lt"/>
                </a:rPr>
                <a:t>操纵中国经济命脉</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34"/>
          <p:cNvSpPr txBox="1">
            <a:spLocks noChangeArrowheads="1"/>
          </p:cNvSpPr>
          <p:nvPr/>
        </p:nvSpPr>
        <p:spPr bwMode="auto">
          <a:xfrm>
            <a:off x="6012160" y="3284984"/>
            <a:ext cx="2699792" cy="1938992"/>
          </a:xfrm>
          <a:prstGeom prst="rect">
            <a:avLst/>
          </a:prstGeom>
          <a:solidFill>
            <a:schemeClr val="bg1"/>
          </a:solidFill>
          <a:ln w="9525">
            <a:solidFill>
              <a:srgbClr val="008000"/>
            </a:solidFill>
            <a:miter lim="800000"/>
            <a:headEnd/>
            <a:tailEnd/>
          </a:ln>
        </p:spPr>
        <p:txBody>
          <a:bodyPr wrap="square">
            <a:spAutoFit/>
          </a:bodyPr>
          <a:lstStyle/>
          <a:p>
            <a:r>
              <a:rPr lang="en-US" altLang="zh-CN" sz="2400" b="1" dirty="0">
                <a:solidFill>
                  <a:srgbClr val="000066"/>
                </a:solidFill>
                <a:latin typeface="华文新魏" pitchFamily="2" charset="-122"/>
                <a:ea typeface="华文新魏" pitchFamily="2" charset="-122"/>
              </a:rPr>
              <a:t>1842</a:t>
            </a:r>
            <a:r>
              <a:rPr lang="zh-CN" altLang="en-US" sz="2400" b="1" dirty="0">
                <a:solidFill>
                  <a:srgbClr val="000066"/>
                </a:solidFill>
                <a:latin typeface="华文新魏" pitchFamily="2" charset="-122"/>
                <a:ea typeface="华文新魏" pitchFamily="2" charset="-122"/>
              </a:rPr>
              <a:t>年</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南京条约</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开放的通商</a:t>
            </a:r>
            <a:r>
              <a:rPr lang="zh-CN" altLang="en-US" sz="2400" b="1" dirty="0" smtClean="0">
                <a:solidFill>
                  <a:srgbClr val="000066"/>
                </a:solidFill>
                <a:latin typeface="华文新魏" pitchFamily="2" charset="-122"/>
                <a:ea typeface="华文新魏" pitchFamily="2" charset="-122"/>
              </a:rPr>
              <a:t>口岸：广州、厦门、福州、宁波、上海</a:t>
            </a:r>
          </a:p>
          <a:p>
            <a:endParaRPr lang="zh-CN" altLang="en-US" sz="2400" b="1" dirty="0">
              <a:solidFill>
                <a:srgbClr val="000066"/>
              </a:solidFill>
              <a:latin typeface="华文新魏" pitchFamily="2" charset="-122"/>
              <a:ea typeface="华文新魏" pitchFamily="2" charset="-122"/>
            </a:endParaRPr>
          </a:p>
        </p:txBody>
      </p:sp>
      <p:sp>
        <p:nvSpPr>
          <p:cNvPr id="63493" name="Rectangle 36"/>
          <p:cNvSpPr>
            <a:spLocks noChangeArrowheads="1"/>
          </p:cNvSpPr>
          <p:nvPr/>
        </p:nvSpPr>
        <p:spPr bwMode="auto">
          <a:xfrm>
            <a:off x="323528" y="332656"/>
            <a:ext cx="8435279" cy="936104"/>
          </a:xfrm>
          <a:prstGeom prst="rect">
            <a:avLst/>
          </a:prstGeom>
          <a:noFill/>
          <a:ln w="9525">
            <a:noFill/>
            <a:miter lim="800000"/>
            <a:headEnd/>
            <a:tailEnd/>
          </a:ln>
        </p:spPr>
        <p:txBody>
          <a:bodyPr/>
          <a:lstStyle/>
          <a:p>
            <a:pPr>
              <a:buFontTx/>
              <a:buNone/>
            </a:pPr>
            <a:r>
              <a:rPr lang="en-US" altLang="zh-CN" sz="4400" b="1" dirty="0">
                <a:latin typeface="华文新魏" pitchFamily="2" charset="-122"/>
                <a:ea typeface="华文新魏" pitchFamily="2" charset="-122"/>
              </a:rPr>
              <a:t>1</a:t>
            </a:r>
            <a:r>
              <a:rPr lang="zh-CN" altLang="en-US" sz="4400" b="1" dirty="0">
                <a:latin typeface="华文新魏" pitchFamily="2" charset="-122"/>
                <a:ea typeface="华文新魏" pitchFamily="2" charset="-122"/>
              </a:rPr>
              <a:t>、  控制中国的通商口岸</a:t>
            </a:r>
          </a:p>
        </p:txBody>
      </p:sp>
      <p:sp>
        <p:nvSpPr>
          <p:cNvPr id="63495" name="Rectangle 38"/>
          <p:cNvSpPr>
            <a:spLocks noChangeArrowheads="1"/>
          </p:cNvSpPr>
          <p:nvPr/>
        </p:nvSpPr>
        <p:spPr bwMode="auto">
          <a:xfrm>
            <a:off x="251520" y="228600"/>
            <a:ext cx="8282880" cy="914400"/>
          </a:xfrm>
          <a:prstGeom prst="rect">
            <a:avLst/>
          </a:prstGeom>
          <a:noFill/>
          <a:ln w="9525">
            <a:noFill/>
            <a:miter lim="800000"/>
            <a:headEnd/>
            <a:tailEnd/>
          </a:ln>
        </p:spPr>
        <p:txBody>
          <a:bodyPr/>
          <a:lstStyle/>
          <a:p>
            <a:pPr>
              <a:buFontTx/>
              <a:buNone/>
            </a:pPr>
            <a:endParaRPr lang="zh-CN" altLang="en-US" sz="4200" b="1" dirty="0">
              <a:solidFill>
                <a:schemeClr val="tx2"/>
              </a:solidFill>
              <a:latin typeface="华文新魏" pitchFamily="2" charset="-122"/>
              <a:ea typeface="华文新魏" pitchFamily="2" charset="-122"/>
            </a:endParaRPr>
          </a:p>
        </p:txBody>
      </p:sp>
      <p:pic>
        <p:nvPicPr>
          <p:cNvPr id="205828" name="Picture 4" descr="http://p1.so.qhmsg.com/t01209294b8f5815156.jpg"/>
          <p:cNvPicPr>
            <a:picLocks noChangeAspect="1" noChangeArrowheads="1"/>
          </p:cNvPicPr>
          <p:nvPr/>
        </p:nvPicPr>
        <p:blipFill>
          <a:blip r:embed="rId2" cstate="print"/>
          <a:srcRect/>
          <a:stretch>
            <a:fillRect/>
          </a:stretch>
        </p:blipFill>
        <p:spPr bwMode="auto">
          <a:xfrm>
            <a:off x="323528" y="1700808"/>
            <a:ext cx="5400600" cy="4050450"/>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4"/>
          <p:cNvGrpSpPr>
            <a:grpSpLocks/>
          </p:cNvGrpSpPr>
          <p:nvPr/>
        </p:nvGrpSpPr>
        <p:grpSpPr bwMode="auto">
          <a:xfrm>
            <a:off x="995363" y="76200"/>
            <a:ext cx="4114800" cy="6629400"/>
            <a:chOff x="0" y="0"/>
            <a:chExt cx="2592" cy="4176"/>
          </a:xfrm>
        </p:grpSpPr>
        <p:sp>
          <p:nvSpPr>
            <p:cNvPr id="64570" name="Rectangle 35"/>
            <p:cNvSpPr>
              <a:spLocks noChangeArrowheads="1"/>
            </p:cNvSpPr>
            <p:nvPr/>
          </p:nvSpPr>
          <p:spPr bwMode="auto">
            <a:xfrm>
              <a:off x="0" y="40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71" name="Rectangle 36"/>
            <p:cNvSpPr>
              <a:spLocks noChangeArrowheads="1"/>
            </p:cNvSpPr>
            <p:nvPr/>
          </p:nvSpPr>
          <p:spPr bwMode="auto">
            <a:xfrm>
              <a:off x="2112" y="3456"/>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72" name="Rectangle 37"/>
            <p:cNvSpPr>
              <a:spLocks noChangeArrowheads="1"/>
            </p:cNvSpPr>
            <p:nvPr/>
          </p:nvSpPr>
          <p:spPr bwMode="auto">
            <a:xfrm>
              <a:off x="2304" y="3024"/>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73" name="Rectangle 38"/>
            <p:cNvSpPr>
              <a:spLocks noChangeArrowheads="1"/>
            </p:cNvSpPr>
            <p:nvPr/>
          </p:nvSpPr>
          <p:spPr bwMode="auto">
            <a:xfrm>
              <a:off x="1152" y="3408"/>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74" name="Rectangle 39"/>
            <p:cNvSpPr>
              <a:spLocks noChangeArrowheads="1"/>
            </p:cNvSpPr>
            <p:nvPr/>
          </p:nvSpPr>
          <p:spPr bwMode="auto">
            <a:xfrm>
              <a:off x="1920" y="16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75" name="Rectangle 40"/>
            <p:cNvSpPr>
              <a:spLocks noChangeArrowheads="1"/>
            </p:cNvSpPr>
            <p:nvPr/>
          </p:nvSpPr>
          <p:spPr bwMode="auto">
            <a:xfrm>
              <a:off x="1584" y="16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76" name="Rectangle 41"/>
            <p:cNvSpPr>
              <a:spLocks noChangeArrowheads="1"/>
            </p:cNvSpPr>
            <p:nvPr/>
          </p:nvSpPr>
          <p:spPr bwMode="auto">
            <a:xfrm>
              <a:off x="1152" y="211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77" name="Rectangle 42"/>
            <p:cNvSpPr>
              <a:spLocks noChangeArrowheads="1"/>
            </p:cNvSpPr>
            <p:nvPr/>
          </p:nvSpPr>
          <p:spPr bwMode="auto">
            <a:xfrm>
              <a:off x="912" y="1920"/>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78" name="Rectangle 43"/>
            <p:cNvSpPr>
              <a:spLocks noChangeArrowheads="1"/>
            </p:cNvSpPr>
            <p:nvPr/>
          </p:nvSpPr>
          <p:spPr bwMode="auto">
            <a:xfrm>
              <a:off x="1920" y="67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79" name="Rectangle 44"/>
            <p:cNvSpPr>
              <a:spLocks noChangeArrowheads="1"/>
            </p:cNvSpPr>
            <p:nvPr/>
          </p:nvSpPr>
          <p:spPr bwMode="auto">
            <a:xfrm>
              <a:off x="2304" y="0"/>
              <a:ext cx="288" cy="144"/>
            </a:xfrm>
            <a:prstGeom prst="rect">
              <a:avLst/>
            </a:prstGeom>
            <a:noFill/>
            <a:ln w="28575">
              <a:solidFill>
                <a:srgbClr val="FF0000"/>
              </a:solidFill>
              <a:miter lim="800000"/>
              <a:headEnd/>
              <a:tailEnd/>
            </a:ln>
          </p:spPr>
          <p:txBody>
            <a:bodyPr wrap="none" anchor="ctr"/>
            <a:lstStyle/>
            <a:p>
              <a:endParaRPr lang="zh-CN" altLang="en-US"/>
            </a:p>
          </p:txBody>
        </p:sp>
      </p:grpSp>
      <p:grpSp>
        <p:nvGrpSpPr>
          <p:cNvPr id="4" name="Group 45"/>
          <p:cNvGrpSpPr>
            <a:grpSpLocks/>
          </p:cNvGrpSpPr>
          <p:nvPr/>
        </p:nvGrpSpPr>
        <p:grpSpPr bwMode="auto">
          <a:xfrm>
            <a:off x="995363" y="76200"/>
            <a:ext cx="4114800" cy="6629400"/>
            <a:chOff x="0" y="0"/>
            <a:chExt cx="2592" cy="4176"/>
          </a:xfrm>
        </p:grpSpPr>
        <p:sp>
          <p:nvSpPr>
            <p:cNvPr id="64560" name="Rectangle 46"/>
            <p:cNvSpPr>
              <a:spLocks noChangeArrowheads="1"/>
            </p:cNvSpPr>
            <p:nvPr/>
          </p:nvSpPr>
          <p:spPr bwMode="auto">
            <a:xfrm>
              <a:off x="0" y="40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61" name="Rectangle 47"/>
            <p:cNvSpPr>
              <a:spLocks noChangeArrowheads="1"/>
            </p:cNvSpPr>
            <p:nvPr/>
          </p:nvSpPr>
          <p:spPr bwMode="auto">
            <a:xfrm>
              <a:off x="2112" y="3456"/>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62" name="Rectangle 48"/>
            <p:cNvSpPr>
              <a:spLocks noChangeArrowheads="1"/>
            </p:cNvSpPr>
            <p:nvPr/>
          </p:nvSpPr>
          <p:spPr bwMode="auto">
            <a:xfrm>
              <a:off x="2304" y="3024"/>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63" name="Rectangle 49"/>
            <p:cNvSpPr>
              <a:spLocks noChangeArrowheads="1"/>
            </p:cNvSpPr>
            <p:nvPr/>
          </p:nvSpPr>
          <p:spPr bwMode="auto">
            <a:xfrm>
              <a:off x="1152" y="3408"/>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64" name="Rectangle 50"/>
            <p:cNvSpPr>
              <a:spLocks noChangeArrowheads="1"/>
            </p:cNvSpPr>
            <p:nvPr/>
          </p:nvSpPr>
          <p:spPr bwMode="auto">
            <a:xfrm>
              <a:off x="1920" y="16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65" name="Rectangle 51"/>
            <p:cNvSpPr>
              <a:spLocks noChangeArrowheads="1"/>
            </p:cNvSpPr>
            <p:nvPr/>
          </p:nvSpPr>
          <p:spPr bwMode="auto">
            <a:xfrm>
              <a:off x="1584" y="16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66" name="Rectangle 52"/>
            <p:cNvSpPr>
              <a:spLocks noChangeArrowheads="1"/>
            </p:cNvSpPr>
            <p:nvPr/>
          </p:nvSpPr>
          <p:spPr bwMode="auto">
            <a:xfrm>
              <a:off x="1152" y="211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67" name="Rectangle 53"/>
            <p:cNvSpPr>
              <a:spLocks noChangeArrowheads="1"/>
            </p:cNvSpPr>
            <p:nvPr/>
          </p:nvSpPr>
          <p:spPr bwMode="auto">
            <a:xfrm>
              <a:off x="912" y="1920"/>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68" name="Rectangle 54"/>
            <p:cNvSpPr>
              <a:spLocks noChangeArrowheads="1"/>
            </p:cNvSpPr>
            <p:nvPr/>
          </p:nvSpPr>
          <p:spPr bwMode="auto">
            <a:xfrm>
              <a:off x="1920" y="67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69" name="Rectangle 55"/>
            <p:cNvSpPr>
              <a:spLocks noChangeArrowheads="1"/>
            </p:cNvSpPr>
            <p:nvPr/>
          </p:nvSpPr>
          <p:spPr bwMode="auto">
            <a:xfrm>
              <a:off x="2304" y="0"/>
              <a:ext cx="288" cy="144"/>
            </a:xfrm>
            <a:prstGeom prst="rect">
              <a:avLst/>
            </a:prstGeom>
            <a:noFill/>
            <a:ln w="28575">
              <a:solidFill>
                <a:srgbClr val="FF0000"/>
              </a:solidFill>
              <a:miter lim="800000"/>
              <a:headEnd/>
              <a:tailEnd/>
            </a:ln>
          </p:spPr>
          <p:txBody>
            <a:bodyPr wrap="none" anchor="ctr"/>
            <a:lstStyle/>
            <a:p>
              <a:endParaRPr lang="zh-CN" altLang="en-US"/>
            </a:p>
          </p:txBody>
        </p:sp>
      </p:grpSp>
      <p:grpSp>
        <p:nvGrpSpPr>
          <p:cNvPr id="5" name="Group 56"/>
          <p:cNvGrpSpPr>
            <a:grpSpLocks/>
          </p:cNvGrpSpPr>
          <p:nvPr/>
        </p:nvGrpSpPr>
        <p:grpSpPr bwMode="auto">
          <a:xfrm>
            <a:off x="995363" y="76200"/>
            <a:ext cx="4114800" cy="6629400"/>
            <a:chOff x="0" y="0"/>
            <a:chExt cx="2592" cy="4176"/>
          </a:xfrm>
        </p:grpSpPr>
        <p:sp>
          <p:nvSpPr>
            <p:cNvPr id="64550" name="Rectangle 57"/>
            <p:cNvSpPr>
              <a:spLocks noChangeArrowheads="1"/>
            </p:cNvSpPr>
            <p:nvPr/>
          </p:nvSpPr>
          <p:spPr bwMode="auto">
            <a:xfrm>
              <a:off x="0" y="40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51" name="Rectangle 58"/>
            <p:cNvSpPr>
              <a:spLocks noChangeArrowheads="1"/>
            </p:cNvSpPr>
            <p:nvPr/>
          </p:nvSpPr>
          <p:spPr bwMode="auto">
            <a:xfrm>
              <a:off x="2112" y="3456"/>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52" name="Rectangle 59"/>
            <p:cNvSpPr>
              <a:spLocks noChangeArrowheads="1"/>
            </p:cNvSpPr>
            <p:nvPr/>
          </p:nvSpPr>
          <p:spPr bwMode="auto">
            <a:xfrm>
              <a:off x="2304" y="3024"/>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53" name="Rectangle 60"/>
            <p:cNvSpPr>
              <a:spLocks noChangeArrowheads="1"/>
            </p:cNvSpPr>
            <p:nvPr/>
          </p:nvSpPr>
          <p:spPr bwMode="auto">
            <a:xfrm>
              <a:off x="1152" y="3408"/>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54" name="Rectangle 61"/>
            <p:cNvSpPr>
              <a:spLocks noChangeArrowheads="1"/>
            </p:cNvSpPr>
            <p:nvPr/>
          </p:nvSpPr>
          <p:spPr bwMode="auto">
            <a:xfrm>
              <a:off x="1920" y="16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55" name="Rectangle 62"/>
            <p:cNvSpPr>
              <a:spLocks noChangeArrowheads="1"/>
            </p:cNvSpPr>
            <p:nvPr/>
          </p:nvSpPr>
          <p:spPr bwMode="auto">
            <a:xfrm>
              <a:off x="1584" y="16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56" name="Rectangle 63"/>
            <p:cNvSpPr>
              <a:spLocks noChangeArrowheads="1"/>
            </p:cNvSpPr>
            <p:nvPr/>
          </p:nvSpPr>
          <p:spPr bwMode="auto">
            <a:xfrm>
              <a:off x="1152" y="211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57" name="Rectangle 64"/>
            <p:cNvSpPr>
              <a:spLocks noChangeArrowheads="1"/>
            </p:cNvSpPr>
            <p:nvPr/>
          </p:nvSpPr>
          <p:spPr bwMode="auto">
            <a:xfrm>
              <a:off x="912" y="1920"/>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58" name="Rectangle 65"/>
            <p:cNvSpPr>
              <a:spLocks noChangeArrowheads="1"/>
            </p:cNvSpPr>
            <p:nvPr/>
          </p:nvSpPr>
          <p:spPr bwMode="auto">
            <a:xfrm>
              <a:off x="1920" y="67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59" name="Rectangle 66"/>
            <p:cNvSpPr>
              <a:spLocks noChangeArrowheads="1"/>
            </p:cNvSpPr>
            <p:nvPr/>
          </p:nvSpPr>
          <p:spPr bwMode="auto">
            <a:xfrm>
              <a:off x="2304" y="0"/>
              <a:ext cx="288" cy="144"/>
            </a:xfrm>
            <a:prstGeom prst="rect">
              <a:avLst/>
            </a:prstGeom>
            <a:noFill/>
            <a:ln w="28575">
              <a:solidFill>
                <a:srgbClr val="FF0000"/>
              </a:solidFill>
              <a:miter lim="800000"/>
              <a:headEnd/>
              <a:tailEnd/>
            </a:ln>
          </p:spPr>
          <p:txBody>
            <a:bodyPr wrap="none" anchor="ctr"/>
            <a:lstStyle/>
            <a:p>
              <a:endParaRPr lang="zh-CN" altLang="en-US"/>
            </a:p>
          </p:txBody>
        </p:sp>
      </p:grpSp>
      <p:grpSp>
        <p:nvGrpSpPr>
          <p:cNvPr id="6" name="Group 67"/>
          <p:cNvGrpSpPr>
            <a:grpSpLocks/>
          </p:cNvGrpSpPr>
          <p:nvPr/>
        </p:nvGrpSpPr>
        <p:grpSpPr bwMode="auto">
          <a:xfrm>
            <a:off x="995363" y="76200"/>
            <a:ext cx="4114800" cy="6629400"/>
            <a:chOff x="0" y="0"/>
            <a:chExt cx="2592" cy="4176"/>
          </a:xfrm>
        </p:grpSpPr>
        <p:sp>
          <p:nvSpPr>
            <p:cNvPr id="64540" name="Rectangle 68"/>
            <p:cNvSpPr>
              <a:spLocks noChangeArrowheads="1"/>
            </p:cNvSpPr>
            <p:nvPr/>
          </p:nvSpPr>
          <p:spPr bwMode="auto">
            <a:xfrm>
              <a:off x="0" y="40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41" name="Rectangle 69"/>
            <p:cNvSpPr>
              <a:spLocks noChangeArrowheads="1"/>
            </p:cNvSpPr>
            <p:nvPr/>
          </p:nvSpPr>
          <p:spPr bwMode="auto">
            <a:xfrm>
              <a:off x="2112" y="3456"/>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42" name="Rectangle 70"/>
            <p:cNvSpPr>
              <a:spLocks noChangeArrowheads="1"/>
            </p:cNvSpPr>
            <p:nvPr/>
          </p:nvSpPr>
          <p:spPr bwMode="auto">
            <a:xfrm>
              <a:off x="2304" y="3024"/>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43" name="Rectangle 71"/>
            <p:cNvSpPr>
              <a:spLocks noChangeArrowheads="1"/>
            </p:cNvSpPr>
            <p:nvPr/>
          </p:nvSpPr>
          <p:spPr bwMode="auto">
            <a:xfrm>
              <a:off x="1152" y="3408"/>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44" name="Rectangle 72"/>
            <p:cNvSpPr>
              <a:spLocks noChangeArrowheads="1"/>
            </p:cNvSpPr>
            <p:nvPr/>
          </p:nvSpPr>
          <p:spPr bwMode="auto">
            <a:xfrm>
              <a:off x="1920" y="16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45" name="Rectangle 73"/>
            <p:cNvSpPr>
              <a:spLocks noChangeArrowheads="1"/>
            </p:cNvSpPr>
            <p:nvPr/>
          </p:nvSpPr>
          <p:spPr bwMode="auto">
            <a:xfrm>
              <a:off x="1584" y="163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46" name="Rectangle 74"/>
            <p:cNvSpPr>
              <a:spLocks noChangeArrowheads="1"/>
            </p:cNvSpPr>
            <p:nvPr/>
          </p:nvSpPr>
          <p:spPr bwMode="auto">
            <a:xfrm>
              <a:off x="1152" y="211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47" name="Rectangle 75"/>
            <p:cNvSpPr>
              <a:spLocks noChangeArrowheads="1"/>
            </p:cNvSpPr>
            <p:nvPr/>
          </p:nvSpPr>
          <p:spPr bwMode="auto">
            <a:xfrm>
              <a:off x="912" y="1920"/>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48" name="Rectangle 76"/>
            <p:cNvSpPr>
              <a:spLocks noChangeArrowheads="1"/>
            </p:cNvSpPr>
            <p:nvPr/>
          </p:nvSpPr>
          <p:spPr bwMode="auto">
            <a:xfrm>
              <a:off x="1920" y="672"/>
              <a:ext cx="288" cy="144"/>
            </a:xfrm>
            <a:prstGeom prst="rect">
              <a:avLst/>
            </a:prstGeom>
            <a:noFill/>
            <a:ln w="28575">
              <a:solidFill>
                <a:srgbClr val="FF0000"/>
              </a:solidFill>
              <a:miter lim="800000"/>
              <a:headEnd/>
              <a:tailEnd/>
            </a:ln>
          </p:spPr>
          <p:txBody>
            <a:bodyPr wrap="none" anchor="ctr"/>
            <a:lstStyle/>
            <a:p>
              <a:endParaRPr lang="zh-CN" altLang="en-US"/>
            </a:p>
          </p:txBody>
        </p:sp>
        <p:sp>
          <p:nvSpPr>
            <p:cNvPr id="64549" name="Rectangle 77"/>
            <p:cNvSpPr>
              <a:spLocks noChangeArrowheads="1"/>
            </p:cNvSpPr>
            <p:nvPr/>
          </p:nvSpPr>
          <p:spPr bwMode="auto">
            <a:xfrm>
              <a:off x="2304" y="0"/>
              <a:ext cx="288" cy="144"/>
            </a:xfrm>
            <a:prstGeom prst="rect">
              <a:avLst/>
            </a:prstGeom>
            <a:noFill/>
            <a:ln w="28575">
              <a:solidFill>
                <a:srgbClr val="FF0000"/>
              </a:solidFill>
              <a:miter lim="800000"/>
              <a:headEnd/>
              <a:tailEnd/>
            </a:ln>
          </p:spPr>
          <p:txBody>
            <a:bodyPr wrap="none" anchor="ctr"/>
            <a:lstStyle/>
            <a:p>
              <a:endParaRPr lang="zh-CN" altLang="en-US"/>
            </a:p>
          </p:txBody>
        </p:sp>
      </p:grpSp>
      <p:grpSp>
        <p:nvGrpSpPr>
          <p:cNvPr id="98" name="组合 97"/>
          <p:cNvGrpSpPr/>
          <p:nvPr/>
        </p:nvGrpSpPr>
        <p:grpSpPr>
          <a:xfrm>
            <a:off x="899592" y="0"/>
            <a:ext cx="4719638" cy="6858000"/>
            <a:chOff x="971550" y="0"/>
            <a:chExt cx="4719638" cy="6858000"/>
          </a:xfrm>
        </p:grpSpPr>
        <p:grpSp>
          <p:nvGrpSpPr>
            <p:cNvPr id="2" name="Group 2"/>
            <p:cNvGrpSpPr>
              <a:grpSpLocks/>
            </p:cNvGrpSpPr>
            <p:nvPr/>
          </p:nvGrpSpPr>
          <p:grpSpPr bwMode="auto">
            <a:xfrm>
              <a:off x="971550" y="0"/>
              <a:ext cx="4719638" cy="6858000"/>
              <a:chOff x="0" y="0"/>
              <a:chExt cx="2973" cy="4320"/>
            </a:xfrm>
          </p:grpSpPr>
          <p:pic>
            <p:nvPicPr>
              <p:cNvPr id="64580" name="Picture 3" descr="未标题-2"/>
              <p:cNvPicPr>
                <a:picLocks noChangeAspect="1" noChangeArrowheads="1"/>
              </p:cNvPicPr>
              <p:nvPr/>
            </p:nvPicPr>
            <p:blipFill>
              <a:blip r:embed="rId2" cstate="print"/>
              <a:srcRect l="2159" b="2000"/>
              <a:stretch>
                <a:fillRect/>
              </a:stretch>
            </p:blipFill>
            <p:spPr bwMode="auto">
              <a:xfrm>
                <a:off x="0" y="0"/>
                <a:ext cx="2973" cy="4320"/>
              </a:xfrm>
              <a:prstGeom prst="rect">
                <a:avLst/>
              </a:prstGeom>
              <a:noFill/>
              <a:ln w="9525">
                <a:noFill/>
                <a:miter lim="800000"/>
                <a:headEnd/>
                <a:tailEnd/>
              </a:ln>
            </p:spPr>
          </p:pic>
          <p:sp>
            <p:nvSpPr>
              <p:cNvPr id="64581" name="Text Box 4"/>
              <p:cNvSpPr txBox="1">
                <a:spLocks noChangeArrowheads="1"/>
              </p:cNvSpPr>
              <p:nvPr/>
            </p:nvSpPr>
            <p:spPr bwMode="auto">
              <a:xfrm>
                <a:off x="480" y="3456"/>
                <a:ext cx="336"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广州</a:t>
                </a:r>
              </a:p>
            </p:txBody>
          </p:sp>
          <p:sp>
            <p:nvSpPr>
              <p:cNvPr id="64582" name="Text Box 5"/>
              <p:cNvSpPr txBox="1">
                <a:spLocks noChangeArrowheads="1"/>
              </p:cNvSpPr>
              <p:nvPr/>
            </p:nvSpPr>
            <p:spPr bwMode="auto">
              <a:xfrm>
                <a:off x="384" y="3648"/>
                <a:ext cx="384" cy="250"/>
              </a:xfrm>
              <a:prstGeom prst="rect">
                <a:avLst/>
              </a:prstGeom>
              <a:noFill/>
              <a:ln w="9525">
                <a:noFill/>
                <a:miter lim="800000"/>
                <a:headEnd/>
                <a:tailEnd/>
              </a:ln>
            </p:spPr>
            <p:txBody>
              <a:bodyPr>
                <a:spAutoFit/>
              </a:bodyPr>
              <a:lstStyle/>
              <a:p>
                <a:pPr>
                  <a:spcBef>
                    <a:spcPct val="50000"/>
                  </a:spcBef>
                </a:pPr>
                <a:r>
                  <a:rPr lang="zh-CN" altLang="en-US" sz="1000">
                    <a:latin typeface="Times New Roman" pitchFamily="18" charset="0"/>
                    <a:ea typeface="宋体" charset="-122"/>
                  </a:rPr>
                  <a:t>   澳门（萄占</a:t>
                </a:r>
                <a:r>
                  <a:rPr lang="en-US" altLang="zh-CN" sz="1000">
                    <a:latin typeface="Times New Roman" pitchFamily="18" charset="0"/>
                    <a:ea typeface="宋体" charset="-122"/>
                  </a:rPr>
                  <a:t>)</a:t>
                </a:r>
              </a:p>
            </p:txBody>
          </p:sp>
          <p:sp>
            <p:nvSpPr>
              <p:cNvPr id="64583" name="Text Box 6"/>
              <p:cNvSpPr txBox="1">
                <a:spLocks noChangeArrowheads="1"/>
              </p:cNvSpPr>
              <p:nvPr/>
            </p:nvSpPr>
            <p:spPr bwMode="auto">
              <a:xfrm>
                <a:off x="864" y="3590"/>
                <a:ext cx="528" cy="154"/>
              </a:xfrm>
              <a:prstGeom prst="rect">
                <a:avLst/>
              </a:prstGeom>
              <a:noFill/>
              <a:ln w="9525">
                <a:noFill/>
                <a:miter lim="800000"/>
                <a:headEnd/>
                <a:tailEnd/>
              </a:ln>
            </p:spPr>
            <p:txBody>
              <a:bodyPr>
                <a:spAutoFit/>
              </a:bodyPr>
              <a:lstStyle/>
              <a:p>
                <a:pPr>
                  <a:spcBef>
                    <a:spcPct val="50000"/>
                  </a:spcBef>
                </a:pPr>
                <a:r>
                  <a:rPr lang="zh-CN" altLang="en-US" sz="1000">
                    <a:latin typeface="Times New Roman" pitchFamily="18" charset="0"/>
                    <a:ea typeface="宋体" charset="-122"/>
                  </a:rPr>
                  <a:t>九龙司</a:t>
                </a:r>
              </a:p>
            </p:txBody>
          </p:sp>
          <p:sp>
            <p:nvSpPr>
              <p:cNvPr id="64584" name="Text Box 7"/>
              <p:cNvSpPr txBox="1">
                <a:spLocks noChangeArrowheads="1"/>
              </p:cNvSpPr>
              <p:nvPr/>
            </p:nvSpPr>
            <p:spPr bwMode="auto">
              <a:xfrm>
                <a:off x="768" y="3792"/>
                <a:ext cx="432" cy="250"/>
              </a:xfrm>
              <a:prstGeom prst="rect">
                <a:avLst/>
              </a:prstGeom>
              <a:noFill/>
              <a:ln w="9525">
                <a:noFill/>
                <a:miter lim="800000"/>
                <a:headEnd/>
                <a:tailEnd/>
              </a:ln>
            </p:spPr>
            <p:txBody>
              <a:bodyPr>
                <a:spAutoFit/>
              </a:bodyPr>
              <a:lstStyle/>
              <a:p>
                <a:pPr>
                  <a:spcBef>
                    <a:spcPct val="50000"/>
                  </a:spcBef>
                </a:pPr>
                <a:r>
                  <a:rPr lang="zh-CN" altLang="en-US" sz="1000">
                    <a:latin typeface="Times New Roman" pitchFamily="18" charset="0"/>
                    <a:ea typeface="宋体" charset="-122"/>
                  </a:rPr>
                  <a:t>   香港（英占）</a:t>
                </a:r>
              </a:p>
            </p:txBody>
          </p:sp>
          <p:sp>
            <p:nvSpPr>
              <p:cNvPr id="64585" name="Text Box 8"/>
              <p:cNvSpPr txBox="1">
                <a:spLocks noChangeArrowheads="1"/>
              </p:cNvSpPr>
              <p:nvPr/>
            </p:nvSpPr>
            <p:spPr bwMode="auto">
              <a:xfrm>
                <a:off x="0" y="4070"/>
                <a:ext cx="528"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琼州</a:t>
                </a:r>
              </a:p>
            </p:txBody>
          </p:sp>
          <p:sp>
            <p:nvSpPr>
              <p:cNvPr id="64586" name="Text Box 9"/>
              <p:cNvSpPr txBox="1">
                <a:spLocks noChangeArrowheads="1"/>
              </p:cNvSpPr>
              <p:nvPr/>
            </p:nvSpPr>
            <p:spPr bwMode="auto">
              <a:xfrm>
                <a:off x="2304" y="3062"/>
                <a:ext cx="288"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淡水</a:t>
                </a:r>
              </a:p>
            </p:txBody>
          </p:sp>
          <p:sp>
            <p:nvSpPr>
              <p:cNvPr id="64587" name="Text Box 10"/>
              <p:cNvSpPr txBox="1">
                <a:spLocks noChangeArrowheads="1"/>
              </p:cNvSpPr>
              <p:nvPr/>
            </p:nvSpPr>
            <p:spPr bwMode="auto">
              <a:xfrm>
                <a:off x="2112" y="3504"/>
                <a:ext cx="480"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台湾</a:t>
                </a:r>
              </a:p>
            </p:txBody>
          </p:sp>
          <p:sp>
            <p:nvSpPr>
              <p:cNvPr id="64588" name="Text Box 11"/>
              <p:cNvSpPr txBox="1">
                <a:spLocks noChangeArrowheads="1"/>
              </p:cNvSpPr>
              <p:nvPr/>
            </p:nvSpPr>
            <p:spPr bwMode="auto">
              <a:xfrm>
                <a:off x="1440" y="3206"/>
                <a:ext cx="384"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厦门</a:t>
                </a:r>
              </a:p>
            </p:txBody>
          </p:sp>
          <p:sp>
            <p:nvSpPr>
              <p:cNvPr id="64589" name="Text Box 12"/>
              <p:cNvSpPr txBox="1">
                <a:spLocks noChangeArrowheads="1"/>
              </p:cNvSpPr>
              <p:nvPr/>
            </p:nvSpPr>
            <p:spPr bwMode="auto">
              <a:xfrm>
                <a:off x="1680" y="2918"/>
                <a:ext cx="288"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福州</a:t>
                </a:r>
              </a:p>
            </p:txBody>
          </p:sp>
          <p:sp>
            <p:nvSpPr>
              <p:cNvPr id="64590" name="Text Box 13"/>
              <p:cNvSpPr txBox="1">
                <a:spLocks noChangeArrowheads="1"/>
              </p:cNvSpPr>
              <p:nvPr/>
            </p:nvSpPr>
            <p:spPr bwMode="auto">
              <a:xfrm>
                <a:off x="2304" y="2112"/>
                <a:ext cx="288" cy="154"/>
              </a:xfrm>
              <a:prstGeom prst="rect">
                <a:avLst/>
              </a:prstGeom>
              <a:noFill/>
              <a:ln w="9525">
                <a:noFill/>
                <a:miter lim="800000"/>
                <a:headEnd/>
                <a:tailEnd/>
              </a:ln>
            </p:spPr>
            <p:txBody>
              <a:bodyPr>
                <a:spAutoFit/>
              </a:bodyPr>
              <a:lstStyle/>
              <a:p>
                <a:pPr>
                  <a:spcBef>
                    <a:spcPct val="50000"/>
                  </a:spcBef>
                </a:pPr>
                <a:r>
                  <a:rPr lang="zh-CN" altLang="en-US" sz="1000">
                    <a:latin typeface="Times New Roman" pitchFamily="18" charset="0"/>
                    <a:ea typeface="宋体" charset="-122"/>
                  </a:rPr>
                  <a:t>定海</a:t>
                </a:r>
              </a:p>
            </p:txBody>
          </p:sp>
          <p:sp>
            <p:nvSpPr>
              <p:cNvPr id="64591" name="Text Box 14"/>
              <p:cNvSpPr txBox="1">
                <a:spLocks noChangeArrowheads="1"/>
              </p:cNvSpPr>
              <p:nvPr/>
            </p:nvSpPr>
            <p:spPr bwMode="auto">
              <a:xfrm>
                <a:off x="2016" y="1872"/>
                <a:ext cx="432"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上海</a:t>
                </a:r>
              </a:p>
            </p:txBody>
          </p:sp>
          <p:sp>
            <p:nvSpPr>
              <p:cNvPr id="64592" name="Text Box 15"/>
              <p:cNvSpPr txBox="1">
                <a:spLocks noChangeArrowheads="1"/>
              </p:cNvSpPr>
              <p:nvPr/>
            </p:nvSpPr>
            <p:spPr bwMode="auto">
              <a:xfrm>
                <a:off x="1920" y="1670"/>
                <a:ext cx="528"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镇江</a:t>
                </a:r>
              </a:p>
            </p:txBody>
          </p:sp>
          <p:sp>
            <p:nvSpPr>
              <p:cNvPr id="64593" name="Text Box 16"/>
              <p:cNvSpPr txBox="1">
                <a:spLocks noChangeArrowheads="1"/>
              </p:cNvSpPr>
              <p:nvPr/>
            </p:nvSpPr>
            <p:spPr bwMode="auto">
              <a:xfrm>
                <a:off x="1584" y="1680"/>
                <a:ext cx="384"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南京</a:t>
                </a:r>
              </a:p>
            </p:txBody>
          </p:sp>
          <p:sp>
            <p:nvSpPr>
              <p:cNvPr id="64594" name="Text Box 17"/>
              <p:cNvSpPr txBox="1">
                <a:spLocks noChangeArrowheads="1"/>
              </p:cNvSpPr>
              <p:nvPr/>
            </p:nvSpPr>
            <p:spPr bwMode="auto">
              <a:xfrm>
                <a:off x="1152" y="2150"/>
                <a:ext cx="432"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九江</a:t>
                </a:r>
              </a:p>
            </p:txBody>
          </p:sp>
          <p:sp>
            <p:nvSpPr>
              <p:cNvPr id="64595" name="Text Box 18"/>
              <p:cNvSpPr txBox="1">
                <a:spLocks noChangeArrowheads="1"/>
              </p:cNvSpPr>
              <p:nvPr/>
            </p:nvSpPr>
            <p:spPr bwMode="auto">
              <a:xfrm>
                <a:off x="912" y="1958"/>
                <a:ext cx="384"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汉口</a:t>
                </a:r>
              </a:p>
            </p:txBody>
          </p:sp>
          <p:sp>
            <p:nvSpPr>
              <p:cNvPr id="64596" name="Text Box 19"/>
              <p:cNvSpPr txBox="1">
                <a:spLocks noChangeArrowheads="1"/>
              </p:cNvSpPr>
              <p:nvPr/>
            </p:nvSpPr>
            <p:spPr bwMode="auto">
              <a:xfrm>
                <a:off x="1920" y="720"/>
                <a:ext cx="432" cy="298"/>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烟台</a:t>
                </a:r>
              </a:p>
              <a:p>
                <a:pPr>
                  <a:spcBef>
                    <a:spcPct val="50000"/>
                  </a:spcBef>
                </a:pPr>
                <a:endParaRPr lang="zh-CN" altLang="en-US" sz="1000" u="sng">
                  <a:latin typeface="Times New Roman" pitchFamily="18" charset="0"/>
                  <a:ea typeface="宋体" charset="-122"/>
                </a:endParaRPr>
              </a:p>
            </p:txBody>
          </p:sp>
          <p:sp>
            <p:nvSpPr>
              <p:cNvPr id="64597" name="Text Box 20"/>
              <p:cNvSpPr txBox="1">
                <a:spLocks noChangeArrowheads="1"/>
              </p:cNvSpPr>
              <p:nvPr/>
            </p:nvSpPr>
            <p:spPr bwMode="auto">
              <a:xfrm>
                <a:off x="1152" y="67"/>
                <a:ext cx="432" cy="173"/>
              </a:xfrm>
              <a:prstGeom prst="rect">
                <a:avLst/>
              </a:prstGeom>
              <a:noFill/>
              <a:ln w="9525">
                <a:noFill/>
                <a:miter lim="800000"/>
                <a:headEnd/>
                <a:tailEnd/>
              </a:ln>
            </p:spPr>
            <p:txBody>
              <a:bodyPr>
                <a:spAutoFit/>
              </a:bodyPr>
              <a:lstStyle/>
              <a:p>
                <a:pPr>
                  <a:spcBef>
                    <a:spcPct val="50000"/>
                  </a:spcBef>
                </a:pPr>
                <a:r>
                  <a:rPr lang="zh-CN" altLang="en-US" sz="1200" b="1">
                    <a:solidFill>
                      <a:srgbClr val="800000"/>
                    </a:solidFill>
                    <a:latin typeface="Times New Roman" pitchFamily="18" charset="0"/>
                    <a:ea typeface="宋体" charset="-122"/>
                  </a:rPr>
                  <a:t>北京</a:t>
                </a:r>
              </a:p>
            </p:txBody>
          </p:sp>
          <p:sp>
            <p:nvSpPr>
              <p:cNvPr id="64598" name="Text Box 21"/>
              <p:cNvSpPr txBox="1">
                <a:spLocks noChangeArrowheads="1"/>
              </p:cNvSpPr>
              <p:nvPr/>
            </p:nvSpPr>
            <p:spPr bwMode="auto">
              <a:xfrm>
                <a:off x="2304" y="48"/>
                <a:ext cx="432" cy="154"/>
              </a:xfrm>
              <a:prstGeom prst="rect">
                <a:avLst/>
              </a:prstGeom>
              <a:noFill/>
              <a:ln w="9525">
                <a:noFill/>
                <a:miter lim="800000"/>
                <a:headEnd/>
                <a:tailEnd/>
              </a:ln>
            </p:spPr>
            <p:txBody>
              <a:bodyPr>
                <a:spAutoFit/>
              </a:bodyPr>
              <a:lstStyle/>
              <a:p>
                <a:pPr>
                  <a:spcBef>
                    <a:spcPct val="50000"/>
                  </a:spcBef>
                </a:pPr>
                <a:r>
                  <a:rPr lang="zh-CN" altLang="en-US" sz="1000" u="sng">
                    <a:latin typeface="Times New Roman" pitchFamily="18" charset="0"/>
                    <a:ea typeface="宋体" charset="-122"/>
                  </a:rPr>
                  <a:t>营口</a:t>
                </a:r>
              </a:p>
            </p:txBody>
          </p:sp>
          <p:sp>
            <p:nvSpPr>
              <p:cNvPr id="64599" name="Text Box 22"/>
              <p:cNvSpPr txBox="1">
                <a:spLocks noChangeArrowheads="1"/>
              </p:cNvSpPr>
              <p:nvPr/>
            </p:nvSpPr>
            <p:spPr bwMode="auto">
              <a:xfrm>
                <a:off x="2256" y="1123"/>
                <a:ext cx="672" cy="173"/>
              </a:xfrm>
              <a:prstGeom prst="rect">
                <a:avLst/>
              </a:prstGeom>
              <a:noFill/>
              <a:ln w="9525">
                <a:noFill/>
                <a:miter lim="800000"/>
                <a:headEnd/>
                <a:tailEnd/>
              </a:ln>
            </p:spPr>
            <p:txBody>
              <a:bodyPr>
                <a:spAutoFit/>
              </a:bodyPr>
              <a:lstStyle/>
              <a:p>
                <a:pPr>
                  <a:spcBef>
                    <a:spcPct val="50000"/>
                  </a:spcBef>
                </a:pPr>
                <a:r>
                  <a:rPr lang="zh-CN" altLang="en-US" sz="1200">
                    <a:latin typeface="Times New Roman" pitchFamily="18" charset="0"/>
                    <a:ea typeface="宋体" charset="-122"/>
                  </a:rPr>
                  <a:t>黄          海</a:t>
                </a:r>
              </a:p>
            </p:txBody>
          </p:sp>
          <p:sp>
            <p:nvSpPr>
              <p:cNvPr id="64600" name="Text Box 23"/>
              <p:cNvSpPr txBox="1">
                <a:spLocks noChangeArrowheads="1"/>
              </p:cNvSpPr>
              <p:nvPr/>
            </p:nvSpPr>
            <p:spPr bwMode="auto">
              <a:xfrm>
                <a:off x="2592" y="2304"/>
                <a:ext cx="240" cy="173"/>
              </a:xfrm>
              <a:prstGeom prst="rect">
                <a:avLst/>
              </a:prstGeom>
              <a:solidFill>
                <a:srgbClr val="99CCFF"/>
              </a:solidFill>
              <a:ln w="9525">
                <a:noFill/>
                <a:miter lim="800000"/>
                <a:headEnd/>
                <a:tailEnd/>
              </a:ln>
            </p:spPr>
            <p:txBody>
              <a:bodyPr>
                <a:spAutoFit/>
              </a:bodyPr>
              <a:lstStyle/>
              <a:p>
                <a:pPr>
                  <a:spcBef>
                    <a:spcPct val="50000"/>
                  </a:spcBef>
                </a:pPr>
                <a:r>
                  <a:rPr lang="zh-CN" altLang="en-US" sz="1200">
                    <a:latin typeface="Times New Roman" pitchFamily="18" charset="0"/>
                    <a:ea typeface="宋体" charset="-122"/>
                  </a:rPr>
                  <a:t>东</a:t>
                </a:r>
              </a:p>
            </p:txBody>
          </p:sp>
          <p:sp>
            <p:nvSpPr>
              <p:cNvPr id="64601" name="Text Box 24"/>
              <p:cNvSpPr txBox="1">
                <a:spLocks noChangeArrowheads="1"/>
              </p:cNvSpPr>
              <p:nvPr/>
            </p:nvSpPr>
            <p:spPr bwMode="auto">
              <a:xfrm>
                <a:off x="2592" y="2755"/>
                <a:ext cx="240" cy="173"/>
              </a:xfrm>
              <a:prstGeom prst="rect">
                <a:avLst/>
              </a:prstGeom>
              <a:solidFill>
                <a:srgbClr val="99CCFF"/>
              </a:solidFill>
              <a:ln w="9525">
                <a:noFill/>
                <a:miter lim="800000"/>
                <a:headEnd/>
                <a:tailEnd/>
              </a:ln>
            </p:spPr>
            <p:txBody>
              <a:bodyPr>
                <a:spAutoFit/>
              </a:bodyPr>
              <a:lstStyle/>
              <a:p>
                <a:pPr>
                  <a:spcBef>
                    <a:spcPct val="50000"/>
                  </a:spcBef>
                </a:pPr>
                <a:r>
                  <a:rPr lang="zh-CN" altLang="en-US" sz="1200">
                    <a:latin typeface="Times New Roman" pitchFamily="18" charset="0"/>
                    <a:ea typeface="宋体" charset="-122"/>
                  </a:rPr>
                  <a:t>海</a:t>
                </a:r>
              </a:p>
            </p:txBody>
          </p:sp>
          <p:sp>
            <p:nvSpPr>
              <p:cNvPr id="64602" name="Text Box 25"/>
              <p:cNvSpPr txBox="1">
                <a:spLocks noChangeArrowheads="1"/>
              </p:cNvSpPr>
              <p:nvPr/>
            </p:nvSpPr>
            <p:spPr bwMode="auto">
              <a:xfrm>
                <a:off x="480" y="336"/>
                <a:ext cx="288" cy="154"/>
              </a:xfrm>
              <a:prstGeom prst="rect">
                <a:avLst/>
              </a:prstGeom>
              <a:noFill/>
              <a:ln w="9525">
                <a:noFill/>
                <a:miter lim="800000"/>
                <a:headEnd/>
                <a:tailEnd/>
              </a:ln>
            </p:spPr>
            <p:txBody>
              <a:bodyPr>
                <a:spAutoFit/>
              </a:bodyPr>
              <a:lstStyle/>
              <a:p>
                <a:pPr>
                  <a:spcBef>
                    <a:spcPct val="50000"/>
                  </a:spcBef>
                </a:pPr>
                <a:r>
                  <a:rPr lang="zh-CN" altLang="en-US" sz="1000">
                    <a:latin typeface="Times New Roman" pitchFamily="18" charset="0"/>
                    <a:ea typeface="宋体" charset="-122"/>
                  </a:rPr>
                  <a:t>黄</a:t>
                </a:r>
              </a:p>
            </p:txBody>
          </p:sp>
          <p:sp>
            <p:nvSpPr>
              <p:cNvPr id="64603" name="Text Box 26"/>
              <p:cNvSpPr txBox="1">
                <a:spLocks noChangeArrowheads="1"/>
              </p:cNvSpPr>
              <p:nvPr/>
            </p:nvSpPr>
            <p:spPr bwMode="auto">
              <a:xfrm>
                <a:off x="336" y="998"/>
                <a:ext cx="192" cy="154"/>
              </a:xfrm>
              <a:prstGeom prst="rect">
                <a:avLst/>
              </a:prstGeom>
              <a:noFill/>
              <a:ln w="9525">
                <a:noFill/>
                <a:miter lim="800000"/>
                <a:headEnd/>
                <a:tailEnd/>
              </a:ln>
            </p:spPr>
            <p:txBody>
              <a:bodyPr>
                <a:spAutoFit/>
              </a:bodyPr>
              <a:lstStyle/>
              <a:p>
                <a:pPr>
                  <a:spcBef>
                    <a:spcPct val="50000"/>
                  </a:spcBef>
                </a:pPr>
                <a:r>
                  <a:rPr lang="zh-CN" altLang="en-US" sz="1000">
                    <a:latin typeface="Times New Roman" pitchFamily="18" charset="0"/>
                    <a:ea typeface="宋体" charset="-122"/>
                  </a:rPr>
                  <a:t>河</a:t>
                </a:r>
              </a:p>
            </p:txBody>
          </p:sp>
          <p:sp>
            <p:nvSpPr>
              <p:cNvPr id="64604" name="Text Box 27"/>
              <p:cNvSpPr txBox="1">
                <a:spLocks noChangeArrowheads="1"/>
              </p:cNvSpPr>
              <p:nvPr/>
            </p:nvSpPr>
            <p:spPr bwMode="auto">
              <a:xfrm>
                <a:off x="1296" y="960"/>
                <a:ext cx="240" cy="154"/>
              </a:xfrm>
              <a:prstGeom prst="rect">
                <a:avLst/>
              </a:prstGeom>
              <a:noFill/>
              <a:ln w="9525">
                <a:noFill/>
                <a:miter lim="800000"/>
                <a:headEnd/>
                <a:tailEnd/>
              </a:ln>
            </p:spPr>
            <p:txBody>
              <a:bodyPr>
                <a:spAutoFit/>
              </a:bodyPr>
              <a:lstStyle/>
              <a:p>
                <a:pPr>
                  <a:spcBef>
                    <a:spcPct val="50000"/>
                  </a:spcBef>
                </a:pPr>
                <a:r>
                  <a:rPr lang="zh-CN" altLang="en-US" sz="1000">
                    <a:latin typeface="Times New Roman" pitchFamily="18" charset="0"/>
                    <a:ea typeface="宋体" charset="-122"/>
                  </a:rPr>
                  <a:t>运</a:t>
                </a:r>
              </a:p>
            </p:txBody>
          </p:sp>
          <p:sp>
            <p:nvSpPr>
              <p:cNvPr id="64605" name="Text Box 28"/>
              <p:cNvSpPr txBox="1">
                <a:spLocks noChangeArrowheads="1"/>
              </p:cNvSpPr>
              <p:nvPr/>
            </p:nvSpPr>
            <p:spPr bwMode="auto">
              <a:xfrm>
                <a:off x="1708" y="1382"/>
                <a:ext cx="212" cy="154"/>
              </a:xfrm>
              <a:prstGeom prst="rect">
                <a:avLst/>
              </a:prstGeom>
              <a:noFill/>
              <a:ln w="9525">
                <a:noFill/>
                <a:miter lim="800000"/>
                <a:headEnd/>
                <a:tailEnd/>
              </a:ln>
            </p:spPr>
            <p:txBody>
              <a:bodyPr>
                <a:spAutoFit/>
              </a:bodyPr>
              <a:lstStyle/>
              <a:p>
                <a:pPr>
                  <a:spcBef>
                    <a:spcPct val="50000"/>
                  </a:spcBef>
                </a:pPr>
                <a:r>
                  <a:rPr lang="zh-CN" altLang="en-US" sz="1000">
                    <a:latin typeface="Times New Roman" pitchFamily="18" charset="0"/>
                    <a:ea typeface="宋体" charset="-122"/>
                  </a:rPr>
                  <a:t>河</a:t>
                </a:r>
              </a:p>
            </p:txBody>
          </p:sp>
          <p:sp>
            <p:nvSpPr>
              <p:cNvPr id="64606" name="Text Box 29"/>
              <p:cNvSpPr txBox="1">
                <a:spLocks noChangeArrowheads="1"/>
              </p:cNvSpPr>
              <p:nvPr/>
            </p:nvSpPr>
            <p:spPr bwMode="auto">
              <a:xfrm>
                <a:off x="1536" y="1872"/>
                <a:ext cx="192" cy="154"/>
              </a:xfrm>
              <a:prstGeom prst="rect">
                <a:avLst/>
              </a:prstGeom>
              <a:noFill/>
              <a:ln w="9525">
                <a:noFill/>
                <a:miter lim="800000"/>
                <a:headEnd/>
                <a:tailEnd/>
              </a:ln>
            </p:spPr>
            <p:txBody>
              <a:bodyPr>
                <a:spAutoFit/>
              </a:bodyPr>
              <a:lstStyle/>
              <a:p>
                <a:pPr>
                  <a:spcBef>
                    <a:spcPct val="50000"/>
                  </a:spcBef>
                </a:pPr>
                <a:r>
                  <a:rPr lang="zh-CN" altLang="en-US" sz="1000">
                    <a:latin typeface="Times New Roman" pitchFamily="18" charset="0"/>
                    <a:ea typeface="宋体" charset="-122"/>
                  </a:rPr>
                  <a:t>长</a:t>
                </a:r>
              </a:p>
            </p:txBody>
          </p:sp>
          <p:sp>
            <p:nvSpPr>
              <p:cNvPr id="64607" name="Text Box 30"/>
              <p:cNvSpPr txBox="1">
                <a:spLocks noChangeArrowheads="1"/>
              </p:cNvSpPr>
              <p:nvPr/>
            </p:nvSpPr>
            <p:spPr bwMode="auto">
              <a:xfrm>
                <a:off x="1440" y="1968"/>
                <a:ext cx="288" cy="154"/>
              </a:xfrm>
              <a:prstGeom prst="rect">
                <a:avLst/>
              </a:prstGeom>
              <a:noFill/>
              <a:ln w="9525">
                <a:noFill/>
                <a:miter lim="800000"/>
                <a:headEnd/>
                <a:tailEnd/>
              </a:ln>
            </p:spPr>
            <p:txBody>
              <a:bodyPr>
                <a:spAutoFit/>
              </a:bodyPr>
              <a:lstStyle/>
              <a:p>
                <a:pPr>
                  <a:spcBef>
                    <a:spcPct val="50000"/>
                  </a:spcBef>
                </a:pPr>
                <a:r>
                  <a:rPr lang="zh-CN" altLang="en-US" sz="1000">
                    <a:latin typeface="Times New Roman" pitchFamily="18" charset="0"/>
                    <a:ea typeface="宋体" charset="-122"/>
                  </a:rPr>
                  <a:t>江</a:t>
                </a:r>
              </a:p>
            </p:txBody>
          </p:sp>
          <p:sp>
            <p:nvSpPr>
              <p:cNvPr id="64608" name="Text Box 31"/>
              <p:cNvSpPr txBox="1">
                <a:spLocks noChangeArrowheads="1"/>
              </p:cNvSpPr>
              <p:nvPr/>
            </p:nvSpPr>
            <p:spPr bwMode="auto">
              <a:xfrm>
                <a:off x="1152" y="3427"/>
                <a:ext cx="336" cy="173"/>
              </a:xfrm>
              <a:prstGeom prst="rect">
                <a:avLst/>
              </a:prstGeom>
              <a:noFill/>
              <a:ln w="9525">
                <a:noFill/>
                <a:miter lim="800000"/>
                <a:headEnd/>
                <a:tailEnd/>
              </a:ln>
            </p:spPr>
            <p:txBody>
              <a:bodyPr>
                <a:spAutoFit/>
              </a:bodyPr>
              <a:lstStyle/>
              <a:p>
                <a:pPr>
                  <a:spcBef>
                    <a:spcPct val="50000"/>
                  </a:spcBef>
                </a:pPr>
                <a:r>
                  <a:rPr lang="zh-CN" altLang="en-US" sz="1200" u="sng">
                    <a:latin typeface="Times New Roman" pitchFamily="18" charset="0"/>
                    <a:ea typeface="宋体" charset="-122"/>
                  </a:rPr>
                  <a:t>汕头</a:t>
                </a:r>
              </a:p>
            </p:txBody>
          </p:sp>
          <p:sp>
            <p:nvSpPr>
              <p:cNvPr id="64609" name="Text Box 32"/>
              <p:cNvSpPr txBox="1">
                <a:spLocks noChangeArrowheads="1"/>
              </p:cNvSpPr>
              <p:nvPr/>
            </p:nvSpPr>
            <p:spPr bwMode="auto">
              <a:xfrm>
                <a:off x="1152" y="336"/>
                <a:ext cx="336" cy="173"/>
              </a:xfrm>
              <a:prstGeom prst="rect">
                <a:avLst/>
              </a:prstGeom>
              <a:noFill/>
              <a:ln w="9525">
                <a:noFill/>
                <a:miter lim="800000"/>
                <a:headEnd/>
                <a:tailEnd/>
              </a:ln>
            </p:spPr>
            <p:txBody>
              <a:bodyPr>
                <a:spAutoFit/>
              </a:bodyPr>
              <a:lstStyle/>
              <a:p>
                <a:pPr>
                  <a:spcBef>
                    <a:spcPct val="50000"/>
                  </a:spcBef>
                </a:pPr>
                <a:r>
                  <a:rPr lang="zh-CN" altLang="en-US" sz="1200" u="sng">
                    <a:latin typeface="Times New Roman" pitchFamily="18" charset="0"/>
                    <a:ea typeface="宋体" charset="-122"/>
                  </a:rPr>
                  <a:t>天津</a:t>
                </a:r>
              </a:p>
            </p:txBody>
          </p:sp>
          <p:sp>
            <p:nvSpPr>
              <p:cNvPr id="64610" name="Text Box 33"/>
              <p:cNvSpPr txBox="1">
                <a:spLocks noChangeArrowheads="1"/>
              </p:cNvSpPr>
              <p:nvPr/>
            </p:nvSpPr>
            <p:spPr bwMode="auto">
              <a:xfrm>
                <a:off x="1920" y="2064"/>
                <a:ext cx="432" cy="173"/>
              </a:xfrm>
              <a:prstGeom prst="rect">
                <a:avLst/>
              </a:prstGeom>
              <a:noFill/>
              <a:ln w="9525">
                <a:noFill/>
                <a:miter lim="800000"/>
                <a:headEnd/>
                <a:tailEnd/>
              </a:ln>
            </p:spPr>
            <p:txBody>
              <a:bodyPr>
                <a:spAutoFit/>
              </a:bodyPr>
              <a:lstStyle/>
              <a:p>
                <a:pPr>
                  <a:spcBef>
                    <a:spcPct val="50000"/>
                  </a:spcBef>
                </a:pPr>
                <a:r>
                  <a:rPr lang="zh-CN" altLang="en-US" sz="1200" u="sng">
                    <a:latin typeface="Times New Roman" pitchFamily="18" charset="0"/>
                    <a:ea typeface="宋体" charset="-122"/>
                  </a:rPr>
                  <a:t>宁波</a:t>
                </a:r>
              </a:p>
            </p:txBody>
          </p:sp>
        </p:grpSp>
        <p:grpSp>
          <p:nvGrpSpPr>
            <p:cNvPr id="7" name="Group 78"/>
            <p:cNvGrpSpPr>
              <a:grpSpLocks/>
            </p:cNvGrpSpPr>
            <p:nvPr/>
          </p:nvGrpSpPr>
          <p:grpSpPr bwMode="auto">
            <a:xfrm>
              <a:off x="995363" y="76200"/>
              <a:ext cx="4114800" cy="6629400"/>
              <a:chOff x="0" y="0"/>
              <a:chExt cx="2592" cy="4176"/>
            </a:xfrm>
          </p:grpSpPr>
          <p:sp>
            <p:nvSpPr>
              <p:cNvPr id="64530" name="Rectangle 79"/>
              <p:cNvSpPr>
                <a:spLocks noChangeArrowheads="1"/>
              </p:cNvSpPr>
              <p:nvPr/>
            </p:nvSpPr>
            <p:spPr bwMode="auto">
              <a:xfrm>
                <a:off x="0" y="4032"/>
                <a:ext cx="288" cy="144"/>
              </a:xfrm>
              <a:prstGeom prst="rect">
                <a:avLst/>
              </a:prstGeom>
              <a:noFill/>
              <a:ln w="28575">
                <a:solidFill>
                  <a:srgbClr val="008000"/>
                </a:solidFill>
                <a:miter lim="800000"/>
                <a:headEnd/>
                <a:tailEnd/>
              </a:ln>
            </p:spPr>
            <p:txBody>
              <a:bodyPr wrap="none" anchor="ctr"/>
              <a:lstStyle/>
              <a:p>
                <a:endParaRPr lang="zh-CN" altLang="en-US"/>
              </a:p>
            </p:txBody>
          </p:sp>
          <p:sp>
            <p:nvSpPr>
              <p:cNvPr id="64531" name="Rectangle 80"/>
              <p:cNvSpPr>
                <a:spLocks noChangeArrowheads="1"/>
              </p:cNvSpPr>
              <p:nvPr/>
            </p:nvSpPr>
            <p:spPr bwMode="auto">
              <a:xfrm>
                <a:off x="2112" y="3456"/>
                <a:ext cx="288" cy="144"/>
              </a:xfrm>
              <a:prstGeom prst="rect">
                <a:avLst/>
              </a:prstGeom>
              <a:noFill/>
              <a:ln w="28575">
                <a:solidFill>
                  <a:srgbClr val="008000"/>
                </a:solidFill>
                <a:miter lim="800000"/>
                <a:headEnd/>
                <a:tailEnd/>
              </a:ln>
            </p:spPr>
            <p:txBody>
              <a:bodyPr wrap="none" anchor="ctr"/>
              <a:lstStyle/>
              <a:p>
                <a:endParaRPr lang="zh-CN" altLang="en-US"/>
              </a:p>
            </p:txBody>
          </p:sp>
          <p:sp>
            <p:nvSpPr>
              <p:cNvPr id="64532" name="Rectangle 81"/>
              <p:cNvSpPr>
                <a:spLocks noChangeArrowheads="1"/>
              </p:cNvSpPr>
              <p:nvPr/>
            </p:nvSpPr>
            <p:spPr bwMode="auto">
              <a:xfrm>
                <a:off x="2304" y="3024"/>
                <a:ext cx="288" cy="144"/>
              </a:xfrm>
              <a:prstGeom prst="rect">
                <a:avLst/>
              </a:prstGeom>
              <a:noFill/>
              <a:ln w="28575">
                <a:solidFill>
                  <a:srgbClr val="008000"/>
                </a:solidFill>
                <a:miter lim="800000"/>
                <a:headEnd/>
                <a:tailEnd/>
              </a:ln>
            </p:spPr>
            <p:txBody>
              <a:bodyPr wrap="none" anchor="ctr"/>
              <a:lstStyle/>
              <a:p>
                <a:endParaRPr lang="zh-CN" altLang="en-US"/>
              </a:p>
            </p:txBody>
          </p:sp>
          <p:sp>
            <p:nvSpPr>
              <p:cNvPr id="64533" name="Rectangle 82"/>
              <p:cNvSpPr>
                <a:spLocks noChangeArrowheads="1"/>
              </p:cNvSpPr>
              <p:nvPr/>
            </p:nvSpPr>
            <p:spPr bwMode="auto">
              <a:xfrm>
                <a:off x="1152" y="3408"/>
                <a:ext cx="288" cy="144"/>
              </a:xfrm>
              <a:prstGeom prst="rect">
                <a:avLst/>
              </a:prstGeom>
              <a:noFill/>
              <a:ln w="28575">
                <a:solidFill>
                  <a:srgbClr val="008000"/>
                </a:solidFill>
                <a:miter lim="800000"/>
                <a:headEnd/>
                <a:tailEnd/>
              </a:ln>
            </p:spPr>
            <p:txBody>
              <a:bodyPr wrap="none" anchor="ctr"/>
              <a:lstStyle/>
              <a:p>
                <a:endParaRPr lang="zh-CN" altLang="en-US"/>
              </a:p>
            </p:txBody>
          </p:sp>
          <p:sp>
            <p:nvSpPr>
              <p:cNvPr id="64534" name="Rectangle 83"/>
              <p:cNvSpPr>
                <a:spLocks noChangeArrowheads="1"/>
              </p:cNvSpPr>
              <p:nvPr/>
            </p:nvSpPr>
            <p:spPr bwMode="auto">
              <a:xfrm>
                <a:off x="1920" y="1632"/>
                <a:ext cx="288" cy="144"/>
              </a:xfrm>
              <a:prstGeom prst="rect">
                <a:avLst/>
              </a:prstGeom>
              <a:noFill/>
              <a:ln w="28575">
                <a:solidFill>
                  <a:srgbClr val="008000"/>
                </a:solidFill>
                <a:miter lim="800000"/>
                <a:headEnd/>
                <a:tailEnd/>
              </a:ln>
            </p:spPr>
            <p:txBody>
              <a:bodyPr wrap="none" anchor="ctr"/>
              <a:lstStyle/>
              <a:p>
                <a:endParaRPr lang="zh-CN" altLang="en-US"/>
              </a:p>
            </p:txBody>
          </p:sp>
          <p:sp>
            <p:nvSpPr>
              <p:cNvPr id="64535" name="Rectangle 84"/>
              <p:cNvSpPr>
                <a:spLocks noChangeArrowheads="1"/>
              </p:cNvSpPr>
              <p:nvPr/>
            </p:nvSpPr>
            <p:spPr bwMode="auto">
              <a:xfrm>
                <a:off x="1584" y="1632"/>
                <a:ext cx="288" cy="144"/>
              </a:xfrm>
              <a:prstGeom prst="rect">
                <a:avLst/>
              </a:prstGeom>
              <a:noFill/>
              <a:ln w="28575">
                <a:solidFill>
                  <a:srgbClr val="008000"/>
                </a:solidFill>
                <a:miter lim="800000"/>
                <a:headEnd/>
                <a:tailEnd/>
              </a:ln>
            </p:spPr>
            <p:txBody>
              <a:bodyPr wrap="none" anchor="ctr"/>
              <a:lstStyle/>
              <a:p>
                <a:endParaRPr lang="zh-CN" altLang="en-US"/>
              </a:p>
            </p:txBody>
          </p:sp>
          <p:sp>
            <p:nvSpPr>
              <p:cNvPr id="64536" name="Rectangle 85"/>
              <p:cNvSpPr>
                <a:spLocks noChangeArrowheads="1"/>
              </p:cNvSpPr>
              <p:nvPr/>
            </p:nvSpPr>
            <p:spPr bwMode="auto">
              <a:xfrm>
                <a:off x="1152" y="2112"/>
                <a:ext cx="288" cy="144"/>
              </a:xfrm>
              <a:prstGeom prst="rect">
                <a:avLst/>
              </a:prstGeom>
              <a:noFill/>
              <a:ln w="28575">
                <a:solidFill>
                  <a:srgbClr val="008000"/>
                </a:solidFill>
                <a:miter lim="800000"/>
                <a:headEnd/>
                <a:tailEnd/>
              </a:ln>
            </p:spPr>
            <p:txBody>
              <a:bodyPr wrap="none" anchor="ctr"/>
              <a:lstStyle/>
              <a:p>
                <a:endParaRPr lang="zh-CN" altLang="en-US"/>
              </a:p>
            </p:txBody>
          </p:sp>
          <p:sp>
            <p:nvSpPr>
              <p:cNvPr id="64537" name="Rectangle 86"/>
              <p:cNvSpPr>
                <a:spLocks noChangeArrowheads="1"/>
              </p:cNvSpPr>
              <p:nvPr/>
            </p:nvSpPr>
            <p:spPr bwMode="auto">
              <a:xfrm>
                <a:off x="912" y="1920"/>
                <a:ext cx="288" cy="144"/>
              </a:xfrm>
              <a:prstGeom prst="rect">
                <a:avLst/>
              </a:prstGeom>
              <a:noFill/>
              <a:ln w="28575">
                <a:solidFill>
                  <a:srgbClr val="008000"/>
                </a:solidFill>
                <a:miter lim="800000"/>
                <a:headEnd/>
                <a:tailEnd/>
              </a:ln>
            </p:spPr>
            <p:txBody>
              <a:bodyPr wrap="none" anchor="ctr"/>
              <a:lstStyle/>
              <a:p>
                <a:endParaRPr lang="zh-CN" altLang="en-US"/>
              </a:p>
            </p:txBody>
          </p:sp>
          <p:sp>
            <p:nvSpPr>
              <p:cNvPr id="64538" name="Rectangle 87"/>
              <p:cNvSpPr>
                <a:spLocks noChangeArrowheads="1"/>
              </p:cNvSpPr>
              <p:nvPr/>
            </p:nvSpPr>
            <p:spPr bwMode="auto">
              <a:xfrm>
                <a:off x="1920" y="672"/>
                <a:ext cx="288" cy="144"/>
              </a:xfrm>
              <a:prstGeom prst="rect">
                <a:avLst/>
              </a:prstGeom>
              <a:noFill/>
              <a:ln w="28575">
                <a:solidFill>
                  <a:srgbClr val="008000"/>
                </a:solidFill>
                <a:miter lim="800000"/>
                <a:headEnd/>
                <a:tailEnd/>
              </a:ln>
            </p:spPr>
            <p:txBody>
              <a:bodyPr wrap="none" anchor="ctr"/>
              <a:lstStyle/>
              <a:p>
                <a:endParaRPr lang="zh-CN" altLang="en-US"/>
              </a:p>
            </p:txBody>
          </p:sp>
          <p:sp>
            <p:nvSpPr>
              <p:cNvPr id="64539" name="Rectangle 88"/>
              <p:cNvSpPr>
                <a:spLocks noChangeArrowheads="1"/>
              </p:cNvSpPr>
              <p:nvPr/>
            </p:nvSpPr>
            <p:spPr bwMode="auto">
              <a:xfrm>
                <a:off x="2304" y="0"/>
                <a:ext cx="288" cy="144"/>
              </a:xfrm>
              <a:prstGeom prst="rect">
                <a:avLst/>
              </a:prstGeom>
              <a:noFill/>
              <a:ln w="28575">
                <a:solidFill>
                  <a:srgbClr val="008000"/>
                </a:solidFill>
                <a:miter lim="800000"/>
                <a:headEnd/>
                <a:tailEnd/>
              </a:ln>
            </p:spPr>
            <p:txBody>
              <a:bodyPr wrap="none" anchor="ctr"/>
              <a:lstStyle/>
              <a:p>
                <a:endParaRPr lang="zh-CN" altLang="en-US"/>
              </a:p>
            </p:txBody>
          </p:sp>
        </p:grpSp>
      </p:grpSp>
      <p:sp>
        <p:nvSpPr>
          <p:cNvPr id="62553" name="Rectangle 89"/>
          <p:cNvSpPr>
            <a:spLocks noChangeArrowheads="1"/>
          </p:cNvSpPr>
          <p:nvPr/>
        </p:nvSpPr>
        <p:spPr bwMode="auto">
          <a:xfrm>
            <a:off x="2824163" y="533400"/>
            <a:ext cx="457200" cy="304800"/>
          </a:xfrm>
          <a:prstGeom prst="rect">
            <a:avLst/>
          </a:prstGeom>
          <a:noFill/>
          <a:ln w="28575">
            <a:solidFill>
              <a:srgbClr val="FF0000"/>
            </a:solidFill>
            <a:miter lim="800000"/>
            <a:headEnd/>
            <a:tailEnd/>
          </a:ln>
        </p:spPr>
        <p:txBody>
          <a:bodyPr wrap="none" anchor="ctr"/>
          <a:lstStyle/>
          <a:p>
            <a:endParaRPr lang="zh-CN" altLang="en-US"/>
          </a:p>
        </p:txBody>
      </p:sp>
      <p:sp>
        <p:nvSpPr>
          <p:cNvPr id="62554" name="Rectangle 90"/>
          <p:cNvSpPr>
            <a:spLocks noChangeArrowheads="1"/>
          </p:cNvSpPr>
          <p:nvPr/>
        </p:nvSpPr>
        <p:spPr bwMode="auto">
          <a:xfrm>
            <a:off x="2824163" y="533400"/>
            <a:ext cx="457200" cy="304800"/>
          </a:xfrm>
          <a:prstGeom prst="rect">
            <a:avLst/>
          </a:prstGeom>
          <a:noFill/>
          <a:ln w="28575">
            <a:solidFill>
              <a:srgbClr val="FF0000"/>
            </a:solidFill>
            <a:miter lim="800000"/>
            <a:headEnd/>
            <a:tailEnd/>
          </a:ln>
        </p:spPr>
        <p:txBody>
          <a:bodyPr wrap="none" anchor="ctr"/>
          <a:lstStyle/>
          <a:p>
            <a:endParaRPr lang="zh-CN" altLang="en-US"/>
          </a:p>
        </p:txBody>
      </p:sp>
      <p:sp>
        <p:nvSpPr>
          <p:cNvPr id="62555" name="Rectangle 91"/>
          <p:cNvSpPr>
            <a:spLocks noChangeArrowheads="1"/>
          </p:cNvSpPr>
          <p:nvPr/>
        </p:nvSpPr>
        <p:spPr bwMode="auto">
          <a:xfrm>
            <a:off x="2824163" y="533400"/>
            <a:ext cx="457200" cy="304800"/>
          </a:xfrm>
          <a:prstGeom prst="rect">
            <a:avLst/>
          </a:prstGeom>
          <a:noFill/>
          <a:ln w="28575">
            <a:solidFill>
              <a:srgbClr val="FF0000"/>
            </a:solidFill>
            <a:miter lim="800000"/>
            <a:headEnd/>
            <a:tailEnd/>
          </a:ln>
        </p:spPr>
        <p:txBody>
          <a:bodyPr wrap="none" anchor="ctr"/>
          <a:lstStyle/>
          <a:p>
            <a:endParaRPr lang="zh-CN" altLang="en-US"/>
          </a:p>
        </p:txBody>
      </p:sp>
      <p:sp>
        <p:nvSpPr>
          <p:cNvPr id="62556" name="Rectangle 92"/>
          <p:cNvSpPr>
            <a:spLocks noChangeArrowheads="1"/>
          </p:cNvSpPr>
          <p:nvPr/>
        </p:nvSpPr>
        <p:spPr bwMode="auto">
          <a:xfrm>
            <a:off x="2824163" y="533400"/>
            <a:ext cx="457200" cy="304800"/>
          </a:xfrm>
          <a:prstGeom prst="rect">
            <a:avLst/>
          </a:prstGeom>
          <a:noFill/>
          <a:ln w="28575">
            <a:solidFill>
              <a:srgbClr val="FF0000"/>
            </a:solidFill>
            <a:miter lim="800000"/>
            <a:headEnd/>
            <a:tailEnd/>
          </a:ln>
        </p:spPr>
        <p:txBody>
          <a:bodyPr wrap="none" anchor="ctr"/>
          <a:lstStyle/>
          <a:p>
            <a:endParaRPr lang="zh-CN" altLang="en-US"/>
          </a:p>
        </p:txBody>
      </p:sp>
      <p:sp>
        <p:nvSpPr>
          <p:cNvPr id="62557" name="Rectangle 93"/>
          <p:cNvSpPr>
            <a:spLocks noChangeArrowheads="1"/>
          </p:cNvSpPr>
          <p:nvPr/>
        </p:nvSpPr>
        <p:spPr bwMode="auto">
          <a:xfrm>
            <a:off x="2824163" y="533400"/>
            <a:ext cx="457200" cy="304800"/>
          </a:xfrm>
          <a:prstGeom prst="rect">
            <a:avLst/>
          </a:prstGeom>
          <a:noFill/>
          <a:ln w="28575">
            <a:solidFill>
              <a:schemeClr val="accent2"/>
            </a:solidFill>
            <a:miter lim="800000"/>
            <a:headEnd/>
            <a:tailEnd/>
          </a:ln>
        </p:spPr>
        <p:txBody>
          <a:bodyPr wrap="none" anchor="ctr"/>
          <a:lstStyle/>
          <a:p>
            <a:endParaRPr lang="zh-CN" altLang="en-US"/>
          </a:p>
        </p:txBody>
      </p:sp>
      <p:sp>
        <p:nvSpPr>
          <p:cNvPr id="62558" name="Text Box 94"/>
          <p:cNvSpPr txBox="1">
            <a:spLocks noChangeArrowheads="1"/>
          </p:cNvSpPr>
          <p:nvPr/>
        </p:nvSpPr>
        <p:spPr bwMode="auto">
          <a:xfrm>
            <a:off x="5795963" y="549275"/>
            <a:ext cx="3203575" cy="850900"/>
          </a:xfrm>
          <a:prstGeom prst="rect">
            <a:avLst/>
          </a:prstGeom>
          <a:solidFill>
            <a:srgbClr val="B1E0F1"/>
          </a:solidFill>
          <a:ln w="28575">
            <a:solidFill>
              <a:srgbClr val="008000"/>
            </a:solidFill>
            <a:miter lim="800000"/>
            <a:headEnd/>
            <a:tailEnd/>
          </a:ln>
        </p:spPr>
        <p:txBody>
          <a:bodyPr>
            <a:spAutoFit/>
          </a:bodyPr>
          <a:lstStyle/>
          <a:p>
            <a:pPr>
              <a:spcBef>
                <a:spcPct val="50000"/>
              </a:spcBef>
            </a:pPr>
            <a:r>
              <a:rPr lang="en-US" altLang="zh-CN" sz="2400" b="1" dirty="0">
                <a:solidFill>
                  <a:srgbClr val="000066"/>
                </a:solidFill>
                <a:latin typeface="华文新魏" pitchFamily="2" charset="-122"/>
                <a:ea typeface="华文新魏" pitchFamily="2" charset="-122"/>
              </a:rPr>
              <a:t>1858</a:t>
            </a:r>
            <a:r>
              <a:rPr lang="zh-CN" altLang="en-US" sz="2400" b="1" dirty="0">
                <a:solidFill>
                  <a:srgbClr val="000066"/>
                </a:solidFill>
                <a:latin typeface="华文新魏" pitchFamily="2" charset="-122"/>
                <a:ea typeface="华文新魏" pitchFamily="2" charset="-122"/>
              </a:rPr>
              <a:t>年</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天津条约</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开放的通商口岸</a:t>
            </a:r>
          </a:p>
        </p:txBody>
      </p:sp>
      <p:sp>
        <p:nvSpPr>
          <p:cNvPr id="62559" name="Text Box 95"/>
          <p:cNvSpPr txBox="1">
            <a:spLocks noChangeArrowheads="1"/>
          </p:cNvSpPr>
          <p:nvPr/>
        </p:nvSpPr>
        <p:spPr bwMode="auto">
          <a:xfrm>
            <a:off x="5795963" y="3213100"/>
            <a:ext cx="3097212" cy="850900"/>
          </a:xfrm>
          <a:prstGeom prst="rect">
            <a:avLst/>
          </a:prstGeom>
          <a:solidFill>
            <a:srgbClr val="B1E0F1"/>
          </a:solidFill>
          <a:ln w="28575">
            <a:solidFill>
              <a:schemeClr val="accent2"/>
            </a:solidFill>
            <a:miter lim="800000"/>
            <a:headEnd/>
            <a:tailEnd/>
          </a:ln>
        </p:spPr>
        <p:txBody>
          <a:bodyPr>
            <a:spAutoFit/>
          </a:bodyPr>
          <a:lstStyle/>
          <a:p>
            <a:pPr>
              <a:spcBef>
                <a:spcPct val="50000"/>
              </a:spcBef>
            </a:pPr>
            <a:r>
              <a:rPr lang="en-US" altLang="zh-CN" sz="2400" b="1" dirty="0">
                <a:solidFill>
                  <a:srgbClr val="000066"/>
                </a:solidFill>
                <a:latin typeface="华文新魏" pitchFamily="2" charset="-122"/>
                <a:ea typeface="华文新魏" pitchFamily="2" charset="-122"/>
              </a:rPr>
              <a:t>1860</a:t>
            </a:r>
            <a:r>
              <a:rPr lang="zh-CN" altLang="en-US" sz="2400" b="1" dirty="0">
                <a:solidFill>
                  <a:srgbClr val="000066"/>
                </a:solidFill>
                <a:latin typeface="华文新魏" pitchFamily="2" charset="-122"/>
                <a:ea typeface="华文新魏" pitchFamily="2" charset="-122"/>
              </a:rPr>
              <a:t>年</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北京条约</a:t>
            </a:r>
            <a:r>
              <a:rPr lang="en-US" altLang="zh-CN" sz="2400" b="1" dirty="0">
                <a:solidFill>
                  <a:srgbClr val="000066"/>
                </a:solidFill>
                <a:latin typeface="华文新魏" pitchFamily="2" charset="-122"/>
                <a:ea typeface="华文新魏" pitchFamily="2" charset="-122"/>
              </a:rPr>
              <a:t>》</a:t>
            </a:r>
            <a:r>
              <a:rPr lang="zh-CN" altLang="en-US" sz="2400" b="1" dirty="0">
                <a:solidFill>
                  <a:srgbClr val="000066"/>
                </a:solidFill>
                <a:latin typeface="华文新魏" pitchFamily="2" charset="-122"/>
                <a:ea typeface="华文新魏" pitchFamily="2" charset="-122"/>
              </a:rPr>
              <a:t>增开的通商口岸</a:t>
            </a:r>
          </a:p>
        </p:txBody>
      </p:sp>
      <p:sp>
        <p:nvSpPr>
          <p:cNvPr id="62560" name="Rectangle 96"/>
          <p:cNvSpPr>
            <a:spLocks noChangeArrowheads="1"/>
          </p:cNvSpPr>
          <p:nvPr/>
        </p:nvSpPr>
        <p:spPr bwMode="auto">
          <a:xfrm>
            <a:off x="5724525" y="1628775"/>
            <a:ext cx="3419475" cy="1200329"/>
          </a:xfrm>
          <a:prstGeom prst="rect">
            <a:avLst/>
          </a:prstGeom>
          <a:solidFill>
            <a:srgbClr val="CCFF33"/>
          </a:solidFill>
          <a:ln w="9525">
            <a:noFill/>
            <a:miter lim="800000"/>
            <a:headEnd/>
            <a:tailEnd/>
          </a:ln>
        </p:spPr>
        <p:txBody>
          <a:bodyPr>
            <a:spAutoFit/>
          </a:bodyPr>
          <a:lstStyle/>
          <a:p>
            <a:r>
              <a:rPr lang="zh-CN" altLang="en-US" sz="2400" b="1" dirty="0">
                <a:solidFill>
                  <a:srgbClr val="000066"/>
                </a:solidFill>
                <a:latin typeface="华文新魏" pitchFamily="2" charset="-122"/>
                <a:ea typeface="华文新魏" pitchFamily="2" charset="-122"/>
              </a:rPr>
              <a:t>南京</a:t>
            </a:r>
            <a:r>
              <a:rPr lang="zh-CN" altLang="en-US" sz="2400" b="1" dirty="0" smtClean="0">
                <a:solidFill>
                  <a:srgbClr val="000066"/>
                </a:solidFill>
                <a:latin typeface="华文新魏" pitchFamily="2" charset="-122"/>
                <a:ea typeface="华文新魏" pitchFamily="2" charset="-122"/>
              </a:rPr>
              <a:t>、镇江、九江</a:t>
            </a:r>
            <a:r>
              <a:rPr lang="zh-CN" altLang="en-US" sz="2400" b="1" dirty="0">
                <a:solidFill>
                  <a:srgbClr val="000066"/>
                </a:solidFill>
                <a:latin typeface="华文新魏" pitchFamily="2" charset="-122"/>
                <a:ea typeface="华文新魏" pitchFamily="2" charset="-122"/>
              </a:rPr>
              <a:t>、汉口</a:t>
            </a:r>
            <a:r>
              <a:rPr lang="zh-CN" altLang="en-US" sz="2400" b="1" dirty="0" smtClean="0">
                <a:solidFill>
                  <a:srgbClr val="000066"/>
                </a:solidFill>
                <a:latin typeface="华文新魏" pitchFamily="2" charset="-122"/>
                <a:ea typeface="华文新魏" pitchFamily="2" charset="-122"/>
              </a:rPr>
              <a:t>、营口、烟台、汕头</a:t>
            </a:r>
            <a:r>
              <a:rPr lang="zh-CN" altLang="en-US" sz="2400" b="1" dirty="0">
                <a:solidFill>
                  <a:srgbClr val="000066"/>
                </a:solidFill>
                <a:latin typeface="华文新魏" pitchFamily="2" charset="-122"/>
                <a:ea typeface="华文新魏" pitchFamily="2" charset="-122"/>
              </a:rPr>
              <a:t>、淡水、台湾、琼州</a:t>
            </a:r>
          </a:p>
        </p:txBody>
      </p:sp>
      <p:sp>
        <p:nvSpPr>
          <p:cNvPr id="62561" name="Rectangle 97"/>
          <p:cNvSpPr>
            <a:spLocks noChangeArrowheads="1"/>
          </p:cNvSpPr>
          <p:nvPr/>
        </p:nvSpPr>
        <p:spPr bwMode="auto">
          <a:xfrm>
            <a:off x="6588125" y="4437063"/>
            <a:ext cx="1152227" cy="584775"/>
          </a:xfrm>
          <a:prstGeom prst="rect">
            <a:avLst/>
          </a:prstGeom>
          <a:solidFill>
            <a:srgbClr val="CCFF33"/>
          </a:solidFill>
          <a:ln w="9525">
            <a:noFill/>
            <a:miter lim="800000"/>
            <a:headEnd/>
            <a:tailEnd/>
          </a:ln>
        </p:spPr>
        <p:txBody>
          <a:bodyPr wrap="square">
            <a:spAutoFit/>
          </a:bodyPr>
          <a:lstStyle/>
          <a:p>
            <a:r>
              <a:rPr lang="zh-CN" altLang="en-US" sz="3200" b="1" dirty="0">
                <a:solidFill>
                  <a:srgbClr val="000066"/>
                </a:solidFill>
                <a:latin typeface="华文新魏" pitchFamily="2" charset="-122"/>
                <a:ea typeface="华文新魏" pitchFamily="2" charset="-122"/>
              </a:rPr>
              <a:t>天 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2558"/>
                                        </p:tgtEl>
                                        <p:attrNameLst>
                                          <p:attrName>style.visibility</p:attrName>
                                        </p:attrNameLst>
                                      </p:cBhvr>
                                      <p:to>
                                        <p:strVal val="visible"/>
                                      </p:to>
                                    </p:set>
                                    <p:animEffect transition="in" filter="barn(outVertical)">
                                      <p:cBhvr>
                                        <p:cTn id="7" dur="500"/>
                                        <p:tgtEl>
                                          <p:spTgt spid="62558"/>
                                        </p:tgtEl>
                                      </p:cBhvr>
                                    </p:animEffect>
                                  </p:childTnLst>
                                </p:cTn>
                              </p:par>
                            </p:childTnLst>
                          </p:cTn>
                        </p:par>
                        <p:par>
                          <p:cTn id="8" fill="hold">
                            <p:stCondLst>
                              <p:cond delay="500"/>
                            </p:stCondLst>
                            <p:childTnLst>
                              <p:par>
                                <p:cTn id="9" presetID="11" presetClass="entr" presetSubtype="0" fill="hold" nodeType="afterEffect">
                                  <p:stCondLst>
                                    <p:cond delay="0"/>
                                  </p:stCondLst>
                                  <p:childTnLst>
                                    <p:set>
                                      <p:cBhvr>
                                        <p:cTn id="10" dur="75">
                                          <p:stCondLst>
                                            <p:cond delay="0"/>
                                          </p:stCondLst>
                                        </p:cTn>
                                        <p:tgtEl>
                                          <p:spTgt spid="3"/>
                                        </p:tgtEl>
                                        <p:attrNameLst>
                                          <p:attrName>style.visibility</p:attrName>
                                        </p:attrNameLst>
                                      </p:cBhvr>
                                      <p:to>
                                        <p:strVal val="visible"/>
                                      </p:to>
                                    </p:set>
                                  </p:childTnLst>
                                </p:cTn>
                              </p:par>
                            </p:childTnLst>
                          </p:cTn>
                        </p:par>
                        <p:par>
                          <p:cTn id="11" fill="hold">
                            <p:stCondLst>
                              <p:cond delay="575"/>
                            </p:stCondLst>
                            <p:childTnLst>
                              <p:par>
                                <p:cTn id="12" presetID="11" presetClass="entr" presetSubtype="0" fill="hold" nodeType="afterEffect">
                                  <p:stCondLst>
                                    <p:cond delay="0"/>
                                  </p:stCondLst>
                                  <p:childTnLst>
                                    <p:set>
                                      <p:cBhvr>
                                        <p:cTn id="13" dur="75">
                                          <p:stCondLst>
                                            <p:cond delay="0"/>
                                          </p:stCondLst>
                                        </p:cTn>
                                        <p:tgtEl>
                                          <p:spTgt spid="4"/>
                                        </p:tgtEl>
                                        <p:attrNameLst>
                                          <p:attrName>style.visibility</p:attrName>
                                        </p:attrNameLst>
                                      </p:cBhvr>
                                      <p:to>
                                        <p:strVal val="visible"/>
                                      </p:to>
                                    </p:set>
                                  </p:childTnLst>
                                </p:cTn>
                              </p:par>
                            </p:childTnLst>
                          </p:cTn>
                        </p:par>
                        <p:par>
                          <p:cTn id="14" fill="hold">
                            <p:stCondLst>
                              <p:cond delay="650"/>
                            </p:stCondLst>
                            <p:childTnLst>
                              <p:par>
                                <p:cTn id="15" presetID="11" presetClass="entr" presetSubtype="0" fill="hold" nodeType="afterEffect">
                                  <p:stCondLst>
                                    <p:cond delay="0"/>
                                  </p:stCondLst>
                                  <p:childTnLst>
                                    <p:set>
                                      <p:cBhvr>
                                        <p:cTn id="16" dur="75">
                                          <p:stCondLst>
                                            <p:cond delay="0"/>
                                          </p:stCondLst>
                                        </p:cTn>
                                        <p:tgtEl>
                                          <p:spTgt spid="5"/>
                                        </p:tgtEl>
                                        <p:attrNameLst>
                                          <p:attrName>style.visibility</p:attrName>
                                        </p:attrNameLst>
                                      </p:cBhvr>
                                      <p:to>
                                        <p:strVal val="visible"/>
                                      </p:to>
                                    </p:set>
                                  </p:childTnLst>
                                </p:cTn>
                              </p:par>
                            </p:childTnLst>
                          </p:cTn>
                        </p:par>
                        <p:par>
                          <p:cTn id="17" fill="hold">
                            <p:stCondLst>
                              <p:cond delay="725"/>
                            </p:stCondLst>
                            <p:childTnLst>
                              <p:par>
                                <p:cTn id="18" presetID="11" presetClass="entr" presetSubtype="0" fill="hold" nodeType="afterEffect">
                                  <p:stCondLst>
                                    <p:cond delay="0"/>
                                  </p:stCondLst>
                                  <p:childTnLst>
                                    <p:set>
                                      <p:cBhvr>
                                        <p:cTn id="19" dur="75">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2560"/>
                                        </p:tgtEl>
                                        <p:attrNameLst>
                                          <p:attrName>style.visibility</p:attrName>
                                        </p:attrNameLst>
                                      </p:cBhvr>
                                      <p:to>
                                        <p:strVal val="visible"/>
                                      </p:to>
                                    </p:set>
                                    <p:animEffect transition="in" filter="blinds(horizontal)">
                                      <p:cBhvr>
                                        <p:cTn id="24" dur="500"/>
                                        <p:tgtEl>
                                          <p:spTgt spid="62560"/>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62559"/>
                                        </p:tgtEl>
                                        <p:attrNameLst>
                                          <p:attrName>style.visibility</p:attrName>
                                        </p:attrNameLst>
                                      </p:cBhvr>
                                      <p:to>
                                        <p:strVal val="visible"/>
                                      </p:to>
                                    </p:set>
                                    <p:animEffect transition="in" filter="strips(downLeft)">
                                      <p:cBhvr>
                                        <p:cTn id="29" dur="500"/>
                                        <p:tgtEl>
                                          <p:spTgt spid="62559"/>
                                        </p:tgtEl>
                                      </p:cBhvr>
                                    </p:animEffect>
                                  </p:childTnLst>
                                </p:cTn>
                              </p:par>
                            </p:childTnLst>
                          </p:cTn>
                        </p:par>
                        <p:par>
                          <p:cTn id="30" fill="hold">
                            <p:stCondLst>
                              <p:cond delay="500"/>
                            </p:stCondLst>
                            <p:childTnLst>
                              <p:par>
                                <p:cTn id="31" presetID="11" presetClass="entr" presetSubtype="0" fill="hold" grpId="0" nodeType="afterEffect">
                                  <p:stCondLst>
                                    <p:cond delay="0"/>
                                  </p:stCondLst>
                                  <p:childTnLst>
                                    <p:set>
                                      <p:cBhvr>
                                        <p:cTn id="32" dur="500">
                                          <p:stCondLst>
                                            <p:cond delay="0"/>
                                          </p:stCondLst>
                                        </p:cTn>
                                        <p:tgtEl>
                                          <p:spTgt spid="62553"/>
                                        </p:tgtEl>
                                        <p:attrNameLst>
                                          <p:attrName>style.visibility</p:attrName>
                                        </p:attrNameLst>
                                      </p:cBhvr>
                                      <p:to>
                                        <p:strVal val="visible"/>
                                      </p:to>
                                    </p:set>
                                  </p:childTnLst>
                                </p:cTn>
                              </p:par>
                            </p:childTnLst>
                          </p:cTn>
                        </p:par>
                        <p:par>
                          <p:cTn id="33" fill="hold">
                            <p:stCondLst>
                              <p:cond delay="1000"/>
                            </p:stCondLst>
                            <p:childTnLst>
                              <p:par>
                                <p:cTn id="34" presetID="11" presetClass="entr" presetSubtype="0" fill="hold" grpId="0" nodeType="afterEffect">
                                  <p:stCondLst>
                                    <p:cond delay="0"/>
                                  </p:stCondLst>
                                  <p:childTnLst>
                                    <p:set>
                                      <p:cBhvr>
                                        <p:cTn id="35" dur="500">
                                          <p:stCondLst>
                                            <p:cond delay="0"/>
                                          </p:stCondLst>
                                        </p:cTn>
                                        <p:tgtEl>
                                          <p:spTgt spid="62554"/>
                                        </p:tgtEl>
                                        <p:attrNameLst>
                                          <p:attrName>style.visibility</p:attrName>
                                        </p:attrNameLst>
                                      </p:cBhvr>
                                      <p:to>
                                        <p:strVal val="visible"/>
                                      </p:to>
                                    </p:set>
                                  </p:childTnLst>
                                </p:cTn>
                              </p:par>
                            </p:childTnLst>
                          </p:cTn>
                        </p:par>
                        <p:par>
                          <p:cTn id="36" fill="hold">
                            <p:stCondLst>
                              <p:cond delay="1500"/>
                            </p:stCondLst>
                            <p:childTnLst>
                              <p:par>
                                <p:cTn id="37" presetID="11" presetClass="entr" presetSubtype="0" fill="hold" grpId="0" nodeType="afterEffect">
                                  <p:stCondLst>
                                    <p:cond delay="0"/>
                                  </p:stCondLst>
                                  <p:childTnLst>
                                    <p:set>
                                      <p:cBhvr>
                                        <p:cTn id="38" dur="500">
                                          <p:stCondLst>
                                            <p:cond delay="0"/>
                                          </p:stCondLst>
                                        </p:cTn>
                                        <p:tgtEl>
                                          <p:spTgt spid="62555"/>
                                        </p:tgtEl>
                                        <p:attrNameLst>
                                          <p:attrName>style.visibility</p:attrName>
                                        </p:attrNameLst>
                                      </p:cBhvr>
                                      <p:to>
                                        <p:strVal val="visible"/>
                                      </p:to>
                                    </p:set>
                                  </p:childTnLst>
                                </p:cTn>
                              </p:par>
                            </p:childTnLst>
                          </p:cTn>
                        </p:par>
                        <p:par>
                          <p:cTn id="39" fill="hold">
                            <p:stCondLst>
                              <p:cond delay="2000"/>
                            </p:stCondLst>
                            <p:childTnLst>
                              <p:par>
                                <p:cTn id="40" presetID="11" presetClass="entr" presetSubtype="0" fill="hold" grpId="0" nodeType="afterEffect">
                                  <p:stCondLst>
                                    <p:cond delay="0"/>
                                  </p:stCondLst>
                                  <p:childTnLst>
                                    <p:set>
                                      <p:cBhvr>
                                        <p:cTn id="41" dur="500">
                                          <p:stCondLst>
                                            <p:cond delay="0"/>
                                          </p:stCondLst>
                                        </p:cTn>
                                        <p:tgtEl>
                                          <p:spTgt spid="62556"/>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grpId="0" nodeType="afterEffect">
                                  <p:stCondLst>
                                    <p:cond delay="0"/>
                                  </p:stCondLst>
                                  <p:childTnLst>
                                    <p:set>
                                      <p:cBhvr>
                                        <p:cTn id="44" dur="1" fill="hold">
                                          <p:stCondLst>
                                            <p:cond delay="499"/>
                                          </p:stCondLst>
                                        </p:cTn>
                                        <p:tgtEl>
                                          <p:spTgt spid="62557"/>
                                        </p:tgtEl>
                                        <p:attrNameLst>
                                          <p:attrName>style.visibility</p:attrName>
                                        </p:attrNameLst>
                                      </p:cBhvr>
                                      <p:to>
                                        <p:strVal val="visible"/>
                                      </p:to>
                                    </p:set>
                                  </p:childTnLst>
                                  <p:subTnLst>
                                    <p:animClr clrSpc="rgb" dir="cw">
                                      <p:cBhvr override="childStyle">
                                        <p:cTn dur="1" fill="hold" display="0" masterRel="nextClick" afterEffect="1"/>
                                        <p:tgtEl>
                                          <p:spTgt spid="62557"/>
                                        </p:tgtEl>
                                        <p:attrNameLst>
                                          <p:attrName>ppt_c</p:attrName>
                                        </p:attrNameLst>
                                      </p:cBhvr>
                                      <p:to>
                                        <a:schemeClr val="accent2"/>
                                      </p:to>
                                    </p:animClr>
                                  </p:sub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62561"/>
                                        </p:tgtEl>
                                        <p:attrNameLst>
                                          <p:attrName>style.visibility</p:attrName>
                                        </p:attrNameLst>
                                      </p:cBhvr>
                                      <p:to>
                                        <p:strVal val="visible"/>
                                      </p:to>
                                    </p:set>
                                    <p:animEffect transition="in" filter="blinds(horizontal)">
                                      <p:cBhvr>
                                        <p:cTn id="49" dur="500"/>
                                        <p:tgtEl>
                                          <p:spTgt spid="62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53" grpId="0" animBg="1"/>
      <p:bldP spid="62554" grpId="0" animBg="1"/>
      <p:bldP spid="62555" grpId="0" animBg="1"/>
      <p:bldP spid="62556" grpId="0" animBg="1"/>
      <p:bldP spid="62557" grpId="0" animBg="1"/>
      <p:bldP spid="62558" grpId="0" animBg="1" autoUpdateAnimBg="0"/>
      <p:bldP spid="62559" grpId="0" animBg="1" autoUpdateAnimBg="0"/>
      <p:bldP spid="62560" grpId="0" animBg="1" autoUpdateAnimBg="0"/>
      <p:bldP spid="62561"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Text Box 5"/>
          <p:cNvSpPr txBox="1">
            <a:spLocks noChangeArrowheads="1"/>
          </p:cNvSpPr>
          <p:nvPr/>
        </p:nvSpPr>
        <p:spPr bwMode="auto">
          <a:xfrm>
            <a:off x="1619672" y="476672"/>
            <a:ext cx="5905500" cy="641350"/>
          </a:xfrm>
          <a:prstGeom prst="rect">
            <a:avLst/>
          </a:prstGeom>
          <a:solidFill>
            <a:schemeClr val="bg1"/>
          </a:solidFill>
          <a:ln w="9525">
            <a:noFill/>
            <a:miter lim="800000"/>
            <a:headEnd/>
            <a:tailEnd/>
          </a:ln>
        </p:spPr>
        <p:txBody>
          <a:bodyPr>
            <a:spAutoFit/>
          </a:bodyPr>
          <a:lstStyle/>
          <a:p>
            <a:r>
              <a:rPr lang="zh-CN" altLang="en-US" sz="3600" b="1" dirty="0">
                <a:solidFill>
                  <a:srgbClr val="000066"/>
                </a:solidFill>
                <a:latin typeface="华文新魏" pitchFamily="2" charset="-122"/>
                <a:ea typeface="华文新魏" pitchFamily="2" charset="-122"/>
              </a:rPr>
              <a:t>陆路向俄国开放的通商口岸</a:t>
            </a:r>
          </a:p>
        </p:txBody>
      </p:sp>
      <p:grpSp>
        <p:nvGrpSpPr>
          <p:cNvPr id="8" name="组合 7"/>
          <p:cNvGrpSpPr/>
          <p:nvPr/>
        </p:nvGrpSpPr>
        <p:grpSpPr>
          <a:xfrm>
            <a:off x="395536" y="1268760"/>
            <a:ext cx="8064896" cy="5184576"/>
            <a:chOff x="395536" y="1268760"/>
            <a:chExt cx="8064896" cy="5184576"/>
          </a:xfrm>
        </p:grpSpPr>
        <p:pic>
          <p:nvPicPr>
            <p:cNvPr id="201730" name="Picture 2" descr="海参崴与符拉迪沃斯托克，故土变他国"/>
            <p:cNvPicPr>
              <a:picLocks noChangeAspect="1" noChangeArrowheads="1"/>
            </p:cNvPicPr>
            <p:nvPr/>
          </p:nvPicPr>
          <p:blipFill>
            <a:blip r:embed="rId2" cstate="print"/>
            <a:srcRect/>
            <a:stretch>
              <a:fillRect/>
            </a:stretch>
          </p:blipFill>
          <p:spPr bwMode="auto">
            <a:xfrm>
              <a:off x="395536" y="1268760"/>
              <a:ext cx="8064896" cy="5184576"/>
            </a:xfrm>
            <a:prstGeom prst="rect">
              <a:avLst/>
            </a:prstGeom>
            <a:noFill/>
          </p:spPr>
        </p:pic>
        <p:sp>
          <p:nvSpPr>
            <p:cNvPr id="6" name="矩形 5"/>
            <p:cNvSpPr/>
            <p:nvPr/>
          </p:nvSpPr>
          <p:spPr>
            <a:xfrm>
              <a:off x="1187624" y="4005064"/>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835696" y="3573016"/>
              <a:ext cx="72008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ChangeArrowheads="1"/>
          </p:cNvSpPr>
          <p:nvPr>
            <p:ph sz="quarter" idx="1"/>
          </p:nvPr>
        </p:nvSpPr>
        <p:spPr>
          <a:xfrm>
            <a:off x="539552" y="1124744"/>
            <a:ext cx="2746648" cy="5184576"/>
          </a:xfrm>
          <a:noFill/>
        </p:spPr>
        <p:txBody>
          <a:bodyPr>
            <a:normAutofit/>
          </a:bodyPr>
          <a:lstStyle/>
          <a:p>
            <a:pPr eaLnBrk="1" hangingPunct="1"/>
            <a:r>
              <a:rPr lang="zh-CN" altLang="en-US" sz="2600" b="1" dirty="0" smtClean="0">
                <a:latin typeface="华文新魏" pitchFamily="2" charset="-122"/>
                <a:ea typeface="华文新魏" pitchFamily="2" charset="-122"/>
              </a:rPr>
              <a:t>在水陆通商口岸里</a:t>
            </a:r>
            <a:r>
              <a:rPr lang="en-US" altLang="zh-CN" sz="2600" b="1" dirty="0" smtClean="0">
                <a:latin typeface="华文新魏" pitchFamily="2" charset="-122"/>
                <a:ea typeface="华文新魏" pitchFamily="2" charset="-122"/>
              </a:rPr>
              <a:t>,</a:t>
            </a:r>
            <a:r>
              <a:rPr lang="zh-CN" altLang="en-US" sz="2600" b="1" dirty="0" smtClean="0">
                <a:latin typeface="华文新魏" pitchFamily="2" charset="-122"/>
                <a:ea typeface="华文新魏" pitchFamily="2" charset="-122"/>
              </a:rPr>
              <a:t>外国人依仗不平等条约享有种种特权，控制当地的工商、金融事业，甚至设立租界，实行殖民统治。通商口岸成了列强在中国进行</a:t>
            </a:r>
            <a:r>
              <a:rPr lang="zh-CN" altLang="en-US" sz="2600" b="1" dirty="0" smtClean="0">
                <a:solidFill>
                  <a:srgbClr val="C00000"/>
                </a:solidFill>
                <a:latin typeface="华文新魏" pitchFamily="2" charset="-122"/>
                <a:ea typeface="华文新魏" pitchFamily="2" charset="-122"/>
              </a:rPr>
              <a:t>经济侵略的基地</a:t>
            </a:r>
            <a:r>
              <a:rPr lang="zh-CN" altLang="en-US" sz="2600" b="1" dirty="0" smtClean="0">
                <a:latin typeface="华文新魏" pitchFamily="2" charset="-122"/>
                <a:ea typeface="华文新魏" pitchFamily="2" charset="-122"/>
              </a:rPr>
              <a:t>。</a:t>
            </a:r>
            <a:endParaRPr lang="zh-CN" altLang="en-US" sz="2600" dirty="0" smtClean="0">
              <a:latin typeface="华文新魏" pitchFamily="2" charset="-122"/>
              <a:ea typeface="华文新魏" pitchFamily="2" charset="-122"/>
            </a:endParaRPr>
          </a:p>
        </p:txBody>
      </p:sp>
      <p:pic>
        <p:nvPicPr>
          <p:cNvPr id="66563" name="Picture 6" descr="eaf81a4c510fd9f98abb8eca262dd42a2934a4e1"/>
          <p:cNvPicPr>
            <a:picLocks noChangeAspect="1" noChangeArrowheads="1"/>
          </p:cNvPicPr>
          <p:nvPr/>
        </p:nvPicPr>
        <p:blipFill>
          <a:blip r:embed="rId2" cstate="print"/>
          <a:srcRect/>
          <a:stretch>
            <a:fillRect/>
          </a:stretch>
        </p:blipFill>
        <p:spPr bwMode="auto">
          <a:xfrm>
            <a:off x="3563889" y="1268760"/>
            <a:ext cx="5328592" cy="3456384"/>
          </a:xfrm>
          <a:prstGeom prst="rect">
            <a:avLst/>
          </a:prstGeom>
          <a:noFill/>
          <a:ln w="9525">
            <a:noFill/>
            <a:miter lim="800000"/>
            <a:headEnd/>
            <a:tailEnd/>
          </a:ln>
        </p:spPr>
      </p:pic>
      <p:sp>
        <p:nvSpPr>
          <p:cNvPr id="66564" name="Rectangle 7"/>
          <p:cNvSpPr>
            <a:spLocks noChangeArrowheads="1"/>
          </p:cNvSpPr>
          <p:nvPr/>
        </p:nvSpPr>
        <p:spPr bwMode="auto">
          <a:xfrm>
            <a:off x="5220072" y="4725144"/>
            <a:ext cx="3327400" cy="328613"/>
          </a:xfrm>
          <a:prstGeom prst="rect">
            <a:avLst/>
          </a:prstGeom>
          <a:noFill/>
          <a:ln w="9525">
            <a:noFill/>
            <a:miter lim="800000"/>
            <a:headEnd/>
            <a:tailEnd/>
          </a:ln>
        </p:spPr>
        <p:txBody>
          <a:bodyPr wrap="none" lIns="368184" tIns="53958" rIns="0" bIns="0" anchor="ctr">
            <a:spAutoFit/>
          </a:bodyPr>
          <a:lstStyle/>
          <a:p>
            <a:pPr algn="ctr"/>
            <a:r>
              <a:rPr lang="zh-CN" altLang="en-US" b="1" dirty="0"/>
              <a:t>著名的通商口岸</a:t>
            </a:r>
            <a:r>
              <a:rPr lang="en-US" altLang="zh-CN" b="1" dirty="0"/>
              <a:t>--</a:t>
            </a:r>
            <a:r>
              <a:rPr lang="zh-CN" altLang="en-US" b="1" dirty="0"/>
              <a:t>广州十三行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sz="quarter" idx="1"/>
          </p:nvPr>
        </p:nvSpPr>
        <p:spPr>
          <a:xfrm>
            <a:off x="323528" y="1600200"/>
            <a:ext cx="8363272" cy="4267200"/>
          </a:xfrm>
          <a:solidFill>
            <a:schemeClr val="bg1"/>
          </a:solidFill>
        </p:spPr>
        <p:txBody>
          <a:bodyPr>
            <a:normAutofit/>
          </a:bodyPr>
          <a:lstStyle/>
          <a:p>
            <a:pPr eaLnBrk="1" hangingPunct="1">
              <a:lnSpc>
                <a:spcPct val="80000"/>
              </a:lnSpc>
            </a:pPr>
            <a:r>
              <a:rPr lang="zh-CN" altLang="en-US" sz="2500" b="1" dirty="0" smtClean="0">
                <a:latin typeface="+mn-ea"/>
              </a:rPr>
              <a:t> </a:t>
            </a:r>
            <a:r>
              <a:rPr lang="zh-CN" altLang="en-US" sz="2400" b="1" dirty="0" smtClean="0">
                <a:latin typeface="+mn-ea"/>
              </a:rPr>
              <a:t>（</a:t>
            </a:r>
            <a:r>
              <a:rPr lang="en-US" altLang="zh-CN" sz="2400" b="1" dirty="0" smtClean="0">
                <a:latin typeface="+mn-ea"/>
              </a:rPr>
              <a:t>1</a:t>
            </a:r>
            <a:r>
              <a:rPr lang="zh-CN" altLang="en-US" sz="2400" b="1" dirty="0" smtClean="0">
                <a:latin typeface="+mn-ea"/>
              </a:rPr>
              <a:t>）</a:t>
            </a:r>
            <a:r>
              <a:rPr lang="en-US" altLang="zh-CN" sz="2400" b="1" dirty="0" smtClean="0">
                <a:latin typeface="+mn-ea"/>
              </a:rPr>
              <a:t>《</a:t>
            </a:r>
            <a:r>
              <a:rPr lang="zh-CN" altLang="en-US" sz="2400" b="1" dirty="0" smtClean="0">
                <a:latin typeface="+mn-ea"/>
              </a:rPr>
              <a:t>南京条约</a:t>
            </a:r>
            <a:r>
              <a:rPr lang="en-US" altLang="zh-CN" sz="2400" b="1" dirty="0" smtClean="0">
                <a:latin typeface="+mn-ea"/>
              </a:rPr>
              <a:t>》</a:t>
            </a:r>
            <a:r>
              <a:rPr lang="zh-CN" altLang="en-US" sz="2400" b="1" dirty="0" smtClean="0">
                <a:latin typeface="+mn-ea"/>
              </a:rPr>
              <a:t>规定，英国商人进出口货物的税率，要由中英两国“秉公议定则例”，这就开了所谓</a:t>
            </a:r>
            <a:r>
              <a:rPr lang="zh-CN" altLang="en-US" sz="2400" b="1" dirty="0" smtClean="0">
                <a:solidFill>
                  <a:srgbClr val="FF0000"/>
                </a:solidFill>
                <a:latin typeface="+mn-ea"/>
              </a:rPr>
              <a:t>协定关税</a:t>
            </a:r>
            <a:r>
              <a:rPr lang="zh-CN" altLang="en-US" sz="2400" b="1" dirty="0" smtClean="0">
                <a:latin typeface="+mn-ea"/>
              </a:rPr>
              <a:t>的恶例，使中国丧失了海关自主权。</a:t>
            </a:r>
          </a:p>
          <a:p>
            <a:pPr eaLnBrk="1" hangingPunct="1">
              <a:lnSpc>
                <a:spcPct val="80000"/>
              </a:lnSpc>
            </a:pPr>
            <a:r>
              <a:rPr lang="zh-CN" altLang="en-US" sz="2400" b="1" dirty="0" smtClean="0">
                <a:latin typeface="+mn-ea"/>
              </a:rPr>
              <a:t>（</a:t>
            </a:r>
            <a:r>
              <a:rPr lang="en-US" altLang="zh-CN" sz="2400" b="1" dirty="0" smtClean="0">
                <a:latin typeface="+mn-ea"/>
              </a:rPr>
              <a:t>2</a:t>
            </a:r>
            <a:r>
              <a:rPr lang="zh-CN" altLang="en-US" sz="2400" b="1" dirty="0" smtClean="0">
                <a:latin typeface="+mn-ea"/>
              </a:rPr>
              <a:t>）</a:t>
            </a:r>
            <a:r>
              <a:rPr lang="en-US" altLang="zh-CN" sz="2400" b="1" dirty="0" smtClean="0">
                <a:latin typeface="+mn-ea"/>
              </a:rPr>
              <a:t>1843</a:t>
            </a:r>
            <a:r>
              <a:rPr lang="zh-CN" altLang="en-US" sz="2400" b="1" dirty="0" smtClean="0">
                <a:latin typeface="+mn-ea"/>
              </a:rPr>
              <a:t>年制定的协定税则，把进口</a:t>
            </a:r>
            <a:r>
              <a:rPr lang="zh-CN" altLang="en-US" sz="2400" b="1" dirty="0" smtClean="0">
                <a:solidFill>
                  <a:srgbClr val="FF0000"/>
                </a:solidFill>
                <a:latin typeface="+mn-ea"/>
              </a:rPr>
              <a:t>税率</a:t>
            </a:r>
            <a:r>
              <a:rPr lang="zh-CN" altLang="en-US" sz="2400" b="1" dirty="0" smtClean="0">
                <a:latin typeface="+mn-ea"/>
              </a:rPr>
              <a:t>压低到“值百抽五”，即</a:t>
            </a:r>
            <a:r>
              <a:rPr lang="en-US" altLang="zh-CN" sz="2400" b="1" dirty="0" smtClean="0">
                <a:latin typeface="+mn-ea"/>
              </a:rPr>
              <a:t>5</a:t>
            </a:r>
            <a:r>
              <a:rPr lang="zh-CN" altLang="en-US" sz="2400" b="1" dirty="0" smtClean="0">
                <a:latin typeface="+mn-ea"/>
              </a:rPr>
              <a:t>％左右。</a:t>
            </a:r>
          </a:p>
          <a:p>
            <a:pPr eaLnBrk="1" hangingPunct="1">
              <a:lnSpc>
                <a:spcPct val="80000"/>
              </a:lnSpc>
            </a:pPr>
            <a:r>
              <a:rPr lang="zh-CN" altLang="en-US" sz="2400" b="1" dirty="0" smtClean="0">
                <a:latin typeface="+mn-ea"/>
              </a:rPr>
              <a:t>（</a:t>
            </a:r>
            <a:r>
              <a:rPr lang="en-US" altLang="zh-CN" sz="2400" b="1" dirty="0" smtClean="0">
                <a:latin typeface="+mn-ea"/>
              </a:rPr>
              <a:t>3</a:t>
            </a:r>
            <a:r>
              <a:rPr lang="zh-CN" altLang="en-US" sz="2400" b="1" dirty="0" smtClean="0">
                <a:latin typeface="+mn-ea"/>
              </a:rPr>
              <a:t>）</a:t>
            </a:r>
            <a:r>
              <a:rPr lang="en-US" altLang="zh-CN" sz="2400" b="1" dirty="0" smtClean="0">
                <a:latin typeface="+mn-ea"/>
              </a:rPr>
              <a:t>1844</a:t>
            </a:r>
            <a:r>
              <a:rPr lang="zh-CN" altLang="en-US" sz="2400" b="1" dirty="0" smtClean="0">
                <a:latin typeface="+mn-ea"/>
              </a:rPr>
              <a:t>年中美</a:t>
            </a:r>
            <a:r>
              <a:rPr lang="en-US" altLang="zh-CN" sz="2400" b="1" dirty="0" smtClean="0">
                <a:latin typeface="+mn-ea"/>
              </a:rPr>
              <a:t>《</a:t>
            </a:r>
            <a:r>
              <a:rPr lang="zh-CN" altLang="en-US" sz="2400" b="1" dirty="0" smtClean="0">
                <a:latin typeface="+mn-ea"/>
              </a:rPr>
              <a:t>望厦条约</a:t>
            </a:r>
            <a:r>
              <a:rPr lang="en-US" altLang="zh-CN" sz="2400" b="1" dirty="0" smtClean="0">
                <a:latin typeface="+mn-ea"/>
              </a:rPr>
              <a:t>》</a:t>
            </a:r>
            <a:r>
              <a:rPr lang="zh-CN" altLang="en-US" sz="2400" b="1" dirty="0" smtClean="0">
                <a:latin typeface="+mn-ea"/>
              </a:rPr>
              <a:t>和中法</a:t>
            </a:r>
            <a:r>
              <a:rPr lang="en-US" altLang="zh-CN" sz="2400" b="1" dirty="0" smtClean="0">
                <a:latin typeface="+mn-ea"/>
              </a:rPr>
              <a:t>《</a:t>
            </a:r>
            <a:r>
              <a:rPr lang="zh-CN" altLang="en-US" sz="2400" b="1" dirty="0" smtClean="0">
                <a:latin typeface="+mn-ea"/>
              </a:rPr>
              <a:t>黄埔条约</a:t>
            </a:r>
            <a:r>
              <a:rPr lang="en-US" altLang="zh-CN" sz="2400" b="1" dirty="0" smtClean="0">
                <a:latin typeface="+mn-ea"/>
              </a:rPr>
              <a:t>》</a:t>
            </a:r>
            <a:r>
              <a:rPr lang="zh-CN" altLang="en-US" sz="2400" b="1" dirty="0" smtClean="0">
                <a:latin typeface="+mn-ea"/>
              </a:rPr>
              <a:t>进一步规定，倘中国以后要变更税例，必须得到对方“议允”，</a:t>
            </a:r>
            <a:r>
              <a:rPr lang="zh-CN" altLang="en-US" sz="2400" b="1" dirty="0" smtClean="0">
                <a:solidFill>
                  <a:srgbClr val="FF0000"/>
                </a:solidFill>
                <a:latin typeface="+mn-ea"/>
              </a:rPr>
              <a:t>正式</a:t>
            </a:r>
            <a:r>
              <a:rPr lang="zh-CN" altLang="en-US" sz="2400" b="1" dirty="0" smtClean="0">
                <a:latin typeface="+mn-ea"/>
              </a:rPr>
              <a:t>把协定关税的条款定入条约。</a:t>
            </a:r>
          </a:p>
          <a:p>
            <a:pPr eaLnBrk="1" hangingPunct="1">
              <a:lnSpc>
                <a:spcPct val="80000"/>
              </a:lnSpc>
            </a:pPr>
            <a:r>
              <a:rPr lang="zh-CN" altLang="en-US" sz="2400" b="1" dirty="0" smtClean="0">
                <a:latin typeface="+mn-ea"/>
              </a:rPr>
              <a:t>（</a:t>
            </a:r>
            <a:r>
              <a:rPr lang="en-US" altLang="zh-CN" sz="2400" b="1" dirty="0" smtClean="0">
                <a:latin typeface="+mn-ea"/>
              </a:rPr>
              <a:t>4</a:t>
            </a:r>
            <a:r>
              <a:rPr lang="zh-CN" altLang="en-US" sz="2400" b="1" dirty="0" smtClean="0">
                <a:latin typeface="+mn-ea"/>
              </a:rPr>
              <a:t>）</a:t>
            </a:r>
            <a:r>
              <a:rPr lang="en-US" altLang="zh-CN" sz="2400" b="1" dirty="0" smtClean="0">
                <a:latin typeface="+mn-ea"/>
              </a:rPr>
              <a:t>1858</a:t>
            </a:r>
            <a:r>
              <a:rPr lang="zh-CN" altLang="en-US" sz="2400" b="1" dirty="0" smtClean="0">
                <a:latin typeface="+mn-ea"/>
              </a:rPr>
              <a:t>年的</a:t>
            </a:r>
            <a:r>
              <a:rPr lang="en-US" altLang="zh-CN" sz="2400" b="1" dirty="0" smtClean="0">
                <a:latin typeface="+mn-ea"/>
              </a:rPr>
              <a:t>《</a:t>
            </a:r>
            <a:r>
              <a:rPr lang="zh-CN" altLang="en-US" sz="2400" b="1" dirty="0" smtClean="0">
                <a:latin typeface="+mn-ea"/>
              </a:rPr>
              <a:t>天津条约</a:t>
            </a:r>
            <a:r>
              <a:rPr lang="en-US" altLang="zh-CN" sz="2400" b="1" dirty="0" smtClean="0">
                <a:latin typeface="+mn-ea"/>
              </a:rPr>
              <a:t>》</a:t>
            </a:r>
            <a:r>
              <a:rPr lang="zh-CN" altLang="en-US" sz="2400" b="1" dirty="0" smtClean="0">
                <a:latin typeface="+mn-ea"/>
              </a:rPr>
              <a:t>还规定，外国商船可以自由在各通商口岸转口，而不需要重新课税。洋货只需在海关交纳</a:t>
            </a:r>
            <a:r>
              <a:rPr lang="en-US" altLang="zh-CN" sz="2400" b="1" dirty="0" smtClean="0">
                <a:latin typeface="+mn-ea"/>
              </a:rPr>
              <a:t>2.5</a:t>
            </a:r>
            <a:r>
              <a:rPr lang="zh-CN" altLang="en-US" sz="2400" b="1" dirty="0" smtClean="0">
                <a:latin typeface="+mn-ea"/>
              </a:rPr>
              <a:t>％的</a:t>
            </a:r>
            <a:r>
              <a:rPr lang="zh-CN" altLang="en-US" sz="2400" b="1" dirty="0" smtClean="0">
                <a:solidFill>
                  <a:srgbClr val="FF0000"/>
                </a:solidFill>
                <a:latin typeface="+mn-ea"/>
              </a:rPr>
              <a:t>子口税</a:t>
            </a:r>
            <a:r>
              <a:rPr lang="zh-CN" altLang="en-US" sz="2400" b="1" dirty="0" smtClean="0">
                <a:latin typeface="+mn-ea"/>
              </a:rPr>
              <a:t>，就可以在中国内地通行无阻。</a:t>
            </a:r>
          </a:p>
          <a:p>
            <a:pPr eaLnBrk="1" hangingPunct="1">
              <a:lnSpc>
                <a:spcPct val="80000"/>
              </a:lnSpc>
            </a:pPr>
            <a:r>
              <a:rPr lang="zh-CN" altLang="en-US" sz="2400" b="1" dirty="0" smtClean="0">
                <a:latin typeface="+mn-ea"/>
              </a:rPr>
              <a:t>从</a:t>
            </a:r>
            <a:r>
              <a:rPr lang="en-US" altLang="zh-CN" sz="2400" b="1" dirty="0" smtClean="0">
                <a:latin typeface="+mn-ea"/>
              </a:rPr>
              <a:t>19</a:t>
            </a:r>
            <a:r>
              <a:rPr lang="zh-CN" altLang="en-US" sz="2400" b="1" dirty="0" smtClean="0">
                <a:latin typeface="+mn-ea"/>
              </a:rPr>
              <a:t>世纪</a:t>
            </a:r>
            <a:r>
              <a:rPr lang="en-US" altLang="zh-CN" sz="2400" b="1" dirty="0" smtClean="0">
                <a:latin typeface="+mn-ea"/>
              </a:rPr>
              <a:t>50</a:t>
            </a:r>
            <a:r>
              <a:rPr lang="zh-CN" altLang="en-US" sz="2400" b="1" dirty="0" smtClean="0">
                <a:latin typeface="+mn-ea"/>
              </a:rPr>
              <a:t>年代起，外国人逐步控制了中国海关的</a:t>
            </a:r>
            <a:r>
              <a:rPr lang="zh-CN" altLang="en-US" sz="2400" b="1" dirty="0" smtClean="0">
                <a:solidFill>
                  <a:srgbClr val="FF0000"/>
                </a:solidFill>
                <a:latin typeface="+mn-ea"/>
              </a:rPr>
              <a:t>行政权</a:t>
            </a:r>
            <a:r>
              <a:rPr lang="zh-CN" altLang="en-US" sz="2400" b="1" dirty="0" smtClean="0">
                <a:latin typeface="+mn-ea"/>
              </a:rPr>
              <a:t>。</a:t>
            </a:r>
          </a:p>
        </p:txBody>
      </p:sp>
      <p:sp>
        <p:nvSpPr>
          <p:cNvPr id="67587" name="Rectangle 3"/>
          <p:cNvSpPr>
            <a:spLocks noGrp="1" noChangeArrowheads="1"/>
          </p:cNvSpPr>
          <p:nvPr/>
        </p:nvSpPr>
        <p:spPr bwMode="auto">
          <a:xfrm>
            <a:off x="323528" y="304800"/>
            <a:ext cx="8287072" cy="990600"/>
          </a:xfrm>
          <a:prstGeom prst="rect">
            <a:avLst/>
          </a:prstGeom>
          <a:noFill/>
          <a:ln w="9525">
            <a:noFill/>
            <a:miter lim="800000"/>
            <a:headEnd/>
            <a:tailEnd/>
          </a:ln>
        </p:spPr>
        <p:txBody>
          <a:bodyPr/>
          <a:lstStyle/>
          <a:p>
            <a:pPr>
              <a:buFontTx/>
              <a:buNone/>
            </a:pPr>
            <a:r>
              <a:rPr lang="en-US" altLang="zh-CN" sz="4200" b="1" dirty="0">
                <a:solidFill>
                  <a:schemeClr val="tx2"/>
                </a:solidFill>
                <a:latin typeface="+mj-ea"/>
                <a:ea typeface="+mj-ea"/>
              </a:rPr>
              <a:t>2</a:t>
            </a:r>
            <a:r>
              <a:rPr lang="zh-CN" altLang="en-US" sz="4200" b="1" dirty="0">
                <a:solidFill>
                  <a:schemeClr val="tx2"/>
                </a:solidFill>
                <a:latin typeface="+mj-ea"/>
                <a:ea typeface="+mj-ea"/>
              </a:rPr>
              <a:t>、剥夺中国的关税自主权</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755576" y="1916832"/>
            <a:ext cx="8229600" cy="484188"/>
          </a:xfrm>
        </p:spPr>
        <p:txBody>
          <a:bodyPr>
            <a:normAutofit fontScale="90000"/>
          </a:bodyPr>
          <a:lstStyle/>
          <a:p>
            <a:pPr eaLnBrk="1" hangingPunct="1"/>
            <a:r>
              <a:rPr lang="zh-CN" altLang="en-US" sz="2400" b="1" dirty="0" smtClean="0">
                <a:solidFill>
                  <a:schemeClr val="tx1"/>
                </a:solidFill>
              </a:rPr>
              <a:t>材料一、 </a:t>
            </a:r>
            <a:r>
              <a:rPr lang="en-US" altLang="zh-CN" sz="2400" b="1" dirty="0" smtClean="0">
                <a:solidFill>
                  <a:schemeClr val="tx1"/>
                </a:solidFill>
              </a:rPr>
              <a:t>1843</a:t>
            </a:r>
            <a:r>
              <a:rPr lang="zh-CN" altLang="en-US" sz="2400" b="1" dirty="0" smtClean="0">
                <a:solidFill>
                  <a:schemeClr val="tx1"/>
                </a:solidFill>
              </a:rPr>
              <a:t>年与</a:t>
            </a:r>
            <a:r>
              <a:rPr lang="en-US" altLang="zh-CN" sz="2400" b="1" dirty="0" smtClean="0">
                <a:solidFill>
                  <a:schemeClr val="tx1"/>
                </a:solidFill>
              </a:rPr>
              <a:t>1858</a:t>
            </a:r>
            <a:r>
              <a:rPr lang="zh-CN" altLang="en-US" sz="2400" b="1" dirty="0" smtClean="0">
                <a:solidFill>
                  <a:schemeClr val="tx1"/>
                </a:solidFill>
              </a:rPr>
              <a:t>年进口棉花及棉织品</a:t>
            </a:r>
            <a:r>
              <a:rPr lang="zh-CN" altLang="en-US" sz="2400" b="1" dirty="0" smtClean="0">
                <a:solidFill>
                  <a:srgbClr val="FF0000"/>
                </a:solidFill>
              </a:rPr>
              <a:t>税率（％）</a:t>
            </a:r>
            <a:r>
              <a:rPr lang="zh-CN" altLang="en-US" sz="2400" b="1" dirty="0" smtClean="0">
                <a:solidFill>
                  <a:schemeClr val="tx1"/>
                </a:solidFill>
              </a:rPr>
              <a:t>比较</a:t>
            </a:r>
          </a:p>
        </p:txBody>
      </p:sp>
      <p:graphicFrame>
        <p:nvGraphicFramePr>
          <p:cNvPr id="67587" name="Group 3"/>
          <p:cNvGraphicFramePr>
            <a:graphicFrameLocks noGrp="1"/>
          </p:cNvGraphicFramePr>
          <p:nvPr>
            <p:ph type="tbl" idx="1"/>
          </p:nvPr>
        </p:nvGraphicFramePr>
        <p:xfrm>
          <a:off x="971600" y="2895600"/>
          <a:ext cx="7715200" cy="2442210"/>
        </p:xfrm>
        <a:graphic>
          <a:graphicData uri="http://schemas.openxmlformats.org/drawingml/2006/table">
            <a:tbl>
              <a:tblPr/>
              <a:tblGrid>
                <a:gridCol w="1543000">
                  <a:extLst>
                    <a:ext uri="{9D8B030D-6E8A-4147-A177-3AD203B41FA5}">
                      <a16:colId xmlns:a16="http://schemas.microsoft.com/office/drawing/2014/main" xmlns="" val="20000"/>
                    </a:ext>
                  </a:extLst>
                </a:gridCol>
                <a:gridCol w="1553344">
                  <a:extLst>
                    <a:ext uri="{9D8B030D-6E8A-4147-A177-3AD203B41FA5}">
                      <a16:colId xmlns:a16="http://schemas.microsoft.com/office/drawing/2014/main" xmlns="" val="20001"/>
                    </a:ext>
                  </a:extLst>
                </a:gridCol>
                <a:gridCol w="2561456">
                  <a:extLst>
                    <a:ext uri="{9D8B030D-6E8A-4147-A177-3AD203B41FA5}">
                      <a16:colId xmlns:a16="http://schemas.microsoft.com/office/drawing/2014/main" xmlns="" val="20002"/>
                    </a:ext>
                  </a:extLst>
                </a:gridCol>
                <a:gridCol w="2057400">
                  <a:extLst>
                    <a:ext uri="{9D8B030D-6E8A-4147-A177-3AD203B41FA5}">
                      <a16:colId xmlns:a16="http://schemas.microsoft.com/office/drawing/2014/main" xmlns="" val="20003"/>
                    </a:ext>
                  </a:extLst>
                </a:gridCol>
              </a:tblGrid>
              <a:tr h="4873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1" i="0" u="none" strike="noStrike" cap="none" normalizeH="0" baseline="0" dirty="0" smtClean="0">
                          <a:ln>
                            <a:noFill/>
                          </a:ln>
                          <a:solidFill>
                            <a:srgbClr val="08080C"/>
                          </a:solidFill>
                          <a:effectLst/>
                          <a:latin typeface="+mn-ea"/>
                          <a:ea typeface="+mn-ea"/>
                        </a:rPr>
                        <a:t>货物</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1" i="0" u="none" strike="noStrike" cap="none" normalizeH="0" baseline="0" dirty="0" smtClean="0">
                          <a:ln>
                            <a:noFill/>
                          </a:ln>
                          <a:solidFill>
                            <a:srgbClr val="08080C"/>
                          </a:solidFill>
                          <a:effectLst/>
                          <a:latin typeface="+mn-ea"/>
                          <a:ea typeface="+mn-ea"/>
                        </a:rPr>
                        <a:t>单位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08080C"/>
                          </a:solidFill>
                          <a:effectLst/>
                          <a:latin typeface="+mn-ea"/>
                          <a:ea typeface="+mn-ea"/>
                        </a:rPr>
                        <a:t>1843</a:t>
                      </a:r>
                      <a:r>
                        <a:rPr kumimoji="0" lang="zh-CN" altLang="en-US" sz="2600" b="1" i="0" u="none" strike="noStrike" cap="none" normalizeH="0" baseline="0" smtClean="0">
                          <a:ln>
                            <a:noFill/>
                          </a:ln>
                          <a:solidFill>
                            <a:srgbClr val="08080C"/>
                          </a:solidFill>
                          <a:effectLst/>
                          <a:latin typeface="+mn-ea"/>
                          <a:ea typeface="+mn-ea"/>
                        </a:rPr>
                        <a:t>年税率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08080C"/>
                          </a:solidFill>
                          <a:effectLst/>
                          <a:latin typeface="+mn-ea"/>
                          <a:ea typeface="+mn-ea"/>
                        </a:rPr>
                        <a:t>1858</a:t>
                      </a:r>
                      <a:r>
                        <a:rPr kumimoji="0" lang="zh-CN" altLang="en-US" sz="2600" b="1" i="0" u="none" strike="noStrike" cap="none" normalizeH="0" baseline="0" smtClean="0">
                          <a:ln>
                            <a:noFill/>
                          </a:ln>
                          <a:solidFill>
                            <a:srgbClr val="08080C"/>
                          </a:solidFill>
                          <a:effectLst/>
                          <a:latin typeface="+mn-ea"/>
                          <a:ea typeface="+mn-ea"/>
                        </a:rPr>
                        <a:t>年税率</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873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1" i="0" u="none" strike="noStrike" cap="none" normalizeH="0" baseline="0" dirty="0" smtClean="0">
                          <a:ln>
                            <a:noFill/>
                          </a:ln>
                          <a:solidFill>
                            <a:schemeClr val="tx1"/>
                          </a:solidFill>
                          <a:effectLst/>
                          <a:latin typeface="+mn-ea"/>
                          <a:ea typeface="+mn-ea"/>
                        </a:rPr>
                        <a:t>棉花</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1" i="0" u="none" strike="noStrike" cap="none" normalizeH="0" baseline="0" dirty="0" smtClean="0">
                          <a:ln>
                            <a:noFill/>
                          </a:ln>
                          <a:solidFill>
                            <a:schemeClr val="tx1"/>
                          </a:solidFill>
                          <a:effectLst/>
                          <a:latin typeface="+mn-ea"/>
                          <a:ea typeface="+mn-ea"/>
                        </a:rPr>
                        <a:t>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chemeClr val="tx1"/>
                          </a:solidFill>
                          <a:effectLst/>
                          <a:latin typeface="+mn-ea"/>
                          <a:ea typeface="+mn-ea"/>
                        </a:rPr>
                        <a:t>6.54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chemeClr val="tx1"/>
                          </a:solidFill>
                          <a:effectLst/>
                          <a:latin typeface="+mn-ea"/>
                          <a:ea typeface="+mn-ea"/>
                        </a:rPr>
                        <a:t>5.72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1" i="0" u="none" strike="noStrike" cap="none" normalizeH="0" baseline="0" dirty="0" smtClean="0">
                          <a:ln>
                            <a:noFill/>
                          </a:ln>
                          <a:solidFill>
                            <a:schemeClr val="tx1"/>
                          </a:solidFill>
                          <a:effectLst/>
                          <a:latin typeface="+mn-ea"/>
                          <a:ea typeface="+mn-ea"/>
                        </a:rPr>
                        <a:t>印花布</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1" i="0" u="none" strike="noStrike" cap="none" normalizeH="0" baseline="0" dirty="0" smtClean="0">
                          <a:ln>
                            <a:noFill/>
                          </a:ln>
                          <a:solidFill>
                            <a:schemeClr val="tx1"/>
                          </a:solidFill>
                          <a:effectLst/>
                          <a:latin typeface="+mn-ea"/>
                          <a:ea typeface="+mn-ea"/>
                        </a:rPr>
                        <a:t>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chemeClr val="tx1"/>
                          </a:solidFill>
                          <a:effectLst/>
                          <a:latin typeface="+mn-ea"/>
                          <a:ea typeface="+mn-ea"/>
                        </a:rPr>
                        <a:t>14.25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chemeClr val="tx1"/>
                          </a:solidFill>
                          <a:effectLst/>
                          <a:latin typeface="+mn-ea"/>
                          <a:ea typeface="+mn-ea"/>
                        </a:rPr>
                        <a:t>4.98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1" i="0" u="none" strike="noStrike" cap="none" normalizeH="0" baseline="0" dirty="0" smtClean="0">
                          <a:ln>
                            <a:noFill/>
                          </a:ln>
                          <a:solidFill>
                            <a:schemeClr val="tx1"/>
                          </a:solidFill>
                          <a:effectLst/>
                          <a:latin typeface="+mn-ea"/>
                          <a:ea typeface="+mn-ea"/>
                        </a:rPr>
                        <a:t>袈裟布</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1" i="0" u="none" strike="noStrike" cap="none" normalizeH="0" baseline="0" dirty="0" smtClean="0">
                          <a:ln>
                            <a:noFill/>
                          </a:ln>
                          <a:solidFill>
                            <a:schemeClr val="tx1"/>
                          </a:solidFill>
                          <a:effectLst/>
                          <a:latin typeface="+mn-ea"/>
                          <a:ea typeface="+mn-ea"/>
                        </a:rPr>
                        <a:t>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chemeClr val="tx1"/>
                          </a:solidFill>
                          <a:effectLst/>
                          <a:latin typeface="+mn-ea"/>
                          <a:ea typeface="+mn-ea"/>
                        </a:rPr>
                        <a:t>10.68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chemeClr val="tx1"/>
                          </a:solidFill>
                          <a:effectLst/>
                          <a:latin typeface="+mn-ea"/>
                          <a:ea typeface="+mn-ea"/>
                        </a:rPr>
                        <a:t>4.98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1" i="0" u="none" strike="noStrike" cap="none" normalizeH="0" baseline="0" dirty="0" smtClean="0">
                          <a:ln>
                            <a:noFill/>
                          </a:ln>
                          <a:solidFill>
                            <a:schemeClr val="tx1"/>
                          </a:solidFill>
                          <a:effectLst/>
                          <a:latin typeface="+mn-ea"/>
                          <a:ea typeface="+mn-ea"/>
                        </a:rPr>
                        <a:t>面纱</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600" b="1" i="0" u="none" strike="noStrike" cap="none" normalizeH="0" baseline="0" dirty="0" smtClean="0">
                          <a:ln>
                            <a:noFill/>
                          </a:ln>
                          <a:solidFill>
                            <a:schemeClr val="tx1"/>
                          </a:solidFill>
                          <a:effectLst/>
                          <a:latin typeface="+mn-ea"/>
                          <a:ea typeface="+mn-ea"/>
                        </a:rPr>
                        <a:t>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dirty="0" smtClean="0">
                          <a:ln>
                            <a:noFill/>
                          </a:ln>
                          <a:solidFill>
                            <a:schemeClr val="tx1"/>
                          </a:solidFill>
                          <a:effectLst/>
                          <a:latin typeface="+mn-ea"/>
                          <a:ea typeface="+mn-ea"/>
                        </a:rPr>
                        <a:t>6.94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dirty="0" smtClean="0">
                          <a:ln>
                            <a:noFill/>
                          </a:ln>
                          <a:solidFill>
                            <a:schemeClr val="tx1"/>
                          </a:solidFill>
                          <a:effectLst/>
                          <a:latin typeface="+mn-ea"/>
                          <a:ea typeface="+mn-ea"/>
                        </a:rPr>
                        <a:t>4.86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grpSp>
        <p:nvGrpSpPr>
          <p:cNvPr id="7" name="组合 6"/>
          <p:cNvGrpSpPr/>
          <p:nvPr/>
        </p:nvGrpSpPr>
        <p:grpSpPr>
          <a:xfrm>
            <a:off x="899592" y="404664"/>
            <a:ext cx="1509237" cy="1296495"/>
            <a:chOff x="899592" y="404664"/>
            <a:chExt cx="1509237" cy="1296495"/>
          </a:xfrm>
        </p:grpSpPr>
        <p:pic>
          <p:nvPicPr>
            <p:cNvPr id="68645" name="Picture 37" descr="练习1"/>
            <p:cNvPicPr>
              <a:picLocks noChangeAspect="1" noChangeArrowheads="1"/>
            </p:cNvPicPr>
            <p:nvPr/>
          </p:nvPicPr>
          <p:blipFill>
            <a:blip r:embed="rId2" cstate="print"/>
            <a:srcRect/>
            <a:stretch>
              <a:fillRect/>
            </a:stretch>
          </p:blipFill>
          <p:spPr bwMode="auto">
            <a:xfrm>
              <a:off x="899592" y="404664"/>
              <a:ext cx="1509237" cy="1296495"/>
            </a:xfrm>
            <a:prstGeom prst="rect">
              <a:avLst/>
            </a:prstGeom>
            <a:noFill/>
            <a:ln w="9525">
              <a:noFill/>
              <a:miter lim="800000"/>
              <a:headEnd/>
              <a:tailEnd/>
            </a:ln>
          </p:spPr>
        </p:pic>
        <p:sp>
          <p:nvSpPr>
            <p:cNvPr id="67622" name="Rectangle 38" descr="信纸"/>
            <p:cNvSpPr>
              <a:spLocks noChangeArrowheads="1"/>
            </p:cNvSpPr>
            <p:nvPr/>
          </p:nvSpPr>
          <p:spPr bwMode="auto">
            <a:xfrm>
              <a:off x="1043609" y="692696"/>
              <a:ext cx="1080120" cy="461665"/>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ChangeArrowheads="1"/>
          </p:cNvSpPr>
          <p:nvPr>
            <p:ph type="title"/>
          </p:nvPr>
        </p:nvSpPr>
        <p:spPr>
          <a:xfrm>
            <a:off x="395536" y="190500"/>
            <a:ext cx="8074144" cy="934244"/>
          </a:xfrm>
          <a:noFill/>
        </p:spPr>
        <p:txBody>
          <a:bodyPr/>
          <a:lstStyle/>
          <a:p>
            <a:pPr eaLnBrk="1" hangingPunct="1"/>
            <a:r>
              <a:rPr lang="en-US" altLang="zh-CN" b="1" dirty="0" smtClean="0"/>
              <a:t>3</a:t>
            </a:r>
            <a:r>
              <a:rPr lang="zh-CN" altLang="en-US" b="1" dirty="0" smtClean="0"/>
              <a:t>、实行商品倾销和资本输出</a:t>
            </a:r>
          </a:p>
        </p:txBody>
      </p:sp>
      <p:sp>
        <p:nvSpPr>
          <p:cNvPr id="69635" name="Rectangle 5"/>
          <p:cNvSpPr>
            <a:spLocks noChangeArrowheads="1"/>
          </p:cNvSpPr>
          <p:nvPr/>
        </p:nvSpPr>
        <p:spPr bwMode="auto">
          <a:xfrm>
            <a:off x="539552" y="1484784"/>
            <a:ext cx="3744416" cy="641350"/>
          </a:xfrm>
          <a:prstGeom prst="rect">
            <a:avLst/>
          </a:prstGeom>
          <a:noFill/>
          <a:ln w="9525">
            <a:noFill/>
            <a:miter lim="800000"/>
            <a:headEnd/>
            <a:tailEnd/>
          </a:ln>
        </p:spPr>
        <p:txBody>
          <a:bodyPr wrap="square">
            <a:spAutoFit/>
          </a:bodyPr>
          <a:lstStyle/>
          <a:p>
            <a:pPr marL="342900" indent="-342900">
              <a:spcBef>
                <a:spcPct val="20000"/>
              </a:spcBef>
              <a:buClr>
                <a:schemeClr val="accent1"/>
              </a:buClr>
              <a:buSzPct val="65000"/>
              <a:buFont typeface="Wingdings" pitchFamily="2" charset="2"/>
              <a:buNone/>
            </a:pPr>
            <a:r>
              <a:rPr lang="zh-CN" altLang="en-US" sz="3600" b="1" dirty="0">
                <a:latin typeface="+mn-ea"/>
              </a:rPr>
              <a:t>（</a:t>
            </a:r>
            <a:r>
              <a:rPr lang="en-US" altLang="zh-CN" sz="3600" b="1" dirty="0">
                <a:latin typeface="+mn-ea"/>
              </a:rPr>
              <a:t>1</a:t>
            </a:r>
            <a:r>
              <a:rPr lang="zh-CN" altLang="en-US" sz="3600" b="1" dirty="0">
                <a:latin typeface="+mn-ea"/>
              </a:rPr>
              <a:t>）商品倾销</a:t>
            </a:r>
          </a:p>
        </p:txBody>
      </p:sp>
      <p:sp>
        <p:nvSpPr>
          <p:cNvPr id="69638" name="Rectangle 10"/>
          <p:cNvSpPr>
            <a:spLocks noChangeArrowheads="1"/>
          </p:cNvSpPr>
          <p:nvPr/>
        </p:nvSpPr>
        <p:spPr bwMode="auto">
          <a:xfrm>
            <a:off x="395536" y="2420888"/>
            <a:ext cx="3168352" cy="3528392"/>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800" b="1" dirty="0">
                <a:latin typeface="华文新魏" pitchFamily="2" charset="-122"/>
                <a:ea typeface="华文新魏" pitchFamily="2" charset="-122"/>
              </a:rPr>
              <a:t>列强凭借不平等条约所赋予的特权，把中国变成它们倾销商品的市场和取得廉价原料的基地。</a:t>
            </a:r>
          </a:p>
        </p:txBody>
      </p:sp>
      <p:grpSp>
        <p:nvGrpSpPr>
          <p:cNvPr id="12" name="组合 11"/>
          <p:cNvGrpSpPr/>
          <p:nvPr/>
        </p:nvGrpSpPr>
        <p:grpSpPr>
          <a:xfrm>
            <a:off x="3635896" y="2204864"/>
            <a:ext cx="5256584" cy="3609692"/>
            <a:chOff x="3635896" y="2204864"/>
            <a:chExt cx="5256584" cy="3609692"/>
          </a:xfrm>
        </p:grpSpPr>
        <p:pic>
          <p:nvPicPr>
            <p:cNvPr id="9" name="图片 8"/>
            <p:cNvPicPr>
              <a:picLocks noChangeAspect="1"/>
            </p:cNvPicPr>
            <p:nvPr/>
          </p:nvPicPr>
          <p:blipFill>
            <a:blip r:embed="rId2" cstate="print"/>
            <a:srcRect/>
            <a:stretch>
              <a:fillRect/>
            </a:stretch>
          </p:blipFill>
          <p:spPr>
            <a:xfrm>
              <a:off x="3635896" y="2204864"/>
              <a:ext cx="5256584" cy="3240360"/>
            </a:xfrm>
            <a:prstGeom prst="roundRect">
              <a:avLst>
                <a:gd name="adj" fmla="val 8594"/>
              </a:avLst>
            </a:prstGeom>
            <a:solidFill>
              <a:srgbClr val="FFFFFF">
                <a:shade val="85000"/>
              </a:srgbClr>
            </a:solidFill>
            <a:ln>
              <a:noFill/>
            </a:ln>
            <a:effectLst/>
          </p:spPr>
        </p:pic>
        <p:sp>
          <p:nvSpPr>
            <p:cNvPr id="11" name="矩形 10"/>
            <p:cNvSpPr/>
            <p:nvPr/>
          </p:nvSpPr>
          <p:spPr>
            <a:xfrm>
              <a:off x="4644008" y="5445224"/>
              <a:ext cx="3185487" cy="369332"/>
            </a:xfrm>
            <a:prstGeom prst="rect">
              <a:avLst/>
            </a:prstGeom>
          </p:spPr>
          <p:txBody>
            <a:bodyPr wrap="none">
              <a:spAutoFit/>
            </a:bodyPr>
            <a:lstStyle/>
            <a:p>
              <a:pPr>
                <a:defRPr/>
              </a:pPr>
              <a:r>
                <a:rPr lang="zh-CN" altLang="en-US" b="1" dirty="0" smtClean="0">
                  <a:solidFill>
                    <a:schemeClr val="accent2">
                      <a:lumMod val="50000"/>
                    </a:schemeClr>
                  </a:solidFill>
                  <a:cs typeface="+mn-ea"/>
                  <a:sym typeface="+mn-lt"/>
                </a:rPr>
                <a:t>上海外滩满载美国棉花的驳船</a:t>
              </a:r>
              <a:endParaRPr lang="zh-CN" altLang="en-US" b="1" dirty="0">
                <a:solidFill>
                  <a:schemeClr val="accent2">
                    <a:lumMod val="50000"/>
                  </a:schemeClr>
                </a:solidFill>
                <a:cs typeface="+mn-ea"/>
                <a:sym typeface="+mn-lt"/>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39552" y="404664"/>
            <a:ext cx="1509237" cy="1296495"/>
            <a:chOff x="899592" y="404664"/>
            <a:chExt cx="1509237" cy="1296495"/>
          </a:xfrm>
        </p:grpSpPr>
        <p:pic>
          <p:nvPicPr>
            <p:cNvPr id="7" name="Picture 37" descr="练习1"/>
            <p:cNvPicPr>
              <a:picLocks noChangeAspect="1" noChangeArrowheads="1"/>
            </p:cNvPicPr>
            <p:nvPr/>
          </p:nvPicPr>
          <p:blipFill>
            <a:blip r:embed="rId2" cstate="print"/>
            <a:srcRect/>
            <a:stretch>
              <a:fillRect/>
            </a:stretch>
          </p:blipFill>
          <p:spPr bwMode="auto">
            <a:xfrm>
              <a:off x="899592" y="404664"/>
              <a:ext cx="1509237" cy="1296495"/>
            </a:xfrm>
            <a:prstGeom prst="rect">
              <a:avLst/>
            </a:prstGeom>
            <a:noFill/>
            <a:ln w="9525">
              <a:noFill/>
              <a:miter lim="800000"/>
              <a:headEnd/>
              <a:tailEnd/>
            </a:ln>
          </p:spPr>
        </p:pic>
        <p:sp>
          <p:nvSpPr>
            <p:cNvPr id="8" name="Rectangle 38" descr="信纸"/>
            <p:cNvSpPr>
              <a:spLocks noChangeArrowheads="1"/>
            </p:cNvSpPr>
            <p:nvPr/>
          </p:nvSpPr>
          <p:spPr bwMode="auto">
            <a:xfrm>
              <a:off x="1043609" y="692696"/>
              <a:ext cx="1080120" cy="461665"/>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latin typeface="华文新魏" pitchFamily="2" charset="-122"/>
                  <a:ea typeface="华文新魏" pitchFamily="2" charset="-122"/>
                </a:rPr>
                <a:t>材料</a:t>
              </a:r>
            </a:p>
          </p:txBody>
        </p:sp>
      </p:grpSp>
      <p:sp>
        <p:nvSpPr>
          <p:cNvPr id="10" name="Rectangle 6"/>
          <p:cNvSpPr>
            <a:spLocks noGrp="1" noChangeArrowheads="1"/>
          </p:cNvSpPr>
          <p:nvPr>
            <p:ph sz="quarter" idx="1"/>
          </p:nvPr>
        </p:nvSpPr>
        <p:spPr>
          <a:xfrm>
            <a:off x="251520" y="2492896"/>
            <a:ext cx="8424936" cy="2016125"/>
          </a:xfrm>
          <a:noFill/>
        </p:spPr>
        <p:txBody>
          <a:bodyPr>
            <a:normAutofit/>
          </a:bodyPr>
          <a:lstStyle/>
          <a:p>
            <a:pPr eaLnBrk="1" hangingPunct="1"/>
            <a:r>
              <a:rPr lang="zh-CN" altLang="en-US" sz="2600" b="1" dirty="0" smtClean="0">
                <a:latin typeface="+mn-ea"/>
              </a:rPr>
              <a:t>材料二、洋棉每百斤需洋三十三元，印度棉也在三十元内外，而华棉每百斤仅需十二、三元，至多十七、八元止。故近年洋船回国，多购中国棉花，压载出口。</a:t>
            </a:r>
          </a:p>
          <a:p>
            <a:pPr eaLnBrk="1" hangingPunct="1"/>
            <a:r>
              <a:rPr lang="zh-CN" altLang="en-US" sz="2600" b="1" dirty="0" smtClean="0">
                <a:latin typeface="+mn-ea"/>
              </a:rPr>
              <a:t>                                                  </a:t>
            </a:r>
            <a:r>
              <a:rPr lang="en-US" altLang="zh-CN" sz="2600" b="1" dirty="0" smtClean="0">
                <a:latin typeface="+mn-ea"/>
              </a:rPr>
              <a:t>——《</a:t>
            </a:r>
            <a:r>
              <a:rPr lang="zh-CN" altLang="en-US" sz="2600" b="1" dirty="0" smtClean="0">
                <a:latin typeface="+mn-ea"/>
              </a:rPr>
              <a:t>续富国策</a:t>
            </a:r>
            <a:r>
              <a:rPr lang="en-US" altLang="zh-CN" sz="2600" b="1" dirty="0" smtClean="0">
                <a:latin typeface="+mn-ea"/>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23528" y="304800"/>
            <a:ext cx="8598222" cy="838200"/>
          </a:xfrm>
        </p:spPr>
        <p:txBody>
          <a:bodyPr/>
          <a:lstStyle/>
          <a:p>
            <a:pPr eaLnBrk="1" hangingPunct="1"/>
            <a:r>
              <a:rPr lang="zh-CN" altLang="en-US" b="1" dirty="0" smtClean="0">
                <a:solidFill>
                  <a:schemeClr val="tx1"/>
                </a:solidFill>
                <a:ea typeface="华文行楷" pitchFamily="2" charset="-122"/>
              </a:rPr>
              <a:t>两条线索，三个基本问题</a:t>
            </a:r>
          </a:p>
        </p:txBody>
      </p:sp>
      <p:sp>
        <p:nvSpPr>
          <p:cNvPr id="11267" name="Rectangle 3"/>
          <p:cNvSpPr>
            <a:spLocks noGrp="1" noChangeArrowheads="1"/>
          </p:cNvSpPr>
          <p:nvPr>
            <p:ph sz="quarter" idx="1"/>
          </p:nvPr>
        </p:nvSpPr>
        <p:spPr>
          <a:xfrm>
            <a:off x="323528" y="1600200"/>
            <a:ext cx="8363272" cy="3052936"/>
          </a:xfrm>
          <a:solidFill>
            <a:schemeClr val="bg1"/>
          </a:solidFill>
        </p:spPr>
        <p:txBody>
          <a:bodyPr>
            <a:normAutofit/>
          </a:bodyPr>
          <a:lstStyle/>
          <a:p>
            <a:pPr eaLnBrk="1" hangingPunct="1">
              <a:lnSpc>
                <a:spcPct val="90000"/>
              </a:lnSpc>
            </a:pPr>
            <a:r>
              <a:rPr lang="zh-CN" altLang="en-US" b="1" dirty="0" smtClean="0">
                <a:solidFill>
                  <a:srgbClr val="6600CC"/>
                </a:solidFill>
                <a:latin typeface="华文新魏" pitchFamily="2" charset="-122"/>
                <a:ea typeface="华文新魏" pitchFamily="2" charset="-122"/>
              </a:rPr>
              <a:t>两条基本线索</a:t>
            </a:r>
            <a:r>
              <a:rPr lang="en-US" altLang="zh-CN" b="1" dirty="0" smtClean="0">
                <a:solidFill>
                  <a:srgbClr val="6600CC"/>
                </a:solidFill>
                <a:latin typeface="华文新魏" pitchFamily="2" charset="-122"/>
                <a:ea typeface="华文新魏" pitchFamily="2" charset="-122"/>
              </a:rPr>
              <a:t>----</a:t>
            </a:r>
          </a:p>
          <a:p>
            <a:pPr lvl="1" eaLnBrk="1" hangingPunct="1">
              <a:lnSpc>
                <a:spcPct val="90000"/>
              </a:lnSpc>
            </a:pPr>
            <a:r>
              <a:rPr lang="zh-CN" altLang="en-US" b="1" dirty="0" smtClean="0">
                <a:latin typeface="华文新魏" pitchFamily="2" charset="-122"/>
                <a:ea typeface="华文新魏" pitchFamily="2" charset="-122"/>
              </a:rPr>
              <a:t>资本</a:t>
            </a:r>
            <a:r>
              <a:rPr lang="en-US" altLang="zh-CN" b="1" dirty="0" smtClean="0">
                <a:latin typeface="华文新魏" pitchFamily="2" charset="-122"/>
                <a:ea typeface="华文新魏" pitchFamily="2" charset="-122"/>
              </a:rPr>
              <a:t>-</a:t>
            </a:r>
            <a:r>
              <a:rPr lang="zh-CN" altLang="en-US" b="1" dirty="0" smtClean="0">
                <a:latin typeface="华文新魏" pitchFamily="2" charset="-122"/>
                <a:ea typeface="华文新魏" pitchFamily="2" charset="-122"/>
              </a:rPr>
              <a:t>帝国主义侵略中国</a:t>
            </a:r>
          </a:p>
          <a:p>
            <a:pPr lvl="1" eaLnBrk="1" hangingPunct="1">
              <a:lnSpc>
                <a:spcPct val="90000"/>
              </a:lnSpc>
            </a:pPr>
            <a:r>
              <a:rPr lang="zh-CN" altLang="en-US" b="1" dirty="0" smtClean="0">
                <a:latin typeface="华文新魏" pitchFamily="2" charset="-122"/>
                <a:ea typeface="华文新魏" pitchFamily="2" charset="-122"/>
              </a:rPr>
              <a:t>中国人民反抗侵略的斗争。</a:t>
            </a:r>
          </a:p>
          <a:p>
            <a:pPr eaLnBrk="1" hangingPunct="1">
              <a:lnSpc>
                <a:spcPct val="90000"/>
              </a:lnSpc>
            </a:pPr>
            <a:r>
              <a:rPr lang="zh-CN" altLang="en-US" b="1" dirty="0" smtClean="0">
                <a:solidFill>
                  <a:srgbClr val="6600CC"/>
                </a:solidFill>
                <a:latin typeface="华文新魏" pitchFamily="2" charset="-122"/>
                <a:ea typeface="华文新魏" pitchFamily="2" charset="-122"/>
              </a:rPr>
              <a:t>三个基本问题</a:t>
            </a:r>
            <a:r>
              <a:rPr lang="en-US" altLang="zh-CN" b="1" dirty="0" smtClean="0">
                <a:solidFill>
                  <a:srgbClr val="6600CC"/>
                </a:solidFill>
                <a:latin typeface="华文新魏" pitchFamily="2" charset="-122"/>
                <a:ea typeface="华文新魏" pitchFamily="2" charset="-122"/>
              </a:rPr>
              <a:t>----</a:t>
            </a:r>
          </a:p>
          <a:p>
            <a:pPr lvl="1" eaLnBrk="1" hangingPunct="1">
              <a:lnSpc>
                <a:spcPct val="90000"/>
              </a:lnSpc>
            </a:pPr>
            <a:r>
              <a:rPr lang="zh-CN" altLang="en-US" b="1" dirty="0" smtClean="0">
                <a:latin typeface="华文新魏" pitchFamily="2" charset="-122"/>
                <a:ea typeface="华文新魏" pitchFamily="2" charset="-122"/>
              </a:rPr>
              <a:t>资本</a:t>
            </a:r>
            <a:r>
              <a:rPr lang="en-US" altLang="zh-CN" b="1" dirty="0" smtClean="0">
                <a:latin typeface="华文新魏" pitchFamily="2" charset="-122"/>
                <a:ea typeface="华文新魏" pitchFamily="2" charset="-122"/>
              </a:rPr>
              <a:t>-</a:t>
            </a:r>
            <a:r>
              <a:rPr lang="zh-CN" altLang="en-US" b="1" dirty="0" smtClean="0">
                <a:latin typeface="华文新魏" pitchFamily="2" charset="-122"/>
                <a:ea typeface="华文新魏" pitchFamily="2" charset="-122"/>
              </a:rPr>
              <a:t>帝国主义侵略究竟给中国带来了什么？</a:t>
            </a:r>
          </a:p>
          <a:p>
            <a:pPr lvl="1" eaLnBrk="1" hangingPunct="1">
              <a:lnSpc>
                <a:spcPct val="90000"/>
              </a:lnSpc>
            </a:pPr>
            <a:r>
              <a:rPr lang="zh-CN" altLang="en-US" b="1" dirty="0" smtClean="0">
                <a:latin typeface="华文新魏" pitchFamily="2" charset="-122"/>
                <a:ea typeface="华文新魏" pitchFamily="2" charset="-122"/>
              </a:rPr>
              <a:t>反侵略斗争的意义是什么？</a:t>
            </a:r>
          </a:p>
          <a:p>
            <a:pPr lvl="1" eaLnBrk="1" hangingPunct="1">
              <a:lnSpc>
                <a:spcPct val="90000"/>
              </a:lnSpc>
            </a:pPr>
            <a:r>
              <a:rPr lang="zh-CN" altLang="en-US" b="1" dirty="0" smtClean="0">
                <a:latin typeface="华文新魏" pitchFamily="2" charset="-122"/>
                <a:ea typeface="华文新魏" pitchFamily="2" charset="-122"/>
              </a:rPr>
              <a:t>中国人民反侵略斗争失败的原因是什么？</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4211960" y="908720"/>
            <a:ext cx="4608513" cy="579438"/>
          </a:xfrm>
          <a:prstGeom prst="rect">
            <a:avLst/>
          </a:prstGeom>
          <a:solidFill>
            <a:srgbClr val="CCFF33"/>
          </a:solidFill>
          <a:ln w="9525">
            <a:noFill/>
            <a:miter lim="800000"/>
            <a:headEnd/>
            <a:tailEnd/>
          </a:ln>
        </p:spPr>
        <p:txBody>
          <a:bodyPr>
            <a:spAutoFit/>
          </a:bodyPr>
          <a:lstStyle/>
          <a:p>
            <a:r>
              <a:rPr lang="zh-CN" altLang="en-US" sz="3200" b="1" dirty="0">
                <a:solidFill>
                  <a:srgbClr val="000066"/>
                </a:solidFill>
                <a:latin typeface="华文新魏" pitchFamily="2" charset="-122"/>
                <a:ea typeface="华文新魏" pitchFamily="2" charset="-122"/>
              </a:rPr>
              <a:t>开设洋行数量变化情况</a:t>
            </a:r>
          </a:p>
        </p:txBody>
      </p:sp>
      <p:graphicFrame>
        <p:nvGraphicFramePr>
          <p:cNvPr id="69635" name="Group 3"/>
          <p:cNvGraphicFramePr>
            <a:graphicFrameLocks noGrp="1"/>
          </p:cNvGraphicFramePr>
          <p:nvPr/>
        </p:nvGraphicFramePr>
        <p:xfrm>
          <a:off x="4038600" y="1828800"/>
          <a:ext cx="4857750" cy="3838578"/>
        </p:xfrm>
        <a:graphic>
          <a:graphicData uri="http://schemas.openxmlformats.org/drawingml/2006/table">
            <a:tbl>
              <a:tblPr/>
              <a:tblGrid>
                <a:gridCol w="2430463">
                  <a:extLst>
                    <a:ext uri="{9D8B030D-6E8A-4147-A177-3AD203B41FA5}">
                      <a16:colId xmlns:a16="http://schemas.microsoft.com/office/drawing/2014/main" xmlns="" val="20000"/>
                    </a:ext>
                  </a:extLst>
                </a:gridCol>
                <a:gridCol w="2427287">
                  <a:extLst>
                    <a:ext uri="{9D8B030D-6E8A-4147-A177-3AD203B41FA5}">
                      <a16:colId xmlns:a16="http://schemas.microsoft.com/office/drawing/2014/main" xmlns="" val="20001"/>
                    </a:ext>
                  </a:extLst>
                </a:gridCol>
              </a:tblGrid>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rgbClr val="000066"/>
                          </a:solidFill>
                          <a:effectLst/>
                          <a:latin typeface="华文新魏" pitchFamily="2" charset="-122"/>
                          <a:ea typeface="华文新魏" pitchFamily="2" charset="-122"/>
                        </a:rPr>
                        <a:t>年 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rgbClr val="000066"/>
                          </a:solidFill>
                          <a:effectLst/>
                          <a:latin typeface="华文新魏" pitchFamily="2" charset="-122"/>
                          <a:ea typeface="华文新魏" pitchFamily="2" charset="-122"/>
                        </a:rPr>
                        <a:t>洋行数量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rgbClr val="000066"/>
                          </a:solidFill>
                          <a:effectLst/>
                          <a:latin typeface="华文新魏" pitchFamily="2" charset="-122"/>
                          <a:ea typeface="华文新魏" pitchFamily="2" charset="-122"/>
                        </a:rPr>
                        <a:t>1840</a:t>
                      </a:r>
                      <a:r>
                        <a:rPr kumimoji="0" lang="zh-CN" altLang="en-US" sz="2400" b="1" i="0" u="none" strike="noStrike" cap="none" normalizeH="0" baseline="0" dirty="0" smtClean="0">
                          <a:ln>
                            <a:noFill/>
                          </a:ln>
                          <a:solidFill>
                            <a:srgbClr val="000066"/>
                          </a:solidFill>
                          <a:effectLst/>
                          <a:latin typeface="华文新魏" pitchFamily="2" charset="-122"/>
                          <a:ea typeface="华文新魏" pitchFamily="2" charset="-122"/>
                        </a:rPr>
                        <a:t>年代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rgbClr val="000066"/>
                          </a:solidFill>
                          <a:effectLst/>
                          <a:latin typeface="华文新魏" pitchFamily="2" charset="-122"/>
                          <a:ea typeface="华文新魏" pitchFamily="2" charset="-122"/>
                        </a:rPr>
                        <a:t>40</a:t>
                      </a:r>
                      <a:r>
                        <a:rPr kumimoji="0" lang="zh-CN" altLang="en-US" sz="2400" b="1" i="0" u="none" strike="noStrike" cap="none" normalizeH="0" baseline="0" smtClean="0">
                          <a:ln>
                            <a:noFill/>
                          </a:ln>
                          <a:solidFill>
                            <a:srgbClr val="000066"/>
                          </a:solidFill>
                          <a:effectLst/>
                          <a:latin typeface="华文新魏" pitchFamily="2" charset="-122"/>
                          <a:ea typeface="华文新魏" pitchFamily="2" charset="-122"/>
                        </a:rPr>
                        <a:t>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rgbClr val="000066"/>
                          </a:solidFill>
                          <a:effectLst/>
                          <a:latin typeface="华文新魏" pitchFamily="2" charset="-122"/>
                          <a:ea typeface="华文新魏" pitchFamily="2" charset="-122"/>
                        </a:rPr>
                        <a:t>1864</a:t>
                      </a:r>
                      <a:r>
                        <a:rPr kumimoji="0" lang="zh-CN" altLang="en-US" sz="2400" b="1" i="0" u="none" strike="noStrike" cap="none" normalizeH="0" baseline="0" dirty="0" smtClean="0">
                          <a:ln>
                            <a:noFill/>
                          </a:ln>
                          <a:solidFill>
                            <a:srgbClr val="000066"/>
                          </a:solidFill>
                          <a:effectLst/>
                          <a:latin typeface="华文新魏" pitchFamily="2" charset="-122"/>
                          <a:ea typeface="华文新魏" pitchFamily="2" charset="-122"/>
                        </a:rPr>
                        <a:t>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rgbClr val="000066"/>
                          </a:solidFill>
                          <a:effectLst/>
                          <a:latin typeface="华文新魏" pitchFamily="2" charset="-122"/>
                          <a:ea typeface="华文新魏" pitchFamily="2" charset="-122"/>
                        </a:rPr>
                        <a:t>150</a:t>
                      </a:r>
                      <a:r>
                        <a:rPr kumimoji="0" lang="zh-CN" altLang="en-US" sz="2400" b="1" i="0" u="none" strike="noStrike" cap="none" normalizeH="0" baseline="0" smtClean="0">
                          <a:ln>
                            <a:noFill/>
                          </a:ln>
                          <a:solidFill>
                            <a:srgbClr val="000066"/>
                          </a:solidFill>
                          <a:effectLst/>
                          <a:latin typeface="华文新魏" pitchFamily="2" charset="-122"/>
                          <a:ea typeface="华文新魏" pitchFamily="2" charset="-122"/>
                        </a:rPr>
                        <a:t>家左右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rgbClr val="000066"/>
                          </a:solidFill>
                          <a:effectLst/>
                          <a:latin typeface="华文新魏" pitchFamily="2" charset="-122"/>
                          <a:ea typeface="华文新魏" pitchFamily="2" charset="-122"/>
                        </a:rPr>
                        <a:t>1872</a:t>
                      </a:r>
                      <a:r>
                        <a:rPr kumimoji="0" lang="zh-CN" altLang="en-US" sz="2400" b="1" i="0" u="none" strike="noStrike" cap="none" normalizeH="0" baseline="0" dirty="0" smtClean="0">
                          <a:ln>
                            <a:noFill/>
                          </a:ln>
                          <a:solidFill>
                            <a:srgbClr val="000066"/>
                          </a:solidFill>
                          <a:effectLst/>
                          <a:latin typeface="华文新魏" pitchFamily="2" charset="-122"/>
                          <a:ea typeface="华文新魏" pitchFamily="2" charset="-122"/>
                        </a:rPr>
                        <a:t>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rgbClr val="000066"/>
                          </a:solidFill>
                          <a:effectLst/>
                          <a:latin typeface="华文新魏" pitchFamily="2" charset="-122"/>
                          <a:ea typeface="华文新魏" pitchFamily="2" charset="-122"/>
                        </a:rPr>
                        <a:t>343</a:t>
                      </a:r>
                      <a:r>
                        <a:rPr kumimoji="0" lang="zh-CN" altLang="en-US" sz="2400" b="1" i="0" u="none" strike="noStrike" cap="none" normalizeH="0" baseline="0" dirty="0" smtClean="0">
                          <a:ln>
                            <a:noFill/>
                          </a:ln>
                          <a:solidFill>
                            <a:srgbClr val="000066"/>
                          </a:solidFill>
                          <a:effectLst/>
                          <a:latin typeface="华文新魏" pitchFamily="2" charset="-122"/>
                          <a:ea typeface="华文新魏" pitchFamily="2" charset="-122"/>
                        </a:rPr>
                        <a:t>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rgbClr val="000066"/>
                          </a:solidFill>
                          <a:effectLst/>
                          <a:latin typeface="华文新魏" pitchFamily="2" charset="-122"/>
                          <a:ea typeface="华文新魏" pitchFamily="2" charset="-122"/>
                        </a:rPr>
                        <a:t>1893</a:t>
                      </a:r>
                      <a:r>
                        <a:rPr kumimoji="0" lang="zh-CN" altLang="en-US" sz="2400" b="1" i="0" u="none" strike="noStrike" cap="none" normalizeH="0" baseline="0" smtClean="0">
                          <a:ln>
                            <a:noFill/>
                          </a:ln>
                          <a:solidFill>
                            <a:srgbClr val="000066"/>
                          </a:solidFill>
                          <a:effectLst/>
                          <a:latin typeface="华文新魏" pitchFamily="2" charset="-122"/>
                          <a:ea typeface="华文新魏" pitchFamily="2" charset="-122"/>
                        </a:rPr>
                        <a:t>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rgbClr val="000066"/>
                          </a:solidFill>
                          <a:effectLst/>
                          <a:latin typeface="华文新魏" pitchFamily="2" charset="-122"/>
                          <a:ea typeface="华文新魏" pitchFamily="2" charset="-122"/>
                        </a:rPr>
                        <a:t>580</a:t>
                      </a:r>
                      <a:r>
                        <a:rPr kumimoji="0" lang="zh-CN" altLang="en-US" sz="2400" b="1" i="0" u="none" strike="noStrike" cap="none" normalizeH="0" baseline="0" dirty="0" smtClean="0">
                          <a:ln>
                            <a:noFill/>
                          </a:ln>
                          <a:solidFill>
                            <a:srgbClr val="000066"/>
                          </a:solidFill>
                          <a:effectLst/>
                          <a:latin typeface="华文新魏" pitchFamily="2" charset="-122"/>
                          <a:ea typeface="华文新魏" pitchFamily="2" charset="-122"/>
                        </a:rPr>
                        <a:t>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r h="6397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rgbClr val="000066"/>
                          </a:solidFill>
                          <a:effectLst/>
                          <a:latin typeface="华文新魏" pitchFamily="2" charset="-122"/>
                          <a:ea typeface="华文新魏" pitchFamily="2" charset="-122"/>
                        </a:rPr>
                        <a:t>1894</a:t>
                      </a:r>
                      <a:r>
                        <a:rPr kumimoji="0" lang="zh-CN" altLang="en-US" sz="2400" b="1" i="0" u="none" strike="noStrike" cap="none" normalizeH="0" baseline="0" smtClean="0">
                          <a:ln>
                            <a:noFill/>
                          </a:ln>
                          <a:solidFill>
                            <a:srgbClr val="000066"/>
                          </a:solidFill>
                          <a:effectLst/>
                          <a:latin typeface="华文新魏" pitchFamily="2" charset="-122"/>
                          <a:ea typeface="华文新魏" pitchFamily="2" charset="-122"/>
                        </a:rPr>
                        <a:t>年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rgbClr val="000066"/>
                          </a:solidFill>
                          <a:effectLst/>
                          <a:latin typeface="华文新魏" pitchFamily="2" charset="-122"/>
                          <a:ea typeface="华文新魏" pitchFamily="2" charset="-122"/>
                        </a:rPr>
                        <a:t>552</a:t>
                      </a:r>
                      <a:r>
                        <a:rPr kumimoji="0" lang="zh-CN" altLang="en-US" sz="2400" b="1" i="0" u="none" strike="noStrike" cap="none" normalizeH="0" baseline="0" dirty="0" smtClean="0">
                          <a:ln>
                            <a:noFill/>
                          </a:ln>
                          <a:solidFill>
                            <a:srgbClr val="000066"/>
                          </a:solidFill>
                          <a:effectLst/>
                          <a:latin typeface="华文新魏" pitchFamily="2" charset="-122"/>
                          <a:ea typeface="华文新魏" pitchFamily="2" charset="-122"/>
                        </a:rPr>
                        <a:t>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5"/>
                  </a:ext>
                </a:extLst>
              </a:tr>
            </a:tbl>
          </a:graphicData>
        </a:graphic>
      </p:graphicFrame>
      <p:sp>
        <p:nvSpPr>
          <p:cNvPr id="70682" name="Rectangle 28"/>
          <p:cNvSpPr>
            <a:spLocks noChangeArrowheads="1"/>
          </p:cNvSpPr>
          <p:nvPr/>
        </p:nvSpPr>
        <p:spPr bwMode="auto">
          <a:xfrm>
            <a:off x="467544" y="1844824"/>
            <a:ext cx="3024336" cy="3819872"/>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2800" b="1" dirty="0">
                <a:latin typeface="华文新魏" pitchFamily="2" charset="-122"/>
                <a:ea typeface="华文新魏" pitchFamily="2" charset="-122"/>
              </a:rPr>
              <a:t>规模较大的有英国的</a:t>
            </a:r>
            <a:r>
              <a:rPr lang="zh-CN" altLang="en-US" sz="2800" b="1" dirty="0">
                <a:solidFill>
                  <a:srgbClr val="FF0000"/>
                </a:solidFill>
                <a:latin typeface="华文新魏" pitchFamily="2" charset="-122"/>
                <a:ea typeface="华文新魏" pitchFamily="2" charset="-122"/>
              </a:rPr>
              <a:t>怡和</a:t>
            </a:r>
            <a:r>
              <a:rPr lang="zh-CN" altLang="en-US" sz="2800" b="1" dirty="0">
                <a:latin typeface="华文新魏" pitchFamily="2" charset="-122"/>
                <a:ea typeface="华文新魏" pitchFamily="2" charset="-122"/>
              </a:rPr>
              <a:t>洋行、</a:t>
            </a:r>
            <a:r>
              <a:rPr lang="zh-CN" altLang="en-US" sz="2800" b="1" dirty="0">
                <a:solidFill>
                  <a:srgbClr val="FF0000"/>
                </a:solidFill>
                <a:latin typeface="华文新魏" pitchFamily="2" charset="-122"/>
                <a:ea typeface="华文新魏" pitchFamily="2" charset="-122"/>
              </a:rPr>
              <a:t>太古</a:t>
            </a:r>
            <a:r>
              <a:rPr lang="zh-CN" altLang="en-US" sz="2800" b="1" dirty="0">
                <a:latin typeface="华文新魏" pitchFamily="2" charset="-122"/>
                <a:ea typeface="华文新魏" pitchFamily="2" charset="-122"/>
              </a:rPr>
              <a:t>洋行、</a:t>
            </a:r>
            <a:r>
              <a:rPr lang="zh-CN" altLang="en-US" sz="2800" b="1" dirty="0">
                <a:solidFill>
                  <a:srgbClr val="FF0000"/>
                </a:solidFill>
                <a:latin typeface="华文新魏" pitchFamily="2" charset="-122"/>
                <a:ea typeface="华文新魏" pitchFamily="2" charset="-122"/>
              </a:rPr>
              <a:t>沙逊</a:t>
            </a:r>
            <a:r>
              <a:rPr lang="zh-CN" altLang="en-US" sz="2800" b="1" dirty="0">
                <a:latin typeface="华文新魏" pitchFamily="2" charset="-122"/>
                <a:ea typeface="华文新魏" pitchFamily="2" charset="-122"/>
              </a:rPr>
              <a:t>洋行，美国的</a:t>
            </a:r>
            <a:r>
              <a:rPr lang="zh-CN" altLang="en-US" sz="2800" b="1" dirty="0">
                <a:solidFill>
                  <a:srgbClr val="FF0000"/>
                </a:solidFill>
                <a:latin typeface="华文新魏" pitchFamily="2" charset="-122"/>
                <a:ea typeface="华文新魏" pitchFamily="2" charset="-122"/>
              </a:rPr>
              <a:t>旗昌</a:t>
            </a:r>
            <a:r>
              <a:rPr lang="zh-CN" altLang="en-US" sz="2800" b="1" dirty="0">
                <a:latin typeface="华文新魏" pitchFamily="2" charset="-122"/>
                <a:ea typeface="华文新魏" pitchFamily="2" charset="-122"/>
              </a:rPr>
              <a:t>洋行，德国的</a:t>
            </a:r>
            <a:r>
              <a:rPr lang="zh-CN" altLang="en-US" sz="2800" b="1" dirty="0">
                <a:solidFill>
                  <a:srgbClr val="FF0000"/>
                </a:solidFill>
                <a:latin typeface="华文新魏" pitchFamily="2" charset="-122"/>
                <a:ea typeface="华文新魏" pitchFamily="2" charset="-122"/>
              </a:rPr>
              <a:t>礼和</a:t>
            </a:r>
            <a:r>
              <a:rPr lang="zh-CN" altLang="en-US" sz="2800" b="1" dirty="0">
                <a:latin typeface="华文新魏" pitchFamily="2" charset="-122"/>
                <a:ea typeface="华文新魏" pitchFamily="2" charset="-122"/>
              </a:rPr>
              <a:t>洋行等。它们逐步控制了中国的进出口贸易。</a:t>
            </a:r>
          </a:p>
        </p:txBody>
      </p:sp>
      <p:sp>
        <p:nvSpPr>
          <p:cNvPr id="70684" name="Rectangle 30"/>
          <p:cNvSpPr>
            <a:spLocks noChangeArrowheads="1"/>
          </p:cNvSpPr>
          <p:nvPr/>
        </p:nvSpPr>
        <p:spPr bwMode="auto">
          <a:xfrm>
            <a:off x="611560" y="620688"/>
            <a:ext cx="2286000" cy="701675"/>
          </a:xfrm>
          <a:prstGeom prst="rect">
            <a:avLst/>
          </a:prstGeom>
          <a:noFill/>
          <a:ln w="9525">
            <a:noFill/>
            <a:miter lim="800000"/>
            <a:headEnd/>
            <a:tailEnd/>
          </a:ln>
        </p:spPr>
        <p:txBody>
          <a:bodyPr>
            <a:spAutoFit/>
          </a:bodyPr>
          <a:lstStyle/>
          <a:p>
            <a:r>
              <a:rPr lang="zh-CN" altLang="en-US" sz="4000" b="1" dirty="0">
                <a:solidFill>
                  <a:srgbClr val="000066"/>
                </a:solidFill>
              </a:rPr>
              <a:t>开设洋行</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9" name="Picture 4" descr="42"/>
          <p:cNvPicPr>
            <a:picLocks noChangeAspect="1" noChangeArrowheads="1"/>
          </p:cNvPicPr>
          <p:nvPr/>
        </p:nvPicPr>
        <p:blipFill>
          <a:blip r:embed="rId2" cstate="print"/>
          <a:srcRect/>
          <a:stretch>
            <a:fillRect/>
          </a:stretch>
        </p:blipFill>
        <p:spPr bwMode="auto">
          <a:xfrm>
            <a:off x="4929813" y="2586608"/>
            <a:ext cx="1414178" cy="693955"/>
          </a:xfrm>
          <a:prstGeom prst="rect">
            <a:avLst/>
          </a:prstGeom>
          <a:noFill/>
          <a:ln w="9525">
            <a:solidFill>
              <a:schemeClr val="tx1"/>
            </a:solidFill>
            <a:miter lim="800000"/>
            <a:headEnd/>
            <a:tailEnd/>
          </a:ln>
        </p:spPr>
      </p:pic>
      <p:pic>
        <p:nvPicPr>
          <p:cNvPr id="71701" name="Picture 6" descr="42"/>
          <p:cNvPicPr>
            <a:picLocks noChangeAspect="1" noChangeArrowheads="1"/>
          </p:cNvPicPr>
          <p:nvPr/>
        </p:nvPicPr>
        <p:blipFill>
          <a:blip r:embed="rId2" cstate="print"/>
          <a:srcRect/>
          <a:stretch>
            <a:fillRect/>
          </a:stretch>
        </p:blipFill>
        <p:spPr bwMode="auto">
          <a:xfrm>
            <a:off x="4880818" y="2709071"/>
            <a:ext cx="1414178" cy="693955"/>
          </a:xfrm>
          <a:prstGeom prst="rect">
            <a:avLst/>
          </a:prstGeom>
          <a:noFill/>
          <a:ln w="9525">
            <a:solidFill>
              <a:schemeClr val="tx1"/>
            </a:solidFill>
            <a:miter lim="800000"/>
            <a:headEnd/>
            <a:tailEnd/>
          </a:ln>
        </p:spPr>
      </p:pic>
      <p:grpSp>
        <p:nvGrpSpPr>
          <p:cNvPr id="23" name="组合 22"/>
          <p:cNvGrpSpPr/>
          <p:nvPr/>
        </p:nvGrpSpPr>
        <p:grpSpPr>
          <a:xfrm>
            <a:off x="4716016" y="2209800"/>
            <a:ext cx="3888432" cy="1507232"/>
            <a:chOff x="4716016" y="2209800"/>
            <a:chExt cx="3888432" cy="1507232"/>
          </a:xfrm>
        </p:grpSpPr>
        <p:sp>
          <p:nvSpPr>
            <p:cNvPr id="71698" name="Text Box 3"/>
            <p:cNvSpPr txBox="1">
              <a:spLocks noChangeArrowheads="1"/>
            </p:cNvSpPr>
            <p:nvPr/>
          </p:nvSpPr>
          <p:spPr bwMode="auto">
            <a:xfrm>
              <a:off x="6557788" y="2702791"/>
              <a:ext cx="1879632" cy="707886"/>
            </a:xfrm>
            <a:prstGeom prst="rect">
              <a:avLst/>
            </a:prstGeom>
            <a:noFill/>
            <a:ln w="9525">
              <a:solidFill>
                <a:schemeClr val="tx1"/>
              </a:solidFill>
              <a:miter lim="800000"/>
              <a:headEnd/>
              <a:tailEnd/>
            </a:ln>
          </p:spPr>
          <p:txBody>
            <a:bodyPr wrap="square">
              <a:spAutoFit/>
            </a:bodyPr>
            <a:lstStyle/>
            <a:p>
              <a:pPr>
                <a:spcBef>
                  <a:spcPct val="50000"/>
                </a:spcBef>
              </a:pPr>
              <a:r>
                <a:rPr lang="zh-CN" altLang="en-US" sz="4000" b="1" dirty="0" smtClean="0">
                  <a:solidFill>
                    <a:srgbClr val="800000"/>
                  </a:solidFill>
                </a:rPr>
                <a:t>办银行</a:t>
              </a:r>
              <a:endParaRPr lang="zh-CN" altLang="en-US" sz="4000" b="1" dirty="0">
                <a:solidFill>
                  <a:srgbClr val="800000"/>
                </a:solidFill>
              </a:endParaRPr>
            </a:p>
          </p:txBody>
        </p:sp>
        <p:sp>
          <p:nvSpPr>
            <p:cNvPr id="71700" name="AutoShape 5"/>
            <p:cNvSpPr>
              <a:spLocks noChangeArrowheads="1"/>
            </p:cNvSpPr>
            <p:nvPr/>
          </p:nvSpPr>
          <p:spPr bwMode="auto">
            <a:xfrm>
              <a:off x="4716016" y="2209800"/>
              <a:ext cx="3888432" cy="1507232"/>
            </a:xfrm>
            <a:prstGeom prst="roundRect">
              <a:avLst>
                <a:gd name="adj" fmla="val 16667"/>
              </a:avLst>
            </a:prstGeom>
            <a:noFill/>
            <a:ln w="38100" cap="rnd">
              <a:solidFill>
                <a:schemeClr val="tx1"/>
              </a:solidFill>
              <a:prstDash val="sysDot"/>
              <a:round/>
              <a:headEnd/>
              <a:tailEnd/>
            </a:ln>
          </p:spPr>
          <p:txBody>
            <a:bodyPr wrap="none" anchor="ctr"/>
            <a:lstStyle/>
            <a:p>
              <a:endParaRPr lang="zh-CN" altLang="en-US"/>
            </a:p>
          </p:txBody>
        </p:sp>
        <p:pic>
          <p:nvPicPr>
            <p:cNvPr id="71702" name="Picture 7" descr="42"/>
            <p:cNvPicPr>
              <a:picLocks noChangeAspect="1" noChangeArrowheads="1"/>
            </p:cNvPicPr>
            <p:nvPr/>
          </p:nvPicPr>
          <p:blipFill>
            <a:blip r:embed="rId2" cstate="print"/>
            <a:srcRect/>
            <a:stretch>
              <a:fillRect/>
            </a:stretch>
          </p:blipFill>
          <p:spPr bwMode="auto">
            <a:xfrm>
              <a:off x="5143610" y="2349533"/>
              <a:ext cx="1414178" cy="1081753"/>
            </a:xfrm>
            <a:prstGeom prst="rect">
              <a:avLst/>
            </a:prstGeom>
            <a:noFill/>
            <a:ln w="9525">
              <a:solidFill>
                <a:schemeClr val="tx1"/>
              </a:solidFill>
              <a:miter lim="800000"/>
              <a:headEnd/>
              <a:tailEnd/>
            </a:ln>
          </p:spPr>
        </p:pic>
      </p:grpSp>
      <p:grpSp>
        <p:nvGrpSpPr>
          <p:cNvPr id="3" name="Group 8"/>
          <p:cNvGrpSpPr>
            <a:grpSpLocks/>
          </p:cNvGrpSpPr>
          <p:nvPr/>
        </p:nvGrpSpPr>
        <p:grpSpPr bwMode="auto">
          <a:xfrm>
            <a:off x="395536" y="4077072"/>
            <a:ext cx="3745790" cy="1524000"/>
            <a:chOff x="0" y="0"/>
            <a:chExt cx="1968" cy="960"/>
          </a:xfrm>
        </p:grpSpPr>
        <p:sp>
          <p:nvSpPr>
            <p:cNvPr id="71695" name="Text Box 9"/>
            <p:cNvSpPr txBox="1">
              <a:spLocks noChangeArrowheads="1"/>
            </p:cNvSpPr>
            <p:nvPr/>
          </p:nvSpPr>
          <p:spPr bwMode="auto">
            <a:xfrm>
              <a:off x="984" y="181"/>
              <a:ext cx="904" cy="446"/>
            </a:xfrm>
            <a:prstGeom prst="rect">
              <a:avLst/>
            </a:prstGeom>
            <a:noFill/>
            <a:ln w="9525">
              <a:solidFill>
                <a:schemeClr val="tx1"/>
              </a:solidFill>
              <a:miter lim="800000"/>
              <a:headEnd/>
              <a:tailEnd/>
            </a:ln>
          </p:spPr>
          <p:txBody>
            <a:bodyPr wrap="square">
              <a:spAutoFit/>
            </a:bodyPr>
            <a:lstStyle/>
            <a:p>
              <a:pPr>
                <a:spcBef>
                  <a:spcPct val="50000"/>
                </a:spcBef>
              </a:pPr>
              <a:r>
                <a:rPr lang="zh-CN" altLang="en-US" sz="4000" b="1" dirty="0" smtClean="0">
                  <a:solidFill>
                    <a:srgbClr val="800000"/>
                  </a:solidFill>
                </a:rPr>
                <a:t>修铁路</a:t>
              </a:r>
              <a:endParaRPr lang="zh-CN" altLang="en-US" sz="4000" b="1" dirty="0">
                <a:solidFill>
                  <a:srgbClr val="800000"/>
                </a:solidFill>
              </a:endParaRPr>
            </a:p>
          </p:txBody>
        </p:sp>
        <p:pic>
          <p:nvPicPr>
            <p:cNvPr id="71696" name="Picture 10" descr="BD06288_"/>
            <p:cNvPicPr>
              <a:picLocks noChangeAspect="1" noChangeArrowheads="1"/>
            </p:cNvPicPr>
            <p:nvPr/>
          </p:nvPicPr>
          <p:blipFill>
            <a:blip r:embed="rId3" cstate="print"/>
            <a:srcRect/>
            <a:stretch>
              <a:fillRect/>
            </a:stretch>
          </p:blipFill>
          <p:spPr bwMode="auto">
            <a:xfrm>
              <a:off x="96" y="115"/>
              <a:ext cx="816" cy="593"/>
            </a:xfrm>
            <a:prstGeom prst="rect">
              <a:avLst/>
            </a:prstGeom>
            <a:noFill/>
            <a:ln w="9525">
              <a:solidFill>
                <a:schemeClr val="tx1"/>
              </a:solidFill>
              <a:miter lim="800000"/>
              <a:headEnd/>
              <a:tailEnd/>
            </a:ln>
          </p:spPr>
        </p:pic>
        <p:sp>
          <p:nvSpPr>
            <p:cNvPr id="71697" name="AutoShape 11"/>
            <p:cNvSpPr>
              <a:spLocks noChangeArrowheads="1"/>
            </p:cNvSpPr>
            <p:nvPr/>
          </p:nvSpPr>
          <p:spPr bwMode="auto">
            <a:xfrm>
              <a:off x="0" y="0"/>
              <a:ext cx="1968" cy="960"/>
            </a:xfrm>
            <a:prstGeom prst="roundRect">
              <a:avLst>
                <a:gd name="adj" fmla="val 16667"/>
              </a:avLst>
            </a:prstGeom>
            <a:noFill/>
            <a:ln w="38100" cap="rnd">
              <a:solidFill>
                <a:schemeClr val="tx1"/>
              </a:solidFill>
              <a:prstDash val="sysDot"/>
              <a:round/>
              <a:headEnd/>
              <a:tailEnd/>
            </a:ln>
          </p:spPr>
          <p:txBody>
            <a:bodyPr wrap="none" anchor="ctr"/>
            <a:lstStyle/>
            <a:p>
              <a:endParaRPr lang="zh-CN" altLang="en-US"/>
            </a:p>
          </p:txBody>
        </p:sp>
      </p:grpSp>
      <p:grpSp>
        <p:nvGrpSpPr>
          <p:cNvPr id="24" name="组合 23"/>
          <p:cNvGrpSpPr/>
          <p:nvPr/>
        </p:nvGrpSpPr>
        <p:grpSpPr>
          <a:xfrm>
            <a:off x="4932040" y="4221088"/>
            <a:ext cx="3528392" cy="1524000"/>
            <a:chOff x="4932040" y="4221088"/>
            <a:chExt cx="3528392" cy="1524000"/>
          </a:xfrm>
        </p:grpSpPr>
        <p:sp>
          <p:nvSpPr>
            <p:cNvPr id="71692" name="Text Box 13"/>
            <p:cNvSpPr txBox="1">
              <a:spLocks noChangeArrowheads="1"/>
            </p:cNvSpPr>
            <p:nvPr/>
          </p:nvSpPr>
          <p:spPr bwMode="auto">
            <a:xfrm>
              <a:off x="6156176" y="4509120"/>
              <a:ext cx="1950298" cy="708025"/>
            </a:xfrm>
            <a:prstGeom prst="rect">
              <a:avLst/>
            </a:prstGeom>
            <a:noFill/>
            <a:ln w="9525">
              <a:solidFill>
                <a:schemeClr val="tx1"/>
              </a:solidFill>
              <a:miter lim="800000"/>
              <a:headEnd/>
              <a:tailEnd/>
            </a:ln>
          </p:spPr>
          <p:txBody>
            <a:bodyPr wrap="square">
              <a:spAutoFit/>
            </a:bodyPr>
            <a:lstStyle/>
            <a:p>
              <a:pPr>
                <a:spcBef>
                  <a:spcPct val="50000"/>
                </a:spcBef>
              </a:pPr>
              <a:r>
                <a:rPr lang="zh-CN" altLang="en-US" sz="4000" b="1" dirty="0" smtClean="0">
                  <a:solidFill>
                    <a:srgbClr val="800000"/>
                  </a:solidFill>
                </a:rPr>
                <a:t>开矿山</a:t>
              </a:r>
            </a:p>
          </p:txBody>
        </p:sp>
        <p:pic>
          <p:nvPicPr>
            <p:cNvPr id="71693" name="Picture 14" descr="PE04028_"/>
            <p:cNvPicPr>
              <a:picLocks noChangeAspect="1" noChangeArrowheads="1"/>
            </p:cNvPicPr>
            <p:nvPr/>
          </p:nvPicPr>
          <p:blipFill>
            <a:blip r:embed="rId4" cstate="print"/>
            <a:srcRect/>
            <a:stretch>
              <a:fillRect/>
            </a:stretch>
          </p:blipFill>
          <p:spPr bwMode="auto">
            <a:xfrm>
              <a:off x="4932040" y="4365104"/>
              <a:ext cx="1174373" cy="1194817"/>
            </a:xfrm>
            <a:prstGeom prst="rect">
              <a:avLst/>
            </a:prstGeom>
            <a:noFill/>
            <a:ln w="9525">
              <a:solidFill>
                <a:schemeClr val="tx1"/>
              </a:solidFill>
              <a:miter lim="800000"/>
              <a:headEnd/>
              <a:tailEnd/>
            </a:ln>
          </p:spPr>
        </p:pic>
        <p:sp>
          <p:nvSpPr>
            <p:cNvPr id="71694" name="AutoShape 15"/>
            <p:cNvSpPr>
              <a:spLocks noChangeArrowheads="1"/>
            </p:cNvSpPr>
            <p:nvPr/>
          </p:nvSpPr>
          <p:spPr bwMode="auto">
            <a:xfrm>
              <a:off x="4932040" y="4221088"/>
              <a:ext cx="3528392" cy="1524000"/>
            </a:xfrm>
            <a:prstGeom prst="roundRect">
              <a:avLst>
                <a:gd name="adj" fmla="val 16667"/>
              </a:avLst>
            </a:prstGeom>
            <a:noFill/>
            <a:ln w="38100" cap="rnd">
              <a:solidFill>
                <a:schemeClr val="tx1"/>
              </a:solidFill>
              <a:prstDash val="sysDot"/>
              <a:round/>
              <a:headEnd/>
              <a:tailEnd/>
            </a:ln>
          </p:spPr>
          <p:txBody>
            <a:bodyPr wrap="none" anchor="ctr"/>
            <a:lstStyle/>
            <a:p>
              <a:endParaRPr lang="zh-CN" altLang="en-US"/>
            </a:p>
          </p:txBody>
        </p:sp>
      </p:grpSp>
      <p:grpSp>
        <p:nvGrpSpPr>
          <p:cNvPr id="22" name="组合 21"/>
          <p:cNvGrpSpPr/>
          <p:nvPr/>
        </p:nvGrpSpPr>
        <p:grpSpPr>
          <a:xfrm>
            <a:off x="395536" y="2132856"/>
            <a:ext cx="3882008" cy="1524000"/>
            <a:chOff x="395536" y="2132856"/>
            <a:chExt cx="3882008" cy="1524000"/>
          </a:xfrm>
        </p:grpSpPr>
        <p:sp>
          <p:nvSpPr>
            <p:cNvPr id="71689" name="Text Box 17"/>
            <p:cNvSpPr txBox="1">
              <a:spLocks noChangeArrowheads="1"/>
            </p:cNvSpPr>
            <p:nvPr/>
          </p:nvSpPr>
          <p:spPr bwMode="auto">
            <a:xfrm>
              <a:off x="2289198" y="2361456"/>
              <a:ext cx="1883800" cy="711200"/>
            </a:xfrm>
            <a:prstGeom prst="rect">
              <a:avLst/>
            </a:prstGeom>
            <a:noFill/>
            <a:ln w="9525">
              <a:solidFill>
                <a:schemeClr val="tx1"/>
              </a:solidFill>
              <a:miter lim="800000"/>
              <a:headEnd/>
              <a:tailEnd/>
            </a:ln>
          </p:spPr>
          <p:txBody>
            <a:bodyPr wrap="square">
              <a:spAutoFit/>
            </a:bodyPr>
            <a:lstStyle/>
            <a:p>
              <a:pPr>
                <a:spcBef>
                  <a:spcPct val="50000"/>
                </a:spcBef>
              </a:pPr>
              <a:r>
                <a:rPr lang="zh-CN" altLang="en-US" sz="4000" b="1" dirty="0" smtClean="0">
                  <a:solidFill>
                    <a:srgbClr val="800000"/>
                  </a:solidFill>
                </a:rPr>
                <a:t>开工厂</a:t>
              </a:r>
              <a:endParaRPr lang="zh-CN" altLang="en-US" sz="4000" b="1" dirty="0">
                <a:solidFill>
                  <a:srgbClr val="800000"/>
                </a:solidFill>
              </a:endParaRPr>
            </a:p>
          </p:txBody>
        </p:sp>
        <p:pic>
          <p:nvPicPr>
            <p:cNvPr id="71690" name="Picture 18" descr="BL00102_"/>
            <p:cNvPicPr>
              <a:picLocks noChangeAspect="1" noChangeArrowheads="1"/>
            </p:cNvPicPr>
            <p:nvPr/>
          </p:nvPicPr>
          <p:blipFill>
            <a:blip r:embed="rId5" cstate="print"/>
            <a:srcRect/>
            <a:stretch>
              <a:fillRect/>
            </a:stretch>
          </p:blipFill>
          <p:spPr bwMode="auto">
            <a:xfrm>
              <a:off x="584902" y="2361456"/>
              <a:ext cx="1609613" cy="1066800"/>
            </a:xfrm>
            <a:prstGeom prst="rect">
              <a:avLst/>
            </a:prstGeom>
            <a:noFill/>
            <a:ln w="9525">
              <a:solidFill>
                <a:schemeClr val="tx1"/>
              </a:solidFill>
              <a:miter lim="800000"/>
              <a:headEnd/>
              <a:tailEnd/>
            </a:ln>
          </p:spPr>
        </p:pic>
        <p:sp>
          <p:nvSpPr>
            <p:cNvPr id="71691" name="AutoShape 19"/>
            <p:cNvSpPr>
              <a:spLocks noChangeArrowheads="1"/>
            </p:cNvSpPr>
            <p:nvPr/>
          </p:nvSpPr>
          <p:spPr bwMode="auto">
            <a:xfrm>
              <a:off x="395536" y="2132856"/>
              <a:ext cx="3882008" cy="1524000"/>
            </a:xfrm>
            <a:prstGeom prst="roundRect">
              <a:avLst>
                <a:gd name="adj" fmla="val 16667"/>
              </a:avLst>
            </a:prstGeom>
            <a:noFill/>
            <a:ln w="38100" cap="rnd">
              <a:solidFill>
                <a:schemeClr val="tx1"/>
              </a:solidFill>
              <a:prstDash val="sysDot"/>
              <a:round/>
              <a:headEnd/>
              <a:tailEnd/>
            </a:ln>
          </p:spPr>
          <p:txBody>
            <a:bodyPr wrap="none" anchor="ctr"/>
            <a:lstStyle/>
            <a:p>
              <a:endParaRPr lang="zh-CN" altLang="en-US"/>
            </a:p>
          </p:txBody>
        </p:sp>
      </p:grpSp>
      <p:sp>
        <p:nvSpPr>
          <p:cNvPr id="71686" name="Rectangle 20"/>
          <p:cNvSpPr>
            <a:spLocks noChangeArrowheads="1"/>
          </p:cNvSpPr>
          <p:nvPr/>
        </p:nvSpPr>
        <p:spPr bwMode="auto">
          <a:xfrm>
            <a:off x="179512" y="396875"/>
            <a:ext cx="5471343" cy="762000"/>
          </a:xfrm>
          <a:prstGeom prst="rect">
            <a:avLst/>
          </a:prstGeom>
          <a:noFill/>
          <a:ln w="9525">
            <a:noFill/>
            <a:miter lim="800000"/>
            <a:headEnd/>
            <a:tailEnd/>
          </a:ln>
        </p:spPr>
        <p:txBody>
          <a:bodyPr wrap="square">
            <a:spAutoFit/>
          </a:bodyPr>
          <a:lstStyle/>
          <a:p>
            <a:r>
              <a:rPr lang="zh-CN" altLang="en-US" sz="4400" b="1" dirty="0">
                <a:latin typeface="华文新魏" pitchFamily="2" charset="-122"/>
              </a:rPr>
              <a:t>（</a:t>
            </a:r>
            <a:r>
              <a:rPr lang="en-US" altLang="zh-CN" sz="4400" b="1" dirty="0">
                <a:latin typeface="华文新魏" pitchFamily="2" charset="-122"/>
              </a:rPr>
              <a:t>2</a:t>
            </a:r>
            <a:r>
              <a:rPr lang="zh-CN" altLang="en-US" sz="4400" b="1" dirty="0">
                <a:latin typeface="华文新魏" pitchFamily="2" charset="-122"/>
              </a:rPr>
              <a:t>）资本输出</a:t>
            </a:r>
          </a:p>
        </p:txBody>
      </p:sp>
      <p:sp>
        <p:nvSpPr>
          <p:cNvPr id="71687" name="Rectangle 21"/>
          <p:cNvSpPr>
            <a:spLocks noGrp="1" noChangeArrowheads="1"/>
          </p:cNvSpPr>
          <p:nvPr/>
        </p:nvSpPr>
        <p:spPr bwMode="auto">
          <a:xfrm>
            <a:off x="683568" y="1340768"/>
            <a:ext cx="7467600" cy="457200"/>
          </a:xfrm>
          <a:prstGeom prst="rect">
            <a:avLst/>
          </a:prstGeom>
          <a:noFill/>
          <a:ln w="9525">
            <a:noFill/>
            <a:miter lim="800000"/>
            <a:headEnd/>
            <a:tailEnd/>
          </a:ln>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1895年《马关条约》规定允许外国人在中国办工厂。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Group 2"/>
          <p:cNvGraphicFramePr>
            <a:graphicFrameLocks noGrp="1"/>
          </p:cNvGraphicFramePr>
          <p:nvPr/>
        </p:nvGraphicFramePr>
        <p:xfrm>
          <a:off x="990600" y="1752600"/>
          <a:ext cx="7543800" cy="2895602"/>
        </p:xfrm>
        <a:graphic>
          <a:graphicData uri="http://schemas.openxmlformats.org/drawingml/2006/table">
            <a:tbl>
              <a:tblPr/>
              <a:tblGrid>
                <a:gridCol w="2119313">
                  <a:extLst>
                    <a:ext uri="{9D8B030D-6E8A-4147-A177-3AD203B41FA5}">
                      <a16:colId xmlns:a16="http://schemas.microsoft.com/office/drawing/2014/main" xmlns="" val="20000"/>
                    </a:ext>
                  </a:extLst>
                </a:gridCol>
                <a:gridCol w="2116137">
                  <a:extLst>
                    <a:ext uri="{9D8B030D-6E8A-4147-A177-3AD203B41FA5}">
                      <a16:colId xmlns:a16="http://schemas.microsoft.com/office/drawing/2014/main" xmlns="" val="20001"/>
                    </a:ext>
                  </a:extLst>
                </a:gridCol>
                <a:gridCol w="3308350">
                  <a:extLst>
                    <a:ext uri="{9D8B030D-6E8A-4147-A177-3AD203B41FA5}">
                      <a16:colId xmlns:a16="http://schemas.microsoft.com/office/drawing/2014/main" xmlns="" val="20002"/>
                    </a:ext>
                  </a:extLst>
                </a:gridCol>
              </a:tblGrid>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rgbClr val="800000"/>
                          </a:solidFill>
                          <a:effectLst/>
                          <a:latin typeface="Arial" pitchFamily="34" charset="0"/>
                          <a:ea typeface="华文新魏" pitchFamily="2" charset="-122"/>
                        </a:rPr>
                        <a:t>行业名称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800000"/>
                          </a:solidFill>
                          <a:effectLst/>
                          <a:latin typeface="Arial" pitchFamily="34" charset="0"/>
                          <a:ea typeface="华文新魏" pitchFamily="2" charset="-122"/>
                        </a:rPr>
                        <a:t>行业数量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800000"/>
                          </a:solidFill>
                          <a:effectLst/>
                          <a:latin typeface="Arial" pitchFamily="34" charset="0"/>
                          <a:ea typeface="华文新魏" pitchFamily="2" charset="-122"/>
                        </a:rPr>
                        <a:t>投资量的顺序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xmlns="" val="10000"/>
                  </a:ext>
                </a:extLst>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rgbClr val="800000"/>
                          </a:solidFill>
                          <a:effectLst/>
                          <a:latin typeface="Arial" pitchFamily="34" charset="0"/>
                          <a:ea typeface="华文新魏" pitchFamily="2" charset="-122"/>
                        </a:rPr>
                        <a:t>矿业</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smtClean="0">
                          <a:ln>
                            <a:noFill/>
                          </a:ln>
                          <a:solidFill>
                            <a:srgbClr val="800000"/>
                          </a:solidFill>
                          <a:effectLst/>
                          <a:latin typeface="Arial" pitchFamily="34" charset="0"/>
                          <a:ea typeface="华文新魏" pitchFamily="2" charset="-122"/>
                        </a:rPr>
                        <a:t>32</a:t>
                      </a:r>
                      <a:r>
                        <a:rPr kumimoji="0" lang="zh-CN" altLang="en-US" sz="2000" b="1" i="0" u="none" strike="noStrike" cap="none" normalizeH="0" baseline="0" smtClean="0">
                          <a:ln>
                            <a:noFill/>
                          </a:ln>
                          <a:solidFill>
                            <a:srgbClr val="800000"/>
                          </a:solidFill>
                          <a:effectLst/>
                          <a:latin typeface="Arial" pitchFamily="34" charset="0"/>
                          <a:ea typeface="华文新魏" pitchFamily="2" charset="-122"/>
                        </a:rPr>
                        <a:t>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800000"/>
                          </a:solidFill>
                          <a:effectLst/>
                          <a:latin typeface="Arial" pitchFamily="34" charset="0"/>
                          <a:ea typeface="华文新魏" pitchFamily="2" charset="-122"/>
                        </a:rPr>
                        <a:t>英国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xmlns="" val="10001"/>
                  </a:ext>
                </a:extLst>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rgbClr val="800000"/>
                          </a:solidFill>
                          <a:effectLst/>
                          <a:latin typeface="Arial" pitchFamily="34" charset="0"/>
                          <a:ea typeface="华文新魏" pitchFamily="2" charset="-122"/>
                        </a:rPr>
                        <a:t>水电</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smtClean="0">
                          <a:ln>
                            <a:noFill/>
                          </a:ln>
                          <a:solidFill>
                            <a:srgbClr val="800000"/>
                          </a:solidFill>
                          <a:effectLst/>
                          <a:latin typeface="Arial" pitchFamily="34" charset="0"/>
                          <a:ea typeface="华文新魏" pitchFamily="2" charset="-122"/>
                        </a:rPr>
                        <a:t>19</a:t>
                      </a:r>
                      <a:r>
                        <a:rPr kumimoji="0" lang="zh-CN" altLang="en-US" sz="2000" b="1" i="0" u="none" strike="noStrike" cap="none" normalizeH="0" baseline="0" smtClean="0">
                          <a:ln>
                            <a:noFill/>
                          </a:ln>
                          <a:solidFill>
                            <a:srgbClr val="800000"/>
                          </a:solidFill>
                          <a:effectLst/>
                          <a:latin typeface="Arial" pitchFamily="34" charset="0"/>
                          <a:ea typeface="华文新魏" pitchFamily="2" charset="-122"/>
                        </a:rPr>
                        <a:t>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800000"/>
                          </a:solidFill>
                          <a:effectLst/>
                          <a:latin typeface="Arial" pitchFamily="34" charset="0"/>
                          <a:ea typeface="华文新魏" pitchFamily="2" charset="-122"/>
                        </a:rPr>
                        <a:t>日本</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xmlns="" val="10002"/>
                  </a:ext>
                </a:extLst>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800000"/>
                          </a:solidFill>
                          <a:effectLst/>
                          <a:latin typeface="Arial" pitchFamily="34" charset="0"/>
                          <a:ea typeface="华文新魏" pitchFamily="2" charset="-122"/>
                        </a:rPr>
                        <a:t>纺织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rgbClr val="800000"/>
                          </a:solidFill>
                          <a:effectLst/>
                          <a:latin typeface="Arial" pitchFamily="34" charset="0"/>
                          <a:ea typeface="华文新魏" pitchFamily="2" charset="-122"/>
                        </a:rPr>
                        <a:t>16</a:t>
                      </a:r>
                      <a:r>
                        <a:rPr kumimoji="0" lang="zh-CN" altLang="en-US" sz="2000" b="1" i="0" u="none" strike="noStrike" cap="none" normalizeH="0" baseline="0" dirty="0" smtClean="0">
                          <a:ln>
                            <a:noFill/>
                          </a:ln>
                          <a:solidFill>
                            <a:srgbClr val="800000"/>
                          </a:solidFill>
                          <a:effectLst/>
                          <a:latin typeface="Arial" pitchFamily="34" charset="0"/>
                          <a:ea typeface="华文新魏" pitchFamily="2" charset="-122"/>
                        </a:rPr>
                        <a:t>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800000"/>
                          </a:solidFill>
                          <a:effectLst/>
                          <a:latin typeface="Arial" pitchFamily="34" charset="0"/>
                          <a:ea typeface="华文新魏" pitchFamily="2" charset="-122"/>
                        </a:rPr>
                        <a:t>德国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xmlns="" val="10003"/>
                  </a:ext>
                </a:extLst>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800000"/>
                          </a:solidFill>
                          <a:effectLst/>
                          <a:latin typeface="Arial" pitchFamily="34" charset="0"/>
                          <a:ea typeface="华文新魏" pitchFamily="2" charset="-122"/>
                        </a:rPr>
                        <a:t>食品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rgbClr val="800000"/>
                          </a:solidFill>
                          <a:effectLst/>
                          <a:latin typeface="Arial" pitchFamily="34" charset="0"/>
                          <a:ea typeface="华文新魏" pitchFamily="2" charset="-122"/>
                        </a:rPr>
                        <a:t>39</a:t>
                      </a:r>
                      <a:r>
                        <a:rPr kumimoji="0" lang="zh-CN" altLang="en-US" sz="2000" b="1" i="0" u="none" strike="noStrike" cap="none" normalizeH="0" baseline="0" dirty="0" smtClean="0">
                          <a:ln>
                            <a:noFill/>
                          </a:ln>
                          <a:solidFill>
                            <a:srgbClr val="800000"/>
                          </a:solidFill>
                          <a:effectLst/>
                          <a:latin typeface="Arial" pitchFamily="34" charset="0"/>
                          <a:ea typeface="华文新魏" pitchFamily="2" charset="-122"/>
                        </a:rPr>
                        <a:t>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rgbClr val="800000"/>
                          </a:solidFill>
                          <a:effectLst/>
                          <a:latin typeface="Arial" pitchFamily="34" charset="0"/>
                          <a:ea typeface="华文新魏" pitchFamily="2" charset="-122"/>
                        </a:rPr>
                        <a:t>俄国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xmlns="" val="10004"/>
                  </a:ext>
                </a:extLst>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rgbClr val="800000"/>
                          </a:solidFill>
                          <a:effectLst/>
                          <a:latin typeface="Arial" pitchFamily="34" charset="0"/>
                          <a:ea typeface="华文新魏" pitchFamily="2" charset="-122"/>
                        </a:rPr>
                        <a:t>机器造船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rgbClr val="800000"/>
                          </a:solidFill>
                          <a:effectLst/>
                          <a:latin typeface="Arial" pitchFamily="34" charset="0"/>
                          <a:ea typeface="华文新魏" pitchFamily="2" charset="-122"/>
                        </a:rPr>
                        <a:t>7</a:t>
                      </a:r>
                      <a:r>
                        <a:rPr kumimoji="0" lang="zh-CN" altLang="en-US" sz="2000" b="1" i="0" u="none" strike="noStrike" cap="none" normalizeH="0" baseline="0" dirty="0" smtClean="0">
                          <a:ln>
                            <a:noFill/>
                          </a:ln>
                          <a:solidFill>
                            <a:srgbClr val="800000"/>
                          </a:solidFill>
                          <a:effectLst/>
                          <a:latin typeface="Arial" pitchFamily="34" charset="0"/>
                          <a:ea typeface="华文新魏" pitchFamily="2" charset="-122"/>
                        </a:rPr>
                        <a:t>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rowSpan="2">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rgbClr val="800000"/>
                          </a:solidFill>
                          <a:effectLst/>
                          <a:latin typeface="Arial" pitchFamily="34" charset="0"/>
                          <a:ea typeface="华文新魏" pitchFamily="2" charset="-122"/>
                        </a:rPr>
                        <a:t>资金合计</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rgbClr val="800000"/>
                          </a:solidFill>
                          <a:effectLst/>
                          <a:latin typeface="Arial" pitchFamily="34" charset="0"/>
                          <a:ea typeface="华文新魏" pitchFamily="2" charset="-122"/>
                        </a:rPr>
                        <a:t>1﹒3</a:t>
                      </a:r>
                      <a:r>
                        <a:rPr kumimoji="0" lang="zh-CN" altLang="en-US" sz="2000" b="1" i="0" u="none" strike="noStrike" cap="none" normalizeH="0" baseline="0" dirty="0" smtClean="0">
                          <a:ln>
                            <a:noFill/>
                          </a:ln>
                          <a:solidFill>
                            <a:srgbClr val="800000"/>
                          </a:solidFill>
                          <a:effectLst/>
                          <a:latin typeface="Arial" pitchFamily="34" charset="0"/>
                          <a:ea typeface="华文新魏" pitchFamily="2" charset="-122"/>
                        </a:rPr>
                        <a:t>亿元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xmlns="" val="10005"/>
                  </a:ext>
                </a:extLst>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rgbClr val="800000"/>
                          </a:solidFill>
                          <a:effectLst/>
                          <a:latin typeface="Arial" pitchFamily="34" charset="0"/>
                          <a:ea typeface="华文新魏" pitchFamily="2" charset="-122"/>
                        </a:rPr>
                        <a:t>共计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rgbClr val="800000"/>
                          </a:solidFill>
                          <a:effectLst/>
                          <a:latin typeface="Arial" pitchFamily="34" charset="0"/>
                          <a:ea typeface="华文新魏" pitchFamily="2" charset="-122"/>
                        </a:rPr>
                        <a:t>136</a:t>
                      </a:r>
                      <a:r>
                        <a:rPr kumimoji="0" lang="zh-CN" altLang="en-US" sz="2000" b="1" i="0" u="none" strike="noStrike" cap="none" normalizeH="0" baseline="0" dirty="0" smtClean="0">
                          <a:ln>
                            <a:noFill/>
                          </a:ln>
                          <a:solidFill>
                            <a:srgbClr val="800000"/>
                          </a:solidFill>
                          <a:effectLst/>
                          <a:latin typeface="Arial" pitchFamily="34" charset="0"/>
                          <a:ea typeface="华文新魏" pitchFamily="2" charset="-122"/>
                        </a:rPr>
                        <a:t>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vMerge="1">
                  <a:txBody>
                    <a:bodyPr/>
                    <a:lstStyle/>
                    <a:p>
                      <a:endParaRPr lang="zh-CN" altLang="en-US"/>
                    </a:p>
                  </a:txBody>
                  <a:tcPr/>
                </a:tc>
                <a:extLst>
                  <a:ext uri="{0D108BD9-81ED-4DB2-BD59-A6C34878D82A}">
                    <a16:rowId xmlns:a16="http://schemas.microsoft.com/office/drawing/2014/main" xmlns="" val="10006"/>
                  </a:ext>
                </a:extLst>
              </a:tr>
            </a:tbl>
          </a:graphicData>
        </a:graphic>
      </p:graphicFrame>
      <p:sp>
        <p:nvSpPr>
          <p:cNvPr id="71715" name="Text Box 35"/>
          <p:cNvSpPr txBox="1">
            <a:spLocks noChangeArrowheads="1"/>
          </p:cNvSpPr>
          <p:nvPr/>
        </p:nvSpPr>
        <p:spPr bwMode="auto">
          <a:xfrm>
            <a:off x="2915816" y="1124744"/>
            <a:ext cx="3733800" cy="457200"/>
          </a:xfrm>
          <a:prstGeom prst="rect">
            <a:avLst/>
          </a:prstGeom>
          <a:noFill/>
          <a:ln w="9525">
            <a:noFill/>
            <a:miter lim="800000"/>
            <a:headEnd/>
            <a:tailEnd/>
          </a:ln>
        </p:spPr>
        <p:txBody>
          <a:bodyPr>
            <a:spAutoFit/>
          </a:bodyPr>
          <a:lstStyle/>
          <a:p>
            <a:pPr>
              <a:spcBef>
                <a:spcPct val="50000"/>
              </a:spcBef>
            </a:pPr>
            <a:r>
              <a:rPr lang="zh-CN" altLang="en-US" sz="2400" b="1" dirty="0">
                <a:solidFill>
                  <a:srgbClr val="800000"/>
                </a:solidFill>
                <a:latin typeface="华文新魏" pitchFamily="2" charset="-122"/>
                <a:ea typeface="华文新魏" pitchFamily="2" charset="-122"/>
              </a:rPr>
              <a:t>（投资在</a:t>
            </a:r>
            <a:r>
              <a:rPr lang="en-US" altLang="zh-CN" sz="2400" b="1" dirty="0">
                <a:solidFill>
                  <a:srgbClr val="800000"/>
                </a:solidFill>
                <a:latin typeface="华文新魏" pitchFamily="2" charset="-122"/>
                <a:ea typeface="华文新魏" pitchFamily="2" charset="-122"/>
              </a:rPr>
              <a:t>10</a:t>
            </a:r>
            <a:r>
              <a:rPr lang="zh-CN" altLang="en-US" sz="2400" b="1" dirty="0">
                <a:solidFill>
                  <a:srgbClr val="800000"/>
                </a:solidFill>
                <a:latin typeface="华文新魏" pitchFamily="2" charset="-122"/>
                <a:ea typeface="华文新魏" pitchFamily="2" charset="-122"/>
              </a:rPr>
              <a:t>万元以上的）</a:t>
            </a:r>
          </a:p>
        </p:txBody>
      </p:sp>
      <p:sp>
        <p:nvSpPr>
          <p:cNvPr id="71716" name="Text Box 36"/>
          <p:cNvSpPr txBox="1">
            <a:spLocks noChangeArrowheads="1"/>
          </p:cNvSpPr>
          <p:nvPr/>
        </p:nvSpPr>
        <p:spPr bwMode="auto">
          <a:xfrm>
            <a:off x="533400" y="5105400"/>
            <a:ext cx="2030413" cy="519113"/>
          </a:xfrm>
          <a:prstGeom prst="rect">
            <a:avLst/>
          </a:prstGeom>
          <a:noFill/>
          <a:ln w="9525">
            <a:noFill/>
            <a:miter lim="800000"/>
            <a:headEnd/>
            <a:tailEnd/>
          </a:ln>
        </p:spPr>
        <p:txBody>
          <a:bodyPr>
            <a:spAutoFit/>
          </a:bodyPr>
          <a:lstStyle/>
          <a:p>
            <a:pPr>
              <a:spcBef>
                <a:spcPct val="50000"/>
              </a:spcBef>
            </a:pPr>
            <a:endParaRPr lang="zh-CN" altLang="en-US" sz="2800">
              <a:solidFill>
                <a:srgbClr val="CC0000"/>
              </a:solidFill>
            </a:endParaRPr>
          </a:p>
        </p:txBody>
      </p:sp>
      <p:sp>
        <p:nvSpPr>
          <p:cNvPr id="71717" name="Text Box 37">
            <a:hlinkClick r:id="rId2" action="ppaction://hlinksldjump" highlightClick="1"/>
            <a:hlinkHover r:id="" action="ppaction://noaction" highlightClick="1"/>
          </p:cNvPr>
          <p:cNvSpPr txBox="1">
            <a:spLocks noChangeArrowheads="1"/>
          </p:cNvSpPr>
          <p:nvPr/>
        </p:nvSpPr>
        <p:spPr bwMode="auto">
          <a:xfrm>
            <a:off x="1981200" y="5105400"/>
            <a:ext cx="6629400" cy="519113"/>
          </a:xfrm>
          <a:prstGeom prst="rect">
            <a:avLst/>
          </a:prstGeom>
          <a:noFill/>
          <a:ln w="9525">
            <a:noFill/>
            <a:miter lim="800000"/>
            <a:headEnd/>
            <a:tailEnd/>
          </a:ln>
        </p:spPr>
        <p:txBody>
          <a:bodyPr>
            <a:spAutoFit/>
          </a:bodyPr>
          <a:lstStyle/>
          <a:p>
            <a:pPr>
              <a:spcBef>
                <a:spcPct val="50000"/>
              </a:spcBef>
            </a:pPr>
            <a:r>
              <a:rPr lang="zh-CN" altLang="en-US" sz="2800">
                <a:solidFill>
                  <a:srgbClr val="800000"/>
                </a:solidFill>
              </a:rPr>
              <a:t>       </a:t>
            </a:r>
            <a:endParaRPr lang="zh-CN" altLang="en-US" sz="3200" b="1">
              <a:solidFill>
                <a:schemeClr val="hlink"/>
              </a:solidFill>
            </a:endParaRPr>
          </a:p>
        </p:txBody>
      </p:sp>
      <p:sp>
        <p:nvSpPr>
          <p:cNvPr id="72742" name="Rectangle 38"/>
          <p:cNvSpPr>
            <a:spLocks noChangeArrowheads="1"/>
          </p:cNvSpPr>
          <p:nvPr/>
        </p:nvSpPr>
        <p:spPr bwMode="auto">
          <a:xfrm>
            <a:off x="914400" y="455779"/>
            <a:ext cx="8229600" cy="788988"/>
          </a:xfrm>
          <a:prstGeom prst="rect">
            <a:avLst/>
          </a:prstGeom>
          <a:noFill/>
          <a:ln w="9525">
            <a:noFill/>
            <a:miter lim="800000"/>
            <a:headEnd/>
            <a:tailEnd/>
          </a:ln>
        </p:spPr>
        <p:txBody>
          <a:bodyPr/>
          <a:lstStyle/>
          <a:p>
            <a:pPr>
              <a:buFontTx/>
              <a:buNone/>
            </a:pPr>
            <a:r>
              <a:rPr lang="en-US" altLang="zh-CN" sz="3600" b="1" dirty="0">
                <a:solidFill>
                  <a:schemeClr val="tx2"/>
                </a:solidFill>
                <a:latin typeface="+mn-ea"/>
              </a:rPr>
              <a:t>1895--1913</a:t>
            </a:r>
            <a:r>
              <a:rPr lang="zh-CN" altLang="en-US" sz="3600" b="1" dirty="0">
                <a:solidFill>
                  <a:schemeClr val="tx2"/>
                </a:solidFill>
                <a:latin typeface="+mn-ea"/>
              </a:rPr>
              <a:t>年一些国家在华开办的企业</a:t>
            </a:r>
          </a:p>
        </p:txBody>
      </p:sp>
      <p:sp>
        <p:nvSpPr>
          <p:cNvPr id="72743" name="Rectangle 39"/>
          <p:cNvSpPr>
            <a:spLocks noChangeArrowheads="1"/>
          </p:cNvSpPr>
          <p:nvPr/>
        </p:nvSpPr>
        <p:spPr bwMode="auto">
          <a:xfrm>
            <a:off x="533400" y="4953002"/>
            <a:ext cx="8229600" cy="1066800"/>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pPr>
            <a:r>
              <a:rPr lang="zh-CN" altLang="en-US" sz="3000" b="1" u="sng" dirty="0">
                <a:solidFill>
                  <a:srgbClr val="CC0000"/>
                </a:solidFill>
                <a:latin typeface="华文新魏" pitchFamily="2" charset="-122"/>
                <a:ea typeface="华文新魏" pitchFamily="2" charset="-122"/>
              </a:rPr>
              <a:t>企业特点</a:t>
            </a:r>
            <a:r>
              <a:rPr lang="zh-CN" altLang="en-US" sz="3000" dirty="0">
                <a:solidFill>
                  <a:srgbClr val="CC0000"/>
                </a:solidFill>
                <a:ea typeface="宋体" charset="-122"/>
              </a:rPr>
              <a:t>：</a:t>
            </a:r>
            <a:r>
              <a:rPr lang="zh-CN" altLang="en-US" sz="3000" b="1" dirty="0"/>
              <a:t>资金充足、规模大、技术与管理先进、产量高成本低；拥有特权。</a:t>
            </a:r>
            <a:endParaRPr lang="zh-CN" altLang="en-US" sz="3000" dirty="0"/>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4" presetClass="entr" presetSubtype="0" fill="hold" nodeType="clickEffect">
                                  <p:stCondLst>
                                    <p:cond delay="0"/>
                                  </p:stCondLst>
                                  <p:childTnLst>
                                    <p:set>
                                      <p:cBhvr>
                                        <p:cTn id="10" dur="1" fill="hold">
                                          <p:stCondLst>
                                            <p:cond delay="0"/>
                                          </p:stCondLst>
                                        </p:cTn>
                                        <p:tgtEl>
                                          <p:spTgt spid="71682"/>
                                        </p:tgtEl>
                                        <p:attrNameLst>
                                          <p:attrName>style.visibility</p:attrName>
                                        </p:attrNameLst>
                                      </p:cBhvr>
                                      <p:to>
                                        <p:strVal val="visible"/>
                                      </p:to>
                                    </p:set>
                                    <p:anim to="" calcmode="lin" valueType="num">
                                      <p:cBhvr>
                                        <p:cTn id="11" dur="1" fill="hold"/>
                                        <p:tgtEl>
                                          <p:spTgt spid="71682"/>
                                        </p:tgtEl>
                                      </p:cBhvr>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nodePh="1">
                                  <p:stCondLst>
                                    <p:cond delay="0"/>
                                  </p:stCondLst>
                                  <p:endCondLst>
                                    <p:cond evt="begin" delay="0">
                                      <p:tn val="14"/>
                                    </p:cond>
                                  </p:endCondLst>
                                  <p:childTnLst>
                                    <p:set>
                                      <p:cBhvr>
                                        <p:cTn id="15" dur="1" fill="hold">
                                          <p:stCondLst>
                                            <p:cond delay="0"/>
                                          </p:stCondLst>
                                        </p:cTn>
                                        <p:tgtEl>
                                          <p:spTgt spid="71716"/>
                                        </p:tgtEl>
                                        <p:attrNameLst>
                                          <p:attrName>style.visibility</p:attrName>
                                        </p:attrNameLst>
                                      </p:cBhvr>
                                      <p:to>
                                        <p:strVal val="visible"/>
                                      </p:to>
                                    </p:set>
                                    <p:anim calcmode="lin" valueType="num">
                                      <p:cBhvr additive="base">
                                        <p:cTn id="16" dur="1000" fill="hold"/>
                                        <p:tgtEl>
                                          <p:spTgt spid="71716"/>
                                        </p:tgtEl>
                                        <p:attrNameLst>
                                          <p:attrName>ppt_x</p:attrName>
                                        </p:attrNameLst>
                                      </p:cBhvr>
                                      <p:tavLst>
                                        <p:tav tm="0">
                                          <p:val>
                                            <p:strVal val="0-#ppt_w/2"/>
                                          </p:val>
                                        </p:tav>
                                        <p:tav tm="100000">
                                          <p:val>
                                            <p:strVal val="#ppt_x"/>
                                          </p:val>
                                        </p:tav>
                                      </p:tavLst>
                                    </p:anim>
                                    <p:anim calcmode="lin" valueType="num">
                                      <p:cBhvr additive="base">
                                        <p:cTn id="17" dur="1000" fill="hold"/>
                                        <p:tgtEl>
                                          <p:spTgt spid="7171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1717"/>
                                        </p:tgtEl>
                                        <p:attrNameLst>
                                          <p:attrName>style.visibility</p:attrName>
                                        </p:attrNameLst>
                                      </p:cBhvr>
                                      <p:to>
                                        <p:strVal val="visible"/>
                                      </p:to>
                                    </p:set>
                                    <p:anim calcmode="lin" valueType="num">
                                      <p:cBhvr additive="base">
                                        <p:cTn id="22" dur="1000" fill="hold"/>
                                        <p:tgtEl>
                                          <p:spTgt spid="71717"/>
                                        </p:tgtEl>
                                        <p:attrNameLst>
                                          <p:attrName>ppt_x</p:attrName>
                                        </p:attrNameLst>
                                      </p:cBhvr>
                                      <p:tavLst>
                                        <p:tav tm="0">
                                          <p:val>
                                            <p:strVal val="#ppt_x"/>
                                          </p:val>
                                        </p:tav>
                                        <p:tav tm="100000">
                                          <p:val>
                                            <p:strVal val="#ppt_x"/>
                                          </p:val>
                                        </p:tav>
                                      </p:tavLst>
                                    </p:anim>
                                    <p:anim calcmode="lin" valueType="num">
                                      <p:cBhvr additive="base">
                                        <p:cTn id="23" dur="1000" fill="hold"/>
                                        <p:tgtEl>
                                          <p:spTgt spid="717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5" grpId="0" autoUpdateAnimBg="0"/>
      <p:bldP spid="71716" grpId="0" autoUpdateAnimBg="0"/>
      <p:bldP spid="71717"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7"/>
          <p:cNvSpPr>
            <a:spLocks noGrp="1" noChangeArrowheads="1"/>
          </p:cNvSpPr>
          <p:nvPr>
            <p:ph sz="quarter" idx="1"/>
          </p:nvPr>
        </p:nvSpPr>
        <p:spPr>
          <a:xfrm>
            <a:off x="611560" y="2276873"/>
            <a:ext cx="8299648" cy="3096344"/>
          </a:xfrm>
          <a:solidFill>
            <a:schemeClr val="bg1"/>
          </a:solidFill>
        </p:spPr>
        <p:txBody>
          <a:bodyPr>
            <a:normAutofit/>
          </a:bodyPr>
          <a:lstStyle/>
          <a:p>
            <a:pPr eaLnBrk="1" hangingPunct="1">
              <a:lnSpc>
                <a:spcPct val="90000"/>
              </a:lnSpc>
            </a:pPr>
            <a:r>
              <a:rPr lang="zh-CN" altLang="en-US" sz="2400" b="1" dirty="0" smtClean="0">
                <a:latin typeface="+mn-ea"/>
              </a:rPr>
              <a:t>①根本不同点：是独立自主还是受制于人，是平等还是不平等</a:t>
            </a:r>
            <a:r>
              <a:rPr lang="en-US" altLang="zh-CN" sz="2400" b="1" dirty="0" smtClean="0">
                <a:latin typeface="+mn-ea"/>
              </a:rPr>
              <a:t>,</a:t>
            </a:r>
            <a:r>
              <a:rPr lang="zh-CN" altLang="en-US" sz="2400" b="1" dirty="0" smtClean="0">
                <a:latin typeface="+mn-ea"/>
              </a:rPr>
              <a:t>是否有主权约束是重要的不同。</a:t>
            </a:r>
          </a:p>
          <a:p>
            <a:pPr eaLnBrk="1" hangingPunct="1">
              <a:lnSpc>
                <a:spcPct val="90000"/>
              </a:lnSpc>
            </a:pPr>
            <a:r>
              <a:rPr lang="zh-CN" altLang="en-US" sz="2400" b="1" dirty="0" smtClean="0">
                <a:latin typeface="+mn-ea"/>
              </a:rPr>
              <a:t>②背景不同：今日中国民族工业具有一定的国际竞争力，而近代中国的民族工业无法与外国资本抗衡，双方实力相差悬殊；</a:t>
            </a:r>
          </a:p>
          <a:p>
            <a:pPr eaLnBrk="1" hangingPunct="1">
              <a:lnSpc>
                <a:spcPct val="90000"/>
              </a:lnSpc>
            </a:pPr>
            <a:r>
              <a:rPr lang="zh-CN" altLang="en-US" sz="2400" b="1" dirty="0" smtClean="0">
                <a:latin typeface="+mn-ea"/>
              </a:rPr>
              <a:t>③结果不同：当今的引进外资，开放市场促使经济发展，国力增强，但在近代中国资本</a:t>
            </a:r>
            <a:r>
              <a:rPr lang="en-US" altLang="zh-CN" sz="2400" b="1" dirty="0" smtClean="0">
                <a:latin typeface="+mn-ea"/>
              </a:rPr>
              <a:t>-</a:t>
            </a:r>
            <a:r>
              <a:rPr lang="zh-CN" altLang="en-US" sz="2400" b="1" dirty="0" smtClean="0">
                <a:latin typeface="+mn-ea"/>
              </a:rPr>
              <a:t>帝国主义对商品的倾销、资本输出，造成中国经济极端落后，人民生活极端贫困。</a:t>
            </a:r>
          </a:p>
        </p:txBody>
      </p:sp>
      <p:grpSp>
        <p:nvGrpSpPr>
          <p:cNvPr id="2" name="Group 2"/>
          <p:cNvGrpSpPr>
            <a:grpSpLocks/>
          </p:cNvGrpSpPr>
          <p:nvPr/>
        </p:nvGrpSpPr>
        <p:grpSpPr bwMode="auto">
          <a:xfrm>
            <a:off x="323528" y="404664"/>
            <a:ext cx="8515672" cy="1740049"/>
            <a:chOff x="0" y="0"/>
            <a:chExt cx="4491" cy="1255"/>
          </a:xfrm>
        </p:grpSpPr>
        <p:sp>
          <p:nvSpPr>
            <p:cNvPr id="2054" name="Text Box 3"/>
            <p:cNvSpPr txBox="1">
              <a:spLocks noChangeArrowheads="1"/>
            </p:cNvSpPr>
            <p:nvPr/>
          </p:nvSpPr>
          <p:spPr bwMode="auto">
            <a:xfrm>
              <a:off x="1180" y="318"/>
              <a:ext cx="3311" cy="599"/>
            </a:xfrm>
            <a:prstGeom prst="rect">
              <a:avLst/>
            </a:prstGeom>
            <a:solidFill>
              <a:srgbClr val="FFFFFF"/>
            </a:solidFill>
            <a:ln w="28575">
              <a:solidFill>
                <a:schemeClr val="tx2"/>
              </a:solidFill>
              <a:miter lim="800000"/>
              <a:headEnd/>
              <a:tailEnd/>
            </a:ln>
          </p:spPr>
          <p:txBody>
            <a:bodyPr>
              <a:spAutoFit/>
            </a:bodyPr>
            <a:lstStyle/>
            <a:p>
              <a:pPr eaLnBrk="0" hangingPunct="0">
                <a:spcBef>
                  <a:spcPct val="50000"/>
                </a:spcBef>
              </a:pPr>
              <a:r>
                <a:rPr lang="zh-CN" altLang="en-US" sz="2400" b="1" dirty="0">
                  <a:latin typeface="Times New Roman" pitchFamily="18" charset="0"/>
                </a:rPr>
                <a:t>    近代帝国主义的商品倾销、资本输出</a:t>
              </a:r>
              <a:r>
                <a:rPr lang="zh-CN" altLang="en-US" sz="2400" b="1" dirty="0" smtClean="0">
                  <a:latin typeface="Times New Roman" pitchFamily="18" charset="0"/>
                </a:rPr>
                <a:t>与</a:t>
              </a:r>
              <a:r>
                <a:rPr lang="zh-CN" altLang="en-US" sz="2400" b="1" dirty="0" smtClean="0">
                  <a:solidFill>
                    <a:srgbClr val="FF3300"/>
                  </a:solidFill>
                  <a:latin typeface="Times New Roman" pitchFamily="18" charset="0"/>
                </a:rPr>
                <a:t>当前中国</a:t>
              </a:r>
              <a:r>
                <a:rPr lang="zh-CN" altLang="en-US" sz="2400" b="1" dirty="0">
                  <a:solidFill>
                    <a:srgbClr val="FF3300"/>
                  </a:solidFill>
                  <a:latin typeface="Times New Roman" pitchFamily="18" charset="0"/>
                </a:rPr>
                <a:t>的引进外资、开放市场</a:t>
              </a:r>
              <a:r>
                <a:rPr lang="zh-CN" altLang="en-US" sz="2400" b="1" dirty="0">
                  <a:latin typeface="Times New Roman" pitchFamily="18" charset="0"/>
                </a:rPr>
                <a:t>有什么不同？</a:t>
              </a:r>
            </a:p>
          </p:txBody>
        </p:sp>
        <p:grpSp>
          <p:nvGrpSpPr>
            <p:cNvPr id="3" name="Group 4"/>
            <p:cNvGrpSpPr>
              <a:grpSpLocks/>
            </p:cNvGrpSpPr>
            <p:nvPr/>
          </p:nvGrpSpPr>
          <p:grpSpPr bwMode="auto">
            <a:xfrm>
              <a:off x="0" y="0"/>
              <a:ext cx="1368" cy="1255"/>
              <a:chOff x="0" y="0"/>
              <a:chExt cx="1368" cy="1255"/>
            </a:xfrm>
          </p:grpSpPr>
          <p:sp>
            <p:nvSpPr>
              <p:cNvPr id="2056" name="AutoShape 5"/>
              <p:cNvSpPr>
                <a:spLocks noChangeArrowheads="1"/>
              </p:cNvSpPr>
              <p:nvPr/>
            </p:nvSpPr>
            <p:spPr bwMode="auto">
              <a:xfrm>
                <a:off x="684" y="172"/>
                <a:ext cx="684" cy="748"/>
              </a:xfrm>
              <a:prstGeom prst="irregularSeal1">
                <a:avLst/>
              </a:prstGeom>
              <a:solidFill>
                <a:schemeClr val="bg1"/>
              </a:solidFill>
              <a:ln w="12700">
                <a:solidFill>
                  <a:schemeClr val="accent2"/>
                </a:solidFill>
                <a:miter lim="800000"/>
                <a:headEnd/>
                <a:tailEnd/>
              </a:ln>
            </p:spPr>
            <p:txBody>
              <a:bodyPr wrap="square" anchor="ctr">
                <a:spAutoFit/>
              </a:bodyPr>
              <a:lstStyle/>
              <a:p>
                <a:pPr algn="ctr" eaLnBrk="0" hangingPunct="0"/>
                <a:r>
                  <a:rPr lang="zh-CN" altLang="en-US" b="1" dirty="0">
                    <a:latin typeface="Times New Roman" pitchFamily="18" charset="0"/>
                  </a:rPr>
                  <a:t>思考</a:t>
                </a:r>
              </a:p>
            </p:txBody>
          </p:sp>
          <p:graphicFrame>
            <p:nvGraphicFramePr>
              <p:cNvPr id="2050" name="Object 6">
                <a:hlinkClick r:id="rId3" action="ppaction://hlinksldjump"/>
              </p:cNvPr>
              <p:cNvGraphicFramePr>
                <a:graphicFrameLocks noChangeAspect="1"/>
              </p:cNvGraphicFramePr>
              <p:nvPr/>
            </p:nvGraphicFramePr>
            <p:xfrm>
              <a:off x="0" y="0"/>
              <a:ext cx="719" cy="1255"/>
            </p:xfrm>
            <a:graphic>
              <a:graphicData uri="http://schemas.openxmlformats.org/presentationml/2006/ole">
                <p:oleObj spid="_x0000_s2083" r:id="rId4" imgW="1514686" imgH="2219635" progId="PBrush">
                  <p:embed/>
                </p:oleObj>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文本框 1"/>
          <p:cNvSpPr txBox="1">
            <a:spLocks noChangeArrowheads="1"/>
          </p:cNvSpPr>
          <p:nvPr/>
        </p:nvSpPr>
        <p:spPr bwMode="auto">
          <a:xfrm>
            <a:off x="467544" y="1052736"/>
            <a:ext cx="8208912" cy="142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defRPr/>
            </a:pPr>
            <a:r>
              <a:rPr lang="zh-CN" altLang="en-US" sz="2400" dirty="0">
                <a:solidFill>
                  <a:schemeClr val="tx1"/>
                </a:solidFill>
                <a:latin typeface="+mn-lt"/>
                <a:ea typeface="+mn-ea"/>
                <a:cs typeface="+mn-ea"/>
                <a:sym typeface="+mn-lt"/>
              </a:rPr>
              <a:t>外国资本控制中国中国近代工业、财政金融以及现代交通运输业，摧毁中国传统农业，使中国经济丧失独立性，成了西方大国的附庸。</a:t>
            </a:r>
          </a:p>
        </p:txBody>
      </p:sp>
      <p:grpSp>
        <p:nvGrpSpPr>
          <p:cNvPr id="19" name="组合 18"/>
          <p:cNvGrpSpPr/>
          <p:nvPr/>
        </p:nvGrpSpPr>
        <p:grpSpPr>
          <a:xfrm>
            <a:off x="827584" y="3861048"/>
            <a:ext cx="7069708" cy="2574740"/>
            <a:chOff x="827584" y="3861048"/>
            <a:chExt cx="7069708" cy="2574740"/>
          </a:xfrm>
        </p:grpSpPr>
        <p:sp>
          <p:nvSpPr>
            <p:cNvPr id="33801" name="矩形 11"/>
            <p:cNvSpPr>
              <a:spLocks noChangeArrowheads="1"/>
            </p:cNvSpPr>
            <p:nvPr/>
          </p:nvSpPr>
          <p:spPr bwMode="auto">
            <a:xfrm>
              <a:off x="2267744" y="3861048"/>
              <a:ext cx="46355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zh-CN" altLang="en-US" sz="2000" dirty="0">
                  <a:solidFill>
                    <a:schemeClr val="accent2">
                      <a:lumMod val="50000"/>
                    </a:schemeClr>
                  </a:solidFill>
                  <a:latin typeface="+mn-lt"/>
                  <a:ea typeface="+mn-ea"/>
                  <a:cs typeface="+mn-ea"/>
                  <a:sym typeface="+mn-lt"/>
                </a:rPr>
                <a:t>1913年外国资本对中国工业的垄断情况</a:t>
              </a:r>
            </a:p>
          </p:txBody>
        </p:sp>
        <p:sp>
          <p:nvSpPr>
            <p:cNvPr id="33803" name="矩形 18"/>
            <p:cNvSpPr>
              <a:spLocks noChangeArrowheads="1"/>
            </p:cNvSpPr>
            <p:nvPr/>
          </p:nvSpPr>
          <p:spPr bwMode="auto">
            <a:xfrm>
              <a:off x="827584" y="5877272"/>
              <a:ext cx="141577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zh-CN" altLang="en-US" sz="1600" dirty="0">
                  <a:solidFill>
                    <a:schemeClr val="tx1"/>
                  </a:solidFill>
                  <a:latin typeface="+mn-lt"/>
                  <a:ea typeface="+mn-ea"/>
                  <a:cs typeface="+mn-ea"/>
                  <a:sym typeface="+mn-lt"/>
                </a:rPr>
                <a:t>机械采煤投资</a:t>
              </a:r>
            </a:p>
          </p:txBody>
        </p:sp>
        <p:sp>
          <p:nvSpPr>
            <p:cNvPr id="33804" name="矩形 19"/>
            <p:cNvSpPr>
              <a:spLocks noChangeArrowheads="1"/>
            </p:cNvSpPr>
            <p:nvPr/>
          </p:nvSpPr>
          <p:spPr bwMode="auto">
            <a:xfrm>
              <a:off x="2915816" y="5851013"/>
              <a:ext cx="1008112"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zh-CN" altLang="en-US" sz="1600" dirty="0">
                  <a:solidFill>
                    <a:schemeClr val="tx1"/>
                  </a:solidFill>
                  <a:latin typeface="+mn-lt"/>
                  <a:ea typeface="+mn-ea"/>
                  <a:cs typeface="+mn-ea"/>
                  <a:sym typeface="+mn-lt"/>
                </a:rPr>
                <a:t>新式采铁</a:t>
              </a:r>
              <a:endParaRPr lang="en-US" altLang="zh-CN" sz="1600" dirty="0">
                <a:solidFill>
                  <a:schemeClr val="tx1"/>
                </a:solidFill>
                <a:latin typeface="+mn-lt"/>
                <a:ea typeface="+mn-ea"/>
                <a:cs typeface="+mn-ea"/>
                <a:sym typeface="+mn-lt"/>
              </a:endParaRPr>
            </a:p>
            <a:p>
              <a:pPr>
                <a:defRPr/>
              </a:pPr>
              <a:r>
                <a:rPr lang="zh-CN" altLang="en-US" sz="1600" dirty="0">
                  <a:solidFill>
                    <a:schemeClr val="tx1"/>
                  </a:solidFill>
                  <a:latin typeface="+mn-lt"/>
                  <a:ea typeface="+mn-ea"/>
                  <a:cs typeface="+mn-ea"/>
                  <a:sym typeface="+mn-lt"/>
                </a:rPr>
                <a:t>冶铁投资</a:t>
              </a:r>
            </a:p>
          </p:txBody>
        </p:sp>
        <p:sp>
          <p:nvSpPr>
            <p:cNvPr id="33805" name="文本框 21"/>
            <p:cNvSpPr txBox="1">
              <a:spLocks noChangeArrowheads="1"/>
            </p:cNvSpPr>
            <p:nvPr/>
          </p:nvSpPr>
          <p:spPr bwMode="auto">
            <a:xfrm>
              <a:off x="6660232" y="5877272"/>
              <a:ext cx="800219" cy="4380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nSpc>
                  <a:spcPts val="3000"/>
                </a:lnSpc>
                <a:defRPr/>
              </a:pPr>
              <a:r>
                <a:rPr lang="zh-CN" altLang="en-US" sz="1600" dirty="0" smtClean="0">
                  <a:solidFill>
                    <a:schemeClr val="tx1"/>
                  </a:solidFill>
                  <a:latin typeface="+mn-lt"/>
                  <a:ea typeface="+mn-ea"/>
                  <a:cs typeface="+mn-ea"/>
                  <a:sym typeface="+mn-lt"/>
                </a:rPr>
                <a:t>织布机</a:t>
              </a:r>
              <a:endParaRPr lang="zh-CN" altLang="en-US" sz="1600" dirty="0">
                <a:solidFill>
                  <a:schemeClr val="tx1"/>
                </a:solidFill>
                <a:latin typeface="+mn-lt"/>
                <a:ea typeface="+mn-ea"/>
                <a:cs typeface="+mn-ea"/>
                <a:sym typeface="+mn-lt"/>
              </a:endParaRPr>
            </a:p>
          </p:txBody>
        </p:sp>
        <p:sp>
          <p:nvSpPr>
            <p:cNvPr id="33806" name="矩形 22"/>
            <p:cNvSpPr>
              <a:spLocks noChangeArrowheads="1"/>
            </p:cNvSpPr>
            <p:nvPr/>
          </p:nvSpPr>
          <p:spPr bwMode="auto">
            <a:xfrm>
              <a:off x="5076056" y="5882626"/>
              <a:ext cx="595035" cy="4380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nSpc>
                  <a:spcPts val="3000"/>
                </a:lnSpc>
                <a:defRPr/>
              </a:pPr>
              <a:r>
                <a:rPr lang="zh-CN" altLang="en-US" sz="1600" dirty="0" smtClean="0">
                  <a:solidFill>
                    <a:schemeClr val="tx1"/>
                  </a:solidFill>
                  <a:latin typeface="+mn-lt"/>
                  <a:ea typeface="+mn-ea"/>
                  <a:cs typeface="+mn-ea"/>
                  <a:sym typeface="+mn-lt"/>
                </a:rPr>
                <a:t>纱锭</a:t>
              </a:r>
              <a:endParaRPr lang="zh-CN" altLang="en-US" sz="1600" dirty="0">
                <a:solidFill>
                  <a:schemeClr val="tx1"/>
                </a:solidFill>
                <a:latin typeface="+mn-lt"/>
                <a:ea typeface="+mn-ea"/>
                <a:cs typeface="+mn-ea"/>
                <a:sym typeface="+mn-lt"/>
              </a:endParaRPr>
            </a:p>
          </p:txBody>
        </p:sp>
        <p:grpSp>
          <p:nvGrpSpPr>
            <p:cNvPr id="2" name="组合 8"/>
            <p:cNvGrpSpPr>
              <a:grpSpLocks/>
            </p:cNvGrpSpPr>
            <p:nvPr/>
          </p:nvGrpSpPr>
          <p:grpSpPr bwMode="auto">
            <a:xfrm>
              <a:off x="899592" y="4293096"/>
              <a:ext cx="6997700" cy="1600200"/>
              <a:chOff x="1378533" y="3914844"/>
              <a:chExt cx="6997176" cy="1600764"/>
            </a:xfrm>
          </p:grpSpPr>
          <p:pic>
            <p:nvPicPr>
              <p:cNvPr id="34824" name="图片 7"/>
              <p:cNvPicPr>
                <a:picLocks noChangeAspect="1" noChangeArrowheads="1"/>
              </p:cNvPicPr>
              <p:nvPr/>
            </p:nvPicPr>
            <p:blipFill>
              <a:blip r:embed="rId2" cstate="print"/>
              <a:srcRect/>
              <a:stretch>
                <a:fillRect/>
              </a:stretch>
            </p:blipFill>
            <p:spPr bwMode="auto">
              <a:xfrm>
                <a:off x="6703509" y="3914844"/>
                <a:ext cx="1600764" cy="1600764"/>
              </a:xfrm>
              <a:prstGeom prst="rect">
                <a:avLst/>
              </a:prstGeom>
              <a:noFill/>
              <a:ln w="9525">
                <a:noFill/>
                <a:miter lim="800000"/>
                <a:headEnd/>
                <a:tailEnd/>
              </a:ln>
            </p:spPr>
          </p:pic>
          <p:pic>
            <p:nvPicPr>
              <p:cNvPr id="34825" name="图片 5"/>
              <p:cNvPicPr>
                <a:picLocks noChangeAspect="1" noChangeArrowheads="1"/>
              </p:cNvPicPr>
              <p:nvPr/>
            </p:nvPicPr>
            <p:blipFill>
              <a:blip r:embed="rId3" cstate="print"/>
              <a:srcRect/>
              <a:stretch>
                <a:fillRect/>
              </a:stretch>
            </p:blipFill>
            <p:spPr bwMode="auto">
              <a:xfrm>
                <a:off x="4924508" y="3914844"/>
                <a:ext cx="1600764" cy="1600764"/>
              </a:xfrm>
              <a:prstGeom prst="rect">
                <a:avLst/>
              </a:prstGeom>
              <a:noFill/>
              <a:ln w="9525">
                <a:noFill/>
                <a:miter lim="800000"/>
                <a:headEnd/>
                <a:tailEnd/>
              </a:ln>
            </p:spPr>
          </p:pic>
          <p:pic>
            <p:nvPicPr>
              <p:cNvPr id="34826" name="图片 2"/>
              <p:cNvPicPr>
                <a:picLocks noChangeAspect="1" noChangeArrowheads="1"/>
              </p:cNvPicPr>
              <p:nvPr/>
            </p:nvPicPr>
            <p:blipFill>
              <a:blip r:embed="rId4" cstate="print"/>
              <a:srcRect/>
              <a:stretch>
                <a:fillRect/>
              </a:stretch>
            </p:blipFill>
            <p:spPr bwMode="auto">
              <a:xfrm>
                <a:off x="1378533" y="3914844"/>
                <a:ext cx="1600764" cy="1600764"/>
              </a:xfrm>
              <a:prstGeom prst="rect">
                <a:avLst/>
              </a:prstGeom>
              <a:noFill/>
              <a:ln w="9525">
                <a:noFill/>
                <a:miter lim="800000"/>
                <a:headEnd/>
                <a:tailEnd/>
              </a:ln>
            </p:spPr>
          </p:pic>
          <p:sp>
            <p:nvSpPr>
              <p:cNvPr id="33799" name="椭圆 8"/>
              <p:cNvSpPr>
                <a:spLocks noChangeArrowheads="1"/>
              </p:cNvSpPr>
              <p:nvPr/>
            </p:nvSpPr>
            <p:spPr bwMode="auto">
              <a:xfrm>
                <a:off x="3157988" y="3921196"/>
                <a:ext cx="1588968" cy="1588060"/>
              </a:xfrm>
              <a:prstGeom prst="ellipse">
                <a:avLst/>
              </a:prstGeom>
              <a:solidFill>
                <a:srgbClr val="FF9933"/>
              </a:solidFill>
              <a:ln w="9525">
                <a:solidFill>
                  <a:srgbClr val="A6A6A6"/>
                </a:solidFill>
                <a:round/>
              </a:ln>
            </p:spPr>
            <p:txBody>
              <a:bodyPr lIns="216000" tIns="288000" rIns="216000" bIns="288000" anchor="ct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lgn="ctr">
                  <a:buClr>
                    <a:srgbClr val="CC0000"/>
                  </a:buClr>
                  <a:defRPr/>
                </a:pPr>
                <a:endParaRPr lang="zh-CN" altLang="en-US" sz="2000" b="0">
                  <a:solidFill>
                    <a:schemeClr val="tx1"/>
                  </a:solidFill>
                  <a:latin typeface="+mn-lt"/>
                  <a:ea typeface="+mn-ea"/>
                  <a:cs typeface="+mn-ea"/>
                  <a:sym typeface="+mn-lt"/>
                </a:endParaRPr>
              </a:p>
            </p:txBody>
          </p:sp>
          <p:sp>
            <p:nvSpPr>
              <p:cNvPr id="33807" name="Text Box 24"/>
              <p:cNvSpPr txBox="1">
                <a:spLocks noChangeArrowheads="1"/>
              </p:cNvSpPr>
              <p:nvPr/>
            </p:nvSpPr>
            <p:spPr bwMode="auto">
              <a:xfrm>
                <a:off x="1788077" y="4824803"/>
                <a:ext cx="911157" cy="400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en-US" altLang="zh-CN" sz="2000" dirty="0">
                    <a:solidFill>
                      <a:schemeClr val="bg1"/>
                    </a:solidFill>
                    <a:effectLst>
                      <a:outerShdw blurRad="38100" dist="38100" dir="2700000" algn="tl">
                        <a:srgbClr val="000000">
                          <a:alpha val="43137"/>
                        </a:srgbClr>
                      </a:outerShdw>
                    </a:effectLst>
                    <a:latin typeface="+mn-lt"/>
                    <a:ea typeface="+mn-ea"/>
                    <a:cs typeface="+mn-ea"/>
                    <a:sym typeface="+mn-lt"/>
                  </a:rPr>
                  <a:t>79.6%</a:t>
                </a:r>
              </a:p>
            </p:txBody>
          </p:sp>
          <p:sp>
            <p:nvSpPr>
              <p:cNvPr id="33808" name="Text Box 25"/>
              <p:cNvSpPr txBox="1">
                <a:spLocks noChangeArrowheads="1"/>
              </p:cNvSpPr>
              <p:nvPr/>
            </p:nvSpPr>
            <p:spPr bwMode="auto">
              <a:xfrm>
                <a:off x="5681924" y="4484958"/>
                <a:ext cx="911157" cy="398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en-US" altLang="zh-CN" sz="2000" dirty="0">
                    <a:solidFill>
                      <a:schemeClr val="bg1"/>
                    </a:solidFill>
                    <a:effectLst>
                      <a:outerShdw blurRad="38100" dist="38100" dir="2700000" algn="tl">
                        <a:srgbClr val="000000">
                          <a:alpha val="43137"/>
                        </a:srgbClr>
                      </a:outerShdw>
                    </a:effectLst>
                    <a:latin typeface="+mn-lt"/>
                    <a:ea typeface="+mn-ea"/>
                    <a:cs typeface="+mn-ea"/>
                    <a:sym typeface="+mn-lt"/>
                  </a:rPr>
                  <a:t>41.2%</a:t>
                </a:r>
              </a:p>
            </p:txBody>
          </p:sp>
          <p:sp>
            <p:nvSpPr>
              <p:cNvPr id="33809" name="Text Box 26"/>
              <p:cNvSpPr txBox="1">
                <a:spLocks noChangeArrowheads="1"/>
              </p:cNvSpPr>
              <p:nvPr/>
            </p:nvSpPr>
            <p:spPr bwMode="auto">
              <a:xfrm>
                <a:off x="3562769" y="4559596"/>
                <a:ext cx="936555" cy="398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en-US" altLang="zh-CN" sz="2000" dirty="0">
                    <a:solidFill>
                      <a:schemeClr val="bg1"/>
                    </a:solidFill>
                    <a:effectLst>
                      <a:outerShdw blurRad="38100" dist="38100" dir="2700000" algn="tl">
                        <a:srgbClr val="000000">
                          <a:alpha val="43137"/>
                        </a:srgbClr>
                      </a:outerShdw>
                    </a:effectLst>
                    <a:latin typeface="+mn-lt"/>
                    <a:ea typeface="+mn-ea"/>
                    <a:cs typeface="+mn-ea"/>
                    <a:sym typeface="+mn-lt"/>
                  </a:rPr>
                  <a:t>100%</a:t>
                </a:r>
              </a:p>
            </p:txBody>
          </p:sp>
          <p:sp>
            <p:nvSpPr>
              <p:cNvPr id="33810" name="Text Box 27"/>
              <p:cNvSpPr txBox="1">
                <a:spLocks noChangeArrowheads="1"/>
              </p:cNvSpPr>
              <p:nvPr/>
            </p:nvSpPr>
            <p:spPr bwMode="auto">
              <a:xfrm>
                <a:off x="7453441" y="4519895"/>
                <a:ext cx="922268" cy="400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2F2F"/>
                    </a:solidFill>
                    <a:latin typeface="Arial" panose="020B0604020202020204" pitchFamily="34" charset="0"/>
                    <a:ea typeface="宋体" panose="02010600030101010101" pitchFamily="2" charset="-122"/>
                  </a:defRPr>
                </a:lvl1pPr>
                <a:lvl2pPr marL="742950" indent="-285750" eaLnBrk="0" hangingPunct="0">
                  <a:defRPr b="1">
                    <a:solidFill>
                      <a:srgbClr val="FF2F2F"/>
                    </a:solidFill>
                    <a:latin typeface="Arial" panose="020B0604020202020204" pitchFamily="34" charset="0"/>
                    <a:ea typeface="宋体" panose="02010600030101010101" pitchFamily="2" charset="-122"/>
                  </a:defRPr>
                </a:lvl2pPr>
                <a:lvl3pPr marL="1143000" indent="-228600" eaLnBrk="0" hangingPunct="0">
                  <a:defRPr b="1">
                    <a:solidFill>
                      <a:srgbClr val="FF2F2F"/>
                    </a:solidFill>
                    <a:latin typeface="Arial" panose="020B0604020202020204" pitchFamily="34" charset="0"/>
                    <a:ea typeface="宋体" panose="02010600030101010101" pitchFamily="2" charset="-122"/>
                  </a:defRPr>
                </a:lvl3pPr>
                <a:lvl4pPr marL="1600200" indent="-228600" eaLnBrk="0" hangingPunct="0">
                  <a:defRPr b="1">
                    <a:solidFill>
                      <a:srgbClr val="FF2F2F"/>
                    </a:solidFill>
                    <a:latin typeface="Arial" panose="020B0604020202020204" pitchFamily="34" charset="0"/>
                    <a:ea typeface="宋体" panose="02010600030101010101" pitchFamily="2" charset="-122"/>
                  </a:defRPr>
                </a:lvl4pPr>
                <a:lvl5pPr marL="2057400" indent="-228600" eaLnBrk="0" hangingPunct="0">
                  <a:defRPr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b="1">
                    <a:solidFill>
                      <a:srgbClr val="FF2F2F"/>
                    </a:solidFill>
                    <a:latin typeface="Arial" panose="020B0604020202020204" pitchFamily="34" charset="0"/>
                    <a:ea typeface="宋体" panose="02010600030101010101" pitchFamily="2" charset="-122"/>
                  </a:defRPr>
                </a:lvl9pPr>
              </a:lstStyle>
              <a:p>
                <a:pPr>
                  <a:defRPr/>
                </a:pPr>
                <a:r>
                  <a:rPr lang="en-US" altLang="zh-CN" sz="2000">
                    <a:solidFill>
                      <a:schemeClr val="bg1"/>
                    </a:solidFill>
                    <a:effectLst>
                      <a:outerShdw blurRad="38100" dist="38100" dir="2700000" algn="tl">
                        <a:srgbClr val="000000">
                          <a:alpha val="43137"/>
                        </a:srgbClr>
                      </a:outerShdw>
                    </a:effectLst>
                    <a:latin typeface="+mn-lt"/>
                    <a:ea typeface="+mn-ea"/>
                    <a:cs typeface="+mn-ea"/>
                    <a:sym typeface="+mn-lt"/>
                  </a:rPr>
                  <a:t>49.6%</a:t>
                </a:r>
              </a:p>
            </p:txBody>
          </p:sp>
        </p:grpSp>
      </p:grpSp>
      <p:sp>
        <p:nvSpPr>
          <p:cNvPr id="21" name="Rectangle 3"/>
          <p:cNvSpPr txBox="1">
            <a:spLocks noChangeArrowheads="1"/>
          </p:cNvSpPr>
          <p:nvPr/>
        </p:nvSpPr>
        <p:spPr>
          <a:xfrm>
            <a:off x="395536" y="274638"/>
            <a:ext cx="8291264" cy="1143000"/>
          </a:xfrm>
          <a:prstGeom prst="rect">
            <a:avLst/>
          </a:prstGeom>
          <a:noFill/>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smtClean="0">
                <a:ln>
                  <a:noFill/>
                </a:ln>
                <a:solidFill>
                  <a:schemeClr val="tx1"/>
                </a:solidFill>
                <a:effectLst/>
                <a:uLnTx/>
                <a:uFillTx/>
                <a:latin typeface="+mj-lt"/>
                <a:ea typeface="+mj-ea"/>
                <a:cs typeface="+mj-cs"/>
              </a:rPr>
              <a:t>4</a:t>
            </a:r>
            <a:r>
              <a:rPr kumimoji="0" lang="zh-CN" altLang="en-US" sz="4000" b="1" i="0" u="none" strike="noStrike" kern="1200" cap="none" spc="0" normalizeH="0" baseline="0" noProof="0" smtClean="0">
                <a:ln>
                  <a:noFill/>
                </a:ln>
                <a:solidFill>
                  <a:schemeClr val="tx1"/>
                </a:solidFill>
                <a:effectLst/>
                <a:uLnTx/>
                <a:uFillTx/>
                <a:latin typeface="+mj-lt"/>
                <a:ea typeface="+mj-ea"/>
                <a:cs typeface="+mj-cs"/>
              </a:rPr>
              <a:t>、操纵中国的经济命脉</a:t>
            </a:r>
            <a:endParaRPr kumimoji="0" lang="zh-CN" altLang="en-US" sz="40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22" name="内容占位符 2"/>
          <p:cNvSpPr txBox="1">
            <a:spLocks/>
          </p:cNvSpPr>
          <p:nvPr/>
        </p:nvSpPr>
        <p:spPr>
          <a:xfrm>
            <a:off x="467544" y="2636912"/>
            <a:ext cx="8280920" cy="1045096"/>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）在中国的近代工业中，外国资本很快形成了垄断地位，使中国民族工业难以独立发展。</a:t>
            </a:r>
          </a:p>
        </p:txBody>
      </p:sp>
    </p:spTree>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32656"/>
            <a:ext cx="8363272" cy="1296144"/>
          </a:xfrm>
        </p:spPr>
        <p:txBody>
          <a:bodyPr>
            <a:normAutofit fontScale="90000"/>
          </a:bodyPr>
          <a:lstStyle/>
          <a:p>
            <a:r>
              <a:rPr lang="zh-CN" altLang="en-US" b="1" dirty="0" smtClean="0">
                <a:latin typeface="华文新魏" pitchFamily="2" charset="-122"/>
                <a:ea typeface="华文新魏" pitchFamily="2" charset="-122"/>
              </a:rPr>
              <a:t>（</a:t>
            </a:r>
            <a:r>
              <a:rPr lang="en-US" altLang="zh-CN" b="1" dirty="0" smtClean="0">
                <a:latin typeface="华文新魏" pitchFamily="2" charset="-122"/>
                <a:ea typeface="华文新魏" pitchFamily="2" charset="-122"/>
              </a:rPr>
              <a:t>2</a:t>
            </a:r>
            <a:r>
              <a:rPr lang="zh-CN" altLang="en-US" b="1" dirty="0" smtClean="0">
                <a:latin typeface="华文新魏" pitchFamily="2" charset="-122"/>
                <a:ea typeface="华文新魏" pitchFamily="2" charset="-122"/>
              </a:rPr>
              <a:t>）列强不仅勒索中国赔款</a:t>
            </a:r>
            <a:r>
              <a:rPr lang="zh-CN" altLang="en-US" b="1" smtClean="0">
                <a:latin typeface="华文新魏" pitchFamily="2" charset="-122"/>
                <a:ea typeface="华文新魏" pitchFamily="2" charset="-122"/>
              </a:rPr>
              <a:t>，而且迫使中国</a:t>
            </a:r>
            <a:r>
              <a:rPr lang="zh-CN" altLang="en-US" b="1" dirty="0" smtClean="0">
                <a:latin typeface="华文新魏" pitchFamily="2" charset="-122"/>
                <a:ea typeface="华文新魏" pitchFamily="2" charset="-122"/>
              </a:rPr>
              <a:t>举借外债来偿付这些赔款。</a:t>
            </a:r>
            <a:endParaRPr lang="zh-CN" altLang="en-US" dirty="0"/>
          </a:p>
        </p:txBody>
      </p:sp>
      <p:sp>
        <p:nvSpPr>
          <p:cNvPr id="3" name="内容占位符 2"/>
          <p:cNvSpPr>
            <a:spLocks noGrp="1"/>
          </p:cNvSpPr>
          <p:nvPr>
            <p:ph sz="quarter" idx="1"/>
          </p:nvPr>
        </p:nvSpPr>
        <p:spPr>
          <a:xfrm>
            <a:off x="395536" y="3140968"/>
            <a:ext cx="8291264" cy="2950840"/>
          </a:xfrm>
        </p:spPr>
        <p:txBody>
          <a:bodyPr>
            <a:normAutofit fontScale="70000" lnSpcReduction="20000"/>
          </a:bodyPr>
          <a:lstStyle/>
          <a:p>
            <a:pPr>
              <a:spcBef>
                <a:spcPct val="30000"/>
              </a:spcBef>
              <a:buSzPct val="90000"/>
              <a:buFont typeface="Arial" charset="0"/>
              <a:buBlip>
                <a:blip r:embed="rId2"/>
              </a:buBlip>
            </a:pPr>
            <a:r>
              <a:rPr lang="en-US" altLang="zh-CN" sz="2800" b="1" dirty="0" smtClean="0">
                <a:latin typeface="Arial Narrow" pitchFamily="34" charset="0"/>
              </a:rPr>
              <a:t>1895</a:t>
            </a:r>
            <a:r>
              <a:rPr lang="zh-CN" altLang="en-US" sz="2800" b="1" dirty="0" smtClean="0">
                <a:latin typeface="Arial Narrow" pitchFamily="34" charset="0"/>
              </a:rPr>
              <a:t>年</a:t>
            </a:r>
            <a:r>
              <a:rPr lang="en-US" altLang="zh-CN" sz="2800" b="1" dirty="0" smtClean="0">
                <a:latin typeface="Arial Narrow" pitchFamily="34" charset="0"/>
              </a:rPr>
              <a:t>7</a:t>
            </a:r>
            <a:r>
              <a:rPr lang="zh-CN" altLang="en-US" sz="2800" b="1" dirty="0" smtClean="0">
                <a:latin typeface="Arial Narrow" pitchFamily="34" charset="0"/>
              </a:rPr>
              <a:t>月“俄法洋款”</a:t>
            </a:r>
            <a:r>
              <a:rPr lang="en-US" altLang="zh-CN" sz="2800" b="1" dirty="0" smtClean="0">
                <a:latin typeface="Arial Narrow" pitchFamily="34" charset="0"/>
              </a:rPr>
              <a:t>4</a:t>
            </a:r>
            <a:r>
              <a:rPr lang="zh-CN" altLang="en-US" sz="2800" b="1" dirty="0" smtClean="0">
                <a:latin typeface="Arial Narrow" pitchFamily="34" charset="0"/>
              </a:rPr>
              <a:t>亿法郎</a:t>
            </a:r>
            <a:r>
              <a:rPr lang="en-US" altLang="zh-CN" sz="2800" b="1" dirty="0" smtClean="0">
                <a:latin typeface="Arial Narrow" pitchFamily="34" charset="0"/>
              </a:rPr>
              <a:t>(9800</a:t>
            </a:r>
            <a:r>
              <a:rPr lang="zh-CN" altLang="en-US" sz="2800" b="1" dirty="0" smtClean="0">
                <a:latin typeface="Arial Narrow" pitchFamily="34" charset="0"/>
              </a:rPr>
              <a:t>余万两白银</a:t>
            </a:r>
            <a:r>
              <a:rPr lang="en-US" altLang="zh-CN" sz="2800" b="1" dirty="0" smtClean="0">
                <a:latin typeface="Arial Narrow" pitchFamily="34" charset="0"/>
              </a:rPr>
              <a:t>)</a:t>
            </a:r>
            <a:r>
              <a:rPr lang="zh-CN" altLang="en-US" sz="2800" b="1" dirty="0" smtClean="0">
                <a:latin typeface="Arial Narrow" pitchFamily="34" charset="0"/>
              </a:rPr>
              <a:t>，以海关税为担保，并声明不许他国享有管理或监督中国税收等项权利。</a:t>
            </a:r>
          </a:p>
          <a:p>
            <a:pPr>
              <a:spcBef>
                <a:spcPct val="30000"/>
              </a:spcBef>
              <a:buSzPct val="90000"/>
              <a:buFont typeface="Arial" charset="0"/>
              <a:buBlip>
                <a:blip r:embed="rId2"/>
              </a:buBlip>
            </a:pPr>
            <a:r>
              <a:rPr lang="en-US" altLang="zh-CN" sz="2800" b="1" dirty="0" smtClean="0">
                <a:latin typeface="Arial Narrow" pitchFamily="34" charset="0"/>
              </a:rPr>
              <a:t>1896</a:t>
            </a:r>
            <a:r>
              <a:rPr lang="zh-CN" altLang="en-US" sz="2800" b="1" dirty="0" smtClean="0">
                <a:latin typeface="Arial Narrow" pitchFamily="34" charset="0"/>
              </a:rPr>
              <a:t>年</a:t>
            </a:r>
            <a:r>
              <a:rPr lang="en-US" altLang="zh-CN" sz="2800" b="1" dirty="0" smtClean="0">
                <a:latin typeface="Arial Narrow" pitchFamily="34" charset="0"/>
              </a:rPr>
              <a:t>3</a:t>
            </a:r>
            <a:r>
              <a:rPr lang="zh-CN" altLang="en-US" sz="2800" b="1" dirty="0" smtClean="0">
                <a:latin typeface="Arial Narrow" pitchFamily="34" charset="0"/>
              </a:rPr>
              <a:t>月“英德洋款”</a:t>
            </a:r>
            <a:r>
              <a:rPr lang="en-US" altLang="zh-CN" sz="2800" b="1" dirty="0" smtClean="0">
                <a:latin typeface="Arial Narrow" pitchFamily="34" charset="0"/>
              </a:rPr>
              <a:t>1600</a:t>
            </a:r>
            <a:r>
              <a:rPr lang="zh-CN" altLang="en-US" sz="2800" b="1" dirty="0" smtClean="0">
                <a:latin typeface="Arial Narrow" pitchFamily="34" charset="0"/>
              </a:rPr>
              <a:t>万英镑</a:t>
            </a:r>
            <a:r>
              <a:rPr lang="en-US" altLang="zh-CN" sz="2800" b="1" dirty="0" smtClean="0">
                <a:latin typeface="Arial Narrow" pitchFamily="34" charset="0"/>
              </a:rPr>
              <a:t>( 9700</a:t>
            </a:r>
            <a:r>
              <a:rPr lang="zh-CN" altLang="en-US" sz="2800" b="1" dirty="0" smtClean="0">
                <a:latin typeface="Arial Narrow" pitchFamily="34" charset="0"/>
              </a:rPr>
              <a:t>余万两白银</a:t>
            </a:r>
            <a:r>
              <a:rPr lang="en-US" altLang="zh-CN" sz="2800" b="1" dirty="0" smtClean="0">
                <a:latin typeface="Arial Narrow" pitchFamily="34" charset="0"/>
              </a:rPr>
              <a:t>)</a:t>
            </a:r>
            <a:r>
              <a:rPr lang="zh-CN" altLang="en-US" sz="2800" b="1" dirty="0" smtClean="0">
                <a:latin typeface="Arial Narrow" pitchFamily="34" charset="0"/>
              </a:rPr>
              <a:t>以海关收入为担保，在借款偿还期内，中国海关总税务司职位一直由英国人担任，以保证英国对中国海关行政的控制。</a:t>
            </a:r>
          </a:p>
          <a:p>
            <a:pPr>
              <a:spcBef>
                <a:spcPct val="30000"/>
              </a:spcBef>
              <a:buSzPct val="90000"/>
              <a:buFont typeface="Arial" charset="0"/>
              <a:buBlip>
                <a:blip r:embed="rId2"/>
              </a:buBlip>
            </a:pPr>
            <a:r>
              <a:rPr lang="en-US" altLang="zh-CN" sz="2800" b="1" dirty="0" smtClean="0">
                <a:latin typeface="Arial Narrow" pitchFamily="34" charset="0"/>
              </a:rPr>
              <a:t>1898</a:t>
            </a:r>
            <a:r>
              <a:rPr lang="zh-CN" altLang="en-US" sz="2800" b="1" dirty="0" smtClean="0">
                <a:latin typeface="Arial Narrow" pitchFamily="34" charset="0"/>
              </a:rPr>
              <a:t>年</a:t>
            </a:r>
            <a:r>
              <a:rPr lang="en-US" altLang="zh-CN" sz="2800" b="1" dirty="0" smtClean="0">
                <a:latin typeface="Arial Narrow" pitchFamily="34" charset="0"/>
              </a:rPr>
              <a:t>3</a:t>
            </a:r>
            <a:r>
              <a:rPr lang="zh-CN" altLang="en-US" sz="2800" b="1" dirty="0" smtClean="0">
                <a:latin typeface="Arial Narrow" pitchFamily="34" charset="0"/>
              </a:rPr>
              <a:t>月续借“英德洋款”</a:t>
            </a:r>
            <a:r>
              <a:rPr lang="en-US" altLang="zh-CN" sz="2800" b="1" dirty="0" smtClean="0">
                <a:latin typeface="Arial Narrow" pitchFamily="34" charset="0"/>
              </a:rPr>
              <a:t>1600</a:t>
            </a:r>
            <a:r>
              <a:rPr lang="zh-CN" altLang="en-US" sz="2800" b="1" dirty="0" smtClean="0">
                <a:latin typeface="Arial Narrow" pitchFamily="34" charset="0"/>
              </a:rPr>
              <a:t>万英镑</a:t>
            </a:r>
            <a:r>
              <a:rPr lang="en-US" altLang="zh-CN" sz="2800" b="1" dirty="0" smtClean="0">
                <a:latin typeface="Arial Narrow" pitchFamily="34" charset="0"/>
              </a:rPr>
              <a:t>(1.2</a:t>
            </a:r>
            <a:r>
              <a:rPr lang="zh-CN" altLang="en-US" sz="2800" b="1" dirty="0" smtClean="0">
                <a:latin typeface="Arial Narrow" pitchFamily="34" charset="0"/>
              </a:rPr>
              <a:t>亿两白银</a:t>
            </a:r>
            <a:r>
              <a:rPr lang="en-US" altLang="zh-CN" sz="2800" b="1" dirty="0" smtClean="0">
                <a:latin typeface="Arial Narrow" pitchFamily="34" charset="0"/>
              </a:rPr>
              <a:t>)</a:t>
            </a:r>
            <a:r>
              <a:rPr lang="zh-CN" altLang="en-US" sz="2800" b="1" dirty="0" smtClean="0">
                <a:latin typeface="Arial Narrow" pitchFamily="34" charset="0"/>
              </a:rPr>
              <a:t>以苏州、松沪、九江、浙东等地的货厘及宜昌、湖北口岸盐厘为担保。英国又获得控制上述常关</a:t>
            </a:r>
            <a:r>
              <a:rPr lang="en-US" altLang="zh-CN" sz="2800" b="1" dirty="0" smtClean="0">
                <a:latin typeface="Arial Narrow" pitchFamily="34" charset="0"/>
              </a:rPr>
              <a:t>45</a:t>
            </a:r>
            <a:r>
              <a:rPr lang="zh-CN" altLang="en-US" sz="2800" b="1" dirty="0" smtClean="0">
                <a:latin typeface="Arial Narrow" pitchFamily="34" charset="0"/>
              </a:rPr>
              <a:t>年的保证。</a:t>
            </a:r>
          </a:p>
          <a:p>
            <a:pPr>
              <a:spcBef>
                <a:spcPct val="30000"/>
              </a:spcBef>
              <a:buSzPct val="90000"/>
            </a:pPr>
            <a:r>
              <a:rPr lang="zh-CN" altLang="en-US" sz="3200" dirty="0" smtClean="0">
                <a:solidFill>
                  <a:srgbClr val="FF3300"/>
                </a:solidFill>
                <a:latin typeface="Arial Narrow" pitchFamily="34" charset="0"/>
                <a:ea typeface="黑体" pitchFamily="49" charset="-122"/>
                <a:sym typeface="Wingdings" pitchFamily="2" charset="2"/>
              </a:rPr>
              <a:t></a:t>
            </a:r>
            <a:r>
              <a:rPr lang="en-US" altLang="zh-CN" sz="2800" b="1" dirty="0" smtClean="0">
                <a:latin typeface="Arial Narrow" pitchFamily="34" charset="0"/>
              </a:rPr>
              <a:t>1895~1900</a:t>
            </a:r>
            <a:r>
              <a:rPr lang="zh-CN" altLang="en-US" sz="2800" b="1" dirty="0" smtClean="0">
                <a:latin typeface="Arial Narrow" pitchFamily="34" charset="0"/>
              </a:rPr>
              <a:t>年清政府共借款</a:t>
            </a:r>
            <a:r>
              <a:rPr lang="en-US" altLang="zh-CN" sz="2800" b="1" dirty="0" smtClean="0">
                <a:latin typeface="Arial Narrow" pitchFamily="34" charset="0"/>
              </a:rPr>
              <a:t>4.51</a:t>
            </a:r>
            <a:r>
              <a:rPr lang="zh-CN" altLang="en-US" sz="2800" b="1" dirty="0" smtClean="0">
                <a:latin typeface="Arial Narrow" pitchFamily="34" charset="0"/>
              </a:rPr>
              <a:t>亿余两白银，约为当时年财政收入的五倍半。</a:t>
            </a:r>
          </a:p>
        </p:txBody>
      </p:sp>
      <p:grpSp>
        <p:nvGrpSpPr>
          <p:cNvPr id="4" name="Group 3"/>
          <p:cNvGrpSpPr>
            <a:grpSpLocks/>
          </p:cNvGrpSpPr>
          <p:nvPr/>
        </p:nvGrpSpPr>
        <p:grpSpPr bwMode="auto">
          <a:xfrm>
            <a:off x="467544" y="1916832"/>
            <a:ext cx="1549627" cy="1080120"/>
            <a:chOff x="226" y="0"/>
            <a:chExt cx="1024" cy="1315"/>
          </a:xfrm>
        </p:grpSpPr>
        <p:pic>
          <p:nvPicPr>
            <p:cNvPr id="5" name="Picture 4" descr="练习1"/>
            <p:cNvPicPr>
              <a:picLocks noChangeAspect="1" noChangeArrowheads="1"/>
            </p:cNvPicPr>
            <p:nvPr/>
          </p:nvPicPr>
          <p:blipFill>
            <a:blip r:embed="rId3" cstate="print"/>
            <a:srcRect/>
            <a:stretch>
              <a:fillRect/>
            </a:stretch>
          </p:blipFill>
          <p:spPr bwMode="auto">
            <a:xfrm>
              <a:off x="226" y="0"/>
              <a:ext cx="1024" cy="1315"/>
            </a:xfrm>
            <a:prstGeom prst="rect">
              <a:avLst/>
            </a:prstGeom>
            <a:noFill/>
            <a:ln w="9525">
              <a:noFill/>
              <a:miter lim="800000"/>
              <a:headEnd/>
              <a:tailEnd/>
            </a:ln>
          </p:spPr>
        </p:pic>
        <p:sp>
          <p:nvSpPr>
            <p:cNvPr id="6" name="Rectangle 5" descr="信纸"/>
            <p:cNvSpPr>
              <a:spLocks noChangeArrowheads="1"/>
            </p:cNvSpPr>
            <p:nvPr/>
          </p:nvSpPr>
          <p:spPr bwMode="auto">
            <a:xfrm>
              <a:off x="412" y="314"/>
              <a:ext cx="577" cy="454"/>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
        <p:nvSpPr>
          <p:cNvPr id="7" name="内容占位符 2"/>
          <p:cNvSpPr txBox="1">
            <a:spLocks/>
          </p:cNvSpPr>
          <p:nvPr/>
        </p:nvSpPr>
        <p:spPr>
          <a:xfrm>
            <a:off x="3419872" y="1772816"/>
            <a:ext cx="4968552" cy="1224136"/>
          </a:xfrm>
          <a:prstGeom prst="rect">
            <a:avLst/>
          </a:prstGeom>
        </p:spPr>
        <p:txBody>
          <a:bodyPr vert="horz">
            <a:normAutofit fontScale="925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smtClean="0">
                <a:ln>
                  <a:noFill/>
                </a:ln>
                <a:solidFill>
                  <a:schemeClr val="tx1"/>
                </a:solidFill>
                <a:effectLst/>
                <a:uLnTx/>
                <a:uFillTx/>
                <a:latin typeface="华文新魏" pitchFamily="2" charset="-122"/>
                <a:ea typeface="华文新魏" pitchFamily="2" charset="-122"/>
                <a:cs typeface="+mn-cs"/>
              </a:rPr>
              <a:t>中国政府举借外债，主要是以</a:t>
            </a:r>
            <a:r>
              <a:rPr kumimoji="0" lang="zh-CN" altLang="en-US" sz="2400" b="1" i="0" u="none" strike="noStrike" kern="1200" cap="none" spc="0" normalizeH="0" baseline="0" noProof="0" smtClean="0">
                <a:ln>
                  <a:noFill/>
                </a:ln>
                <a:solidFill>
                  <a:srgbClr val="FF3300"/>
                </a:solidFill>
                <a:effectLst/>
                <a:uLnTx/>
                <a:uFillTx/>
                <a:latin typeface="华文新魏" pitchFamily="2" charset="-122"/>
                <a:ea typeface="华文新魏" pitchFamily="2" charset="-122"/>
                <a:cs typeface="+mn-cs"/>
              </a:rPr>
              <a:t>关税</a:t>
            </a:r>
            <a:r>
              <a:rPr kumimoji="0" lang="zh-CN" altLang="en-US" sz="2400" b="1" i="0" u="none" strike="noStrike" kern="1200" cap="none" spc="0" normalizeH="0" baseline="0" noProof="0" smtClean="0">
                <a:ln>
                  <a:noFill/>
                </a:ln>
                <a:solidFill>
                  <a:schemeClr val="tx1"/>
                </a:solidFill>
                <a:effectLst/>
                <a:uLnTx/>
                <a:uFillTx/>
                <a:latin typeface="华文新魏" pitchFamily="2" charset="-122"/>
                <a:ea typeface="华文新魏" pitchFamily="2" charset="-122"/>
                <a:cs typeface="+mn-cs"/>
              </a:rPr>
              <a:t>和</a:t>
            </a:r>
            <a:r>
              <a:rPr kumimoji="0" lang="zh-CN" altLang="en-US" sz="2400" b="1" i="0" u="none" strike="noStrike" kern="1200" cap="none" spc="0" normalizeH="0" baseline="0" noProof="0" smtClean="0">
                <a:ln>
                  <a:noFill/>
                </a:ln>
                <a:solidFill>
                  <a:srgbClr val="FF3300"/>
                </a:solidFill>
                <a:effectLst/>
                <a:uLnTx/>
                <a:uFillTx/>
                <a:latin typeface="华文新魏" pitchFamily="2" charset="-122"/>
                <a:ea typeface="华文新魏" pitchFamily="2" charset="-122"/>
                <a:cs typeface="+mn-cs"/>
              </a:rPr>
              <a:t>盐税</a:t>
            </a:r>
            <a:r>
              <a:rPr kumimoji="0" lang="zh-CN" altLang="en-US" sz="2400" b="1" i="0" u="none" strike="noStrike" kern="1200" cap="none" spc="0" normalizeH="0" baseline="0" noProof="0" smtClean="0">
                <a:ln>
                  <a:noFill/>
                </a:ln>
                <a:solidFill>
                  <a:schemeClr val="tx1"/>
                </a:solidFill>
                <a:effectLst/>
                <a:uLnTx/>
                <a:uFillTx/>
                <a:latin typeface="华文新魏" pitchFamily="2" charset="-122"/>
                <a:ea typeface="华文新魏" pitchFamily="2" charset="-122"/>
                <a:cs typeface="+mn-cs"/>
              </a:rPr>
              <a:t>为担保的。列强直接控制这两项税收，就等于扼住了中国</a:t>
            </a:r>
            <a:r>
              <a:rPr kumimoji="0" lang="zh-CN" altLang="en-US" sz="2400" b="1" i="0" u="none" strike="noStrike" kern="1200" cap="none" spc="0" normalizeH="0" baseline="0" noProof="0" smtClean="0">
                <a:ln>
                  <a:noFill/>
                </a:ln>
                <a:solidFill>
                  <a:srgbClr val="FF3300"/>
                </a:solidFill>
                <a:effectLst/>
                <a:uLnTx/>
                <a:uFillTx/>
                <a:latin typeface="华文新魏" pitchFamily="2" charset="-122"/>
                <a:ea typeface="华文新魏" pitchFamily="2" charset="-122"/>
                <a:cs typeface="+mn-cs"/>
              </a:rPr>
              <a:t>财政</a:t>
            </a:r>
            <a:r>
              <a:rPr kumimoji="0" lang="zh-CN" altLang="en-US" sz="2400" b="1" i="0" u="none" strike="noStrike" kern="1200" cap="none" spc="0" normalizeH="0" baseline="0" noProof="0" smtClean="0">
                <a:ln>
                  <a:noFill/>
                </a:ln>
                <a:solidFill>
                  <a:schemeClr val="tx1"/>
                </a:solidFill>
                <a:effectLst/>
                <a:uLnTx/>
                <a:uFillTx/>
                <a:latin typeface="华文新魏" pitchFamily="2" charset="-122"/>
                <a:ea typeface="华文新魏" pitchFamily="2" charset="-122"/>
                <a:cs typeface="+mn-cs"/>
              </a:rPr>
              <a:t>的咽喉。</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3" descr="羊皮纸"/>
          <p:cNvSpPr txBox="1">
            <a:spLocks noChangeArrowheads="1"/>
          </p:cNvSpPr>
          <p:nvPr/>
        </p:nvSpPr>
        <p:spPr bwMode="auto">
          <a:xfrm>
            <a:off x="395536" y="2492896"/>
            <a:ext cx="3600450" cy="3149600"/>
          </a:xfrm>
          <a:prstGeom prst="rect">
            <a:avLst/>
          </a:prstGeom>
          <a:blipFill dpi="0" rotWithShape="0">
            <a:blip r:embed="rId2" cstate="print"/>
            <a:srcRect/>
            <a:tile tx="0" ty="0" sx="100000" sy="100000" flip="none" algn="tl"/>
          </a:blipFill>
          <a:ln w="9525">
            <a:solidFill>
              <a:schemeClr val="accent2"/>
            </a:solidFill>
            <a:miter lim="800000"/>
            <a:headEnd/>
            <a:tailEnd/>
          </a:ln>
        </p:spPr>
        <p:txBody>
          <a:bodyPr>
            <a:spAutoFit/>
          </a:bodyPr>
          <a:lstStyle/>
          <a:p>
            <a:pPr>
              <a:spcBef>
                <a:spcPct val="50000"/>
              </a:spcBef>
            </a:pPr>
            <a:r>
              <a:rPr lang="zh-CN" altLang="en-US" sz="2000" b="1" dirty="0">
                <a:solidFill>
                  <a:srgbClr val="000000"/>
                </a:solidFill>
                <a:latin typeface="华文新魏" pitchFamily="2" charset="-122"/>
                <a:ea typeface="华文新魏" pitchFamily="2" charset="-122"/>
              </a:rPr>
              <a:t>英国</a:t>
            </a:r>
            <a:r>
              <a:rPr lang="zh-CN" altLang="en-US" sz="2000" b="1" dirty="0">
                <a:solidFill>
                  <a:srgbClr val="FF0000"/>
                </a:solidFill>
                <a:latin typeface="华文新魏" pitchFamily="2" charset="-122"/>
                <a:ea typeface="华文新魏" pitchFamily="2" charset="-122"/>
              </a:rPr>
              <a:t>丽如</a:t>
            </a:r>
            <a:r>
              <a:rPr lang="zh-CN" altLang="en-US" sz="2000" b="1" dirty="0">
                <a:solidFill>
                  <a:srgbClr val="000000"/>
                </a:solidFill>
                <a:latin typeface="华文新魏" pitchFamily="2" charset="-122"/>
                <a:ea typeface="华文新魏" pitchFamily="2" charset="-122"/>
              </a:rPr>
              <a:t>银行</a:t>
            </a:r>
            <a:r>
              <a:rPr lang="en-US" altLang="zh-CN" sz="2000" b="1" dirty="0">
                <a:solidFill>
                  <a:srgbClr val="000000"/>
                </a:solidFill>
                <a:latin typeface="华文新魏" pitchFamily="2" charset="-122"/>
                <a:ea typeface="华文新魏" pitchFamily="2" charset="-122"/>
              </a:rPr>
              <a:t>--</a:t>
            </a:r>
            <a:r>
              <a:rPr lang="zh-CN" altLang="en-US" sz="2000" b="1" dirty="0">
                <a:solidFill>
                  <a:srgbClr val="FF0066"/>
                </a:solidFill>
                <a:latin typeface="华文新魏" pitchFamily="2" charset="-122"/>
                <a:ea typeface="华文新魏" pitchFamily="2" charset="-122"/>
              </a:rPr>
              <a:t>第一家</a:t>
            </a:r>
          </a:p>
          <a:p>
            <a:pPr>
              <a:spcBef>
                <a:spcPct val="50000"/>
              </a:spcBef>
            </a:pPr>
            <a:r>
              <a:rPr lang="zh-CN" altLang="en-US" sz="2000" b="1" dirty="0">
                <a:solidFill>
                  <a:srgbClr val="000000"/>
                </a:solidFill>
                <a:latin typeface="华文新魏" pitchFamily="2" charset="-122"/>
                <a:ea typeface="华文新魏" pitchFamily="2" charset="-122"/>
              </a:rPr>
              <a:t>英国</a:t>
            </a:r>
            <a:r>
              <a:rPr lang="zh-CN" altLang="en-US" sz="2000" b="1" dirty="0">
                <a:solidFill>
                  <a:srgbClr val="FF0000"/>
                </a:solidFill>
                <a:latin typeface="华文新魏" pitchFamily="2" charset="-122"/>
                <a:ea typeface="华文新魏" pitchFamily="2" charset="-122"/>
              </a:rPr>
              <a:t>麦加利</a:t>
            </a:r>
            <a:r>
              <a:rPr lang="zh-CN" altLang="en-US" sz="2000" b="1" dirty="0">
                <a:solidFill>
                  <a:srgbClr val="000000"/>
                </a:solidFill>
                <a:latin typeface="华文新魏" pitchFamily="2" charset="-122"/>
                <a:ea typeface="华文新魏" pitchFamily="2" charset="-122"/>
              </a:rPr>
              <a:t>、</a:t>
            </a:r>
            <a:r>
              <a:rPr lang="zh-CN" altLang="en-US" sz="2000" b="1" dirty="0">
                <a:solidFill>
                  <a:srgbClr val="FF0000"/>
                </a:solidFill>
                <a:latin typeface="华文新魏" pitchFamily="2" charset="-122"/>
                <a:ea typeface="华文新魏" pitchFamily="2" charset="-122"/>
              </a:rPr>
              <a:t>汇丰</a:t>
            </a:r>
            <a:r>
              <a:rPr lang="zh-CN" altLang="en-US" sz="2000" b="1" dirty="0">
                <a:solidFill>
                  <a:srgbClr val="000000"/>
                </a:solidFill>
                <a:latin typeface="华文新魏" pitchFamily="2" charset="-122"/>
                <a:ea typeface="华文新魏" pitchFamily="2" charset="-122"/>
              </a:rPr>
              <a:t>银行</a:t>
            </a:r>
          </a:p>
          <a:p>
            <a:pPr>
              <a:spcBef>
                <a:spcPct val="50000"/>
              </a:spcBef>
            </a:pPr>
            <a:r>
              <a:rPr lang="zh-CN" altLang="en-US" sz="2000" b="1" dirty="0">
                <a:solidFill>
                  <a:srgbClr val="000000"/>
                </a:solidFill>
                <a:latin typeface="华文新魏" pitchFamily="2" charset="-122"/>
                <a:ea typeface="华文新魏" pitchFamily="2" charset="-122"/>
              </a:rPr>
              <a:t>德国</a:t>
            </a:r>
            <a:r>
              <a:rPr lang="zh-CN" altLang="en-US" sz="2000" b="1" dirty="0">
                <a:solidFill>
                  <a:srgbClr val="FF0000"/>
                </a:solidFill>
                <a:latin typeface="华文新魏" pitchFamily="2" charset="-122"/>
                <a:ea typeface="华文新魏" pitchFamily="2" charset="-122"/>
              </a:rPr>
              <a:t>德华</a:t>
            </a:r>
            <a:r>
              <a:rPr lang="zh-CN" altLang="en-US" sz="2000" b="1" dirty="0">
                <a:solidFill>
                  <a:srgbClr val="000000"/>
                </a:solidFill>
                <a:latin typeface="华文新魏" pitchFamily="2" charset="-122"/>
                <a:ea typeface="华文新魏" pitchFamily="2" charset="-122"/>
              </a:rPr>
              <a:t>银行</a:t>
            </a:r>
          </a:p>
          <a:p>
            <a:pPr>
              <a:spcBef>
                <a:spcPct val="50000"/>
              </a:spcBef>
            </a:pPr>
            <a:r>
              <a:rPr lang="zh-CN" altLang="en-US" sz="2000" b="1" dirty="0">
                <a:solidFill>
                  <a:srgbClr val="000000"/>
                </a:solidFill>
                <a:latin typeface="华文新魏" pitchFamily="2" charset="-122"/>
                <a:ea typeface="华文新魏" pitchFamily="2" charset="-122"/>
              </a:rPr>
              <a:t>日本</a:t>
            </a:r>
            <a:r>
              <a:rPr lang="zh-CN" altLang="en-US" sz="2000" b="1" dirty="0">
                <a:solidFill>
                  <a:srgbClr val="FF0000"/>
                </a:solidFill>
                <a:latin typeface="华文新魏" pitchFamily="2" charset="-122"/>
                <a:ea typeface="华文新魏" pitchFamily="2" charset="-122"/>
              </a:rPr>
              <a:t>横滨正金</a:t>
            </a:r>
            <a:r>
              <a:rPr lang="zh-CN" altLang="en-US" sz="2000" b="1" dirty="0">
                <a:solidFill>
                  <a:srgbClr val="000000"/>
                </a:solidFill>
                <a:latin typeface="华文新魏" pitchFamily="2" charset="-122"/>
                <a:ea typeface="华文新魏" pitchFamily="2" charset="-122"/>
              </a:rPr>
              <a:t>银行</a:t>
            </a:r>
          </a:p>
          <a:p>
            <a:pPr>
              <a:spcBef>
                <a:spcPct val="50000"/>
              </a:spcBef>
            </a:pPr>
            <a:r>
              <a:rPr lang="zh-CN" altLang="en-US" sz="2000" b="1" dirty="0">
                <a:solidFill>
                  <a:srgbClr val="000000"/>
                </a:solidFill>
                <a:latin typeface="华文新魏" pitchFamily="2" charset="-122"/>
                <a:ea typeface="华文新魏" pitchFamily="2" charset="-122"/>
              </a:rPr>
              <a:t>俄国</a:t>
            </a:r>
            <a:r>
              <a:rPr lang="zh-CN" altLang="en-US" sz="2000" b="1" dirty="0">
                <a:solidFill>
                  <a:srgbClr val="FF0000"/>
                </a:solidFill>
                <a:latin typeface="华文新魏" pitchFamily="2" charset="-122"/>
                <a:ea typeface="华文新魏" pitchFamily="2" charset="-122"/>
              </a:rPr>
              <a:t>华俄道胜</a:t>
            </a:r>
            <a:r>
              <a:rPr lang="zh-CN" altLang="en-US" sz="2000" b="1" dirty="0">
                <a:solidFill>
                  <a:srgbClr val="000000"/>
                </a:solidFill>
                <a:latin typeface="华文新魏" pitchFamily="2" charset="-122"/>
                <a:ea typeface="华文新魏" pitchFamily="2" charset="-122"/>
              </a:rPr>
              <a:t>银行</a:t>
            </a:r>
          </a:p>
          <a:p>
            <a:pPr>
              <a:spcBef>
                <a:spcPct val="50000"/>
              </a:spcBef>
            </a:pPr>
            <a:r>
              <a:rPr lang="zh-CN" altLang="en-US" sz="2000" b="1" dirty="0">
                <a:solidFill>
                  <a:srgbClr val="000000"/>
                </a:solidFill>
                <a:latin typeface="华文新魏" pitchFamily="2" charset="-122"/>
                <a:ea typeface="华文新魏" pitchFamily="2" charset="-122"/>
              </a:rPr>
              <a:t>法国</a:t>
            </a:r>
            <a:r>
              <a:rPr lang="zh-CN" altLang="en-US" sz="2000" b="1" dirty="0">
                <a:solidFill>
                  <a:srgbClr val="FF0000"/>
                </a:solidFill>
                <a:latin typeface="华文新魏" pitchFamily="2" charset="-122"/>
                <a:ea typeface="华文新魏" pitchFamily="2" charset="-122"/>
              </a:rPr>
              <a:t>东方汇理</a:t>
            </a:r>
            <a:r>
              <a:rPr lang="zh-CN" altLang="en-US" sz="2000" b="1" dirty="0">
                <a:solidFill>
                  <a:srgbClr val="000000"/>
                </a:solidFill>
                <a:latin typeface="华文新魏" pitchFamily="2" charset="-122"/>
                <a:ea typeface="华文新魏" pitchFamily="2" charset="-122"/>
              </a:rPr>
              <a:t>银行</a:t>
            </a:r>
          </a:p>
          <a:p>
            <a:pPr>
              <a:spcBef>
                <a:spcPct val="50000"/>
              </a:spcBef>
            </a:pPr>
            <a:r>
              <a:rPr lang="zh-CN" altLang="en-US" sz="2000" b="1" dirty="0">
                <a:solidFill>
                  <a:srgbClr val="000000"/>
                </a:solidFill>
                <a:latin typeface="华文新魏" pitchFamily="2" charset="-122"/>
                <a:ea typeface="华文新魏" pitchFamily="2" charset="-122"/>
              </a:rPr>
              <a:t>美国</a:t>
            </a:r>
            <a:r>
              <a:rPr lang="zh-CN" altLang="en-US" sz="2000" b="1" dirty="0">
                <a:solidFill>
                  <a:srgbClr val="FF0000"/>
                </a:solidFill>
                <a:latin typeface="华文新魏" pitchFamily="2" charset="-122"/>
                <a:ea typeface="华文新魏" pitchFamily="2" charset="-122"/>
              </a:rPr>
              <a:t>花旗</a:t>
            </a:r>
            <a:r>
              <a:rPr lang="zh-CN" altLang="en-US" sz="2000" b="1" dirty="0">
                <a:solidFill>
                  <a:srgbClr val="000000"/>
                </a:solidFill>
                <a:latin typeface="华文新魏" pitchFamily="2" charset="-122"/>
                <a:ea typeface="华文新魏" pitchFamily="2" charset="-122"/>
              </a:rPr>
              <a:t>银行</a:t>
            </a:r>
          </a:p>
        </p:txBody>
      </p:sp>
      <p:sp>
        <p:nvSpPr>
          <p:cNvPr id="75780" name="Rectangle 4"/>
          <p:cNvSpPr>
            <a:spLocks noChangeArrowheads="1"/>
          </p:cNvSpPr>
          <p:nvPr/>
        </p:nvSpPr>
        <p:spPr bwMode="auto">
          <a:xfrm>
            <a:off x="5796136" y="2636912"/>
            <a:ext cx="2021160" cy="461665"/>
          </a:xfrm>
          <a:prstGeom prst="rect">
            <a:avLst/>
          </a:prstGeom>
          <a:noFill/>
          <a:ln w="9525">
            <a:noFill/>
            <a:miter lim="800000"/>
            <a:headEnd/>
            <a:tailEnd/>
          </a:ln>
        </p:spPr>
        <p:txBody>
          <a:bodyPr wrap="square">
            <a:spAutoFit/>
          </a:bodyPr>
          <a:lstStyle/>
          <a:p>
            <a:r>
              <a:rPr lang="zh-CN" altLang="en-US" sz="2400" b="1" dirty="0">
                <a:solidFill>
                  <a:srgbClr val="CC0000"/>
                </a:solidFill>
                <a:ea typeface="楷体_GB2312" pitchFamily="49" charset="-122"/>
              </a:rPr>
              <a:t>      </a:t>
            </a:r>
            <a:endParaRPr lang="zh-CN" altLang="en-US" sz="2400" b="1" dirty="0">
              <a:solidFill>
                <a:srgbClr val="CC0000"/>
              </a:solidFill>
              <a:latin typeface="华文新魏" pitchFamily="2" charset="-122"/>
              <a:ea typeface="华文新魏" pitchFamily="2" charset="-122"/>
            </a:endParaRPr>
          </a:p>
        </p:txBody>
      </p:sp>
      <p:sp>
        <p:nvSpPr>
          <p:cNvPr id="75781" name="Rectangle 5"/>
          <p:cNvSpPr>
            <a:spLocks noChangeArrowheads="1"/>
          </p:cNvSpPr>
          <p:nvPr/>
        </p:nvSpPr>
        <p:spPr bwMode="auto">
          <a:xfrm>
            <a:off x="179512" y="277813"/>
            <a:ext cx="8640960" cy="1139825"/>
          </a:xfrm>
          <a:prstGeom prst="rect">
            <a:avLst/>
          </a:prstGeom>
          <a:noFill/>
          <a:ln w="9525">
            <a:noFill/>
            <a:miter lim="800000"/>
            <a:headEnd/>
            <a:tailEnd/>
          </a:ln>
        </p:spPr>
        <p:txBody>
          <a:bodyPr/>
          <a:lstStyle/>
          <a:p>
            <a:pPr>
              <a:buFontTx/>
              <a:buNone/>
            </a:pPr>
            <a:r>
              <a:rPr lang="zh-CN" altLang="en-US" sz="3800" b="1" dirty="0">
                <a:latin typeface="+mj-ea"/>
                <a:ea typeface="+mj-ea"/>
              </a:rPr>
              <a:t>（</a:t>
            </a:r>
            <a:r>
              <a:rPr lang="en-US" altLang="zh-CN" sz="3800" b="1" dirty="0">
                <a:latin typeface="+mj-ea"/>
                <a:ea typeface="+mj-ea"/>
              </a:rPr>
              <a:t>3</a:t>
            </a:r>
            <a:r>
              <a:rPr lang="zh-CN" altLang="en-US" sz="3800" b="1" dirty="0">
                <a:latin typeface="+mj-ea"/>
                <a:ea typeface="+mj-ea"/>
              </a:rPr>
              <a:t>）外国资本在中国设立的</a:t>
            </a:r>
            <a:r>
              <a:rPr lang="zh-CN" altLang="en-US" sz="3800" b="1" dirty="0" smtClean="0">
                <a:latin typeface="+mj-ea"/>
                <a:ea typeface="+mj-ea"/>
              </a:rPr>
              <a:t>银行是</a:t>
            </a:r>
            <a:r>
              <a:rPr lang="zh-CN" altLang="en-US" sz="3800" b="1" dirty="0">
                <a:latin typeface="+mj-ea"/>
                <a:ea typeface="+mj-ea"/>
              </a:rPr>
              <a:t>它们对中国进行资本输出的枢纽。</a:t>
            </a:r>
          </a:p>
        </p:txBody>
      </p:sp>
      <p:pic>
        <p:nvPicPr>
          <p:cNvPr id="75782" name="Picture 6" descr="NO_7006"/>
          <p:cNvPicPr>
            <a:picLocks noChangeAspect="1" noChangeArrowheads="1"/>
          </p:cNvPicPr>
          <p:nvPr/>
        </p:nvPicPr>
        <p:blipFill>
          <a:blip r:embed="rId3" cstate="print"/>
          <a:srcRect/>
          <a:stretch>
            <a:fillRect/>
          </a:stretch>
        </p:blipFill>
        <p:spPr bwMode="auto">
          <a:xfrm>
            <a:off x="3352800" y="3810000"/>
            <a:ext cx="2041525" cy="1900238"/>
          </a:xfrm>
          <a:prstGeom prst="rect">
            <a:avLst/>
          </a:prstGeom>
          <a:solidFill>
            <a:schemeClr val="bg2"/>
          </a:solidFill>
          <a:ln w="28575">
            <a:solidFill>
              <a:schemeClr val="bg2"/>
            </a:solidFill>
            <a:miter lim="800000"/>
            <a:headEnd/>
            <a:tailEnd/>
          </a:ln>
        </p:spPr>
      </p:pic>
      <p:sp>
        <p:nvSpPr>
          <p:cNvPr id="7" name="内容占位符 2"/>
          <p:cNvSpPr txBox="1">
            <a:spLocks/>
          </p:cNvSpPr>
          <p:nvPr/>
        </p:nvSpPr>
        <p:spPr>
          <a:xfrm>
            <a:off x="5940152" y="2420888"/>
            <a:ext cx="2304256" cy="3421360"/>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银行凭借各种特权及雄厚的金融实力，逐步控制了中国的财政金融，成为列强对华</a:t>
            </a:r>
            <a:r>
              <a:rPr kumimoji="0" lang="zh-CN" altLang="en-US" sz="2400" b="1" i="0" u="none" strike="noStrike" kern="1200" cap="none" spc="0" normalizeH="0" baseline="0" noProof="0" dirty="0" smtClean="0">
                <a:ln>
                  <a:noFill/>
                </a:ln>
                <a:solidFill>
                  <a:srgbClr val="FF0000"/>
                </a:solidFill>
                <a:effectLst/>
                <a:uLnTx/>
                <a:uFillTx/>
                <a:latin typeface="华文新魏" pitchFamily="2" charset="-122"/>
                <a:ea typeface="华文新魏" pitchFamily="2" charset="-122"/>
                <a:cs typeface="+mn-cs"/>
              </a:rPr>
              <a:t>经济侵略</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的</a:t>
            </a:r>
            <a:r>
              <a:rPr lang="zh-CN" altLang="en-US" sz="2400" b="1" dirty="0" smtClean="0">
                <a:solidFill>
                  <a:srgbClr val="FF0000"/>
                </a:solidFill>
                <a:latin typeface="华文新魏" pitchFamily="2" charset="-122"/>
                <a:ea typeface="华文新魏" pitchFamily="2" charset="-122"/>
              </a:rPr>
              <a:t>中心</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txBox="1">
            <a:spLocks/>
          </p:cNvSpPr>
          <p:nvPr/>
        </p:nvSpPr>
        <p:spPr>
          <a:xfrm>
            <a:off x="395536" y="3789040"/>
            <a:ext cx="8424936" cy="2304256"/>
          </a:xfrm>
          <a:prstGeom prst="rect">
            <a:avLst/>
          </a:prstGeom>
        </p:spPr>
        <p:txBody>
          <a:bodyPr>
            <a:no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000" b="1" i="0" u="none" strike="noStrike" kern="1200" cap="none" spc="0" normalizeH="0" baseline="0" noProof="0" dirty="0" smtClean="0">
                <a:ln>
                  <a:noFill/>
                </a:ln>
                <a:solidFill>
                  <a:schemeClr val="tx1"/>
                </a:solidFill>
                <a:effectLst/>
                <a:uLnTx/>
                <a:uFillTx/>
                <a:latin typeface="+mn-ea"/>
                <a:cs typeface="+mn-cs"/>
              </a:rPr>
              <a:t>截止</a:t>
            </a:r>
            <a:r>
              <a:rPr kumimoji="0" lang="en-US" altLang="zh-CN" sz="2000" b="1" i="0" u="none" strike="noStrike" kern="1200" cap="none" spc="0" normalizeH="0" baseline="0" noProof="0" dirty="0" smtClean="0">
                <a:ln>
                  <a:noFill/>
                </a:ln>
                <a:solidFill>
                  <a:schemeClr val="tx1"/>
                </a:solidFill>
                <a:effectLst/>
                <a:uLnTx/>
                <a:uFillTx/>
                <a:latin typeface="+mn-ea"/>
                <a:cs typeface="+mn-cs"/>
              </a:rPr>
              <a:t>1911</a:t>
            </a:r>
            <a:r>
              <a:rPr kumimoji="0" lang="zh-CN" altLang="en-US" sz="2000" b="1" i="0" u="none" strike="noStrike" kern="1200" cap="none" spc="0" normalizeH="0" baseline="0" noProof="0" dirty="0" smtClean="0">
                <a:ln>
                  <a:noFill/>
                </a:ln>
                <a:solidFill>
                  <a:schemeClr val="tx1"/>
                </a:solidFill>
                <a:effectLst/>
                <a:uLnTx/>
                <a:uFillTx/>
                <a:latin typeface="+mn-ea"/>
                <a:cs typeface="+mn-cs"/>
              </a:rPr>
              <a:t>年，全国</a:t>
            </a:r>
            <a:r>
              <a:rPr kumimoji="0" lang="en-US" altLang="zh-CN" sz="2000" b="1" i="0" u="none" strike="noStrike" kern="1200" cap="none" spc="0" normalizeH="0" baseline="0" noProof="0" dirty="0" smtClean="0">
                <a:ln>
                  <a:noFill/>
                </a:ln>
                <a:solidFill>
                  <a:schemeClr val="tx1"/>
                </a:solidFill>
                <a:effectLst/>
                <a:uLnTx/>
                <a:uFillTx/>
                <a:latin typeface="+mn-ea"/>
                <a:cs typeface="+mn-cs"/>
              </a:rPr>
              <a:t>9618</a:t>
            </a:r>
            <a:r>
              <a:rPr kumimoji="0" lang="zh-CN" altLang="en-US" sz="2000" b="1" i="0" u="none" strike="noStrike" kern="1200" cap="none" spc="0" normalizeH="0" baseline="0" noProof="0" dirty="0" smtClean="0">
                <a:ln>
                  <a:noFill/>
                </a:ln>
                <a:solidFill>
                  <a:schemeClr val="tx1"/>
                </a:solidFill>
                <a:effectLst/>
                <a:uLnTx/>
                <a:uFillTx/>
                <a:latin typeface="+mn-ea"/>
                <a:cs typeface="+mn-cs"/>
              </a:rPr>
              <a:t>公里铁路中，由外国帝国主义控制的达</a:t>
            </a:r>
            <a:r>
              <a:rPr kumimoji="0" lang="en-US" altLang="zh-CN" sz="2000" b="1" i="0" u="none" strike="noStrike" kern="1200" cap="none" spc="0" normalizeH="0" baseline="0" noProof="0" dirty="0" smtClean="0">
                <a:ln>
                  <a:noFill/>
                </a:ln>
                <a:solidFill>
                  <a:schemeClr val="tx1"/>
                </a:solidFill>
                <a:effectLst/>
                <a:uLnTx/>
                <a:uFillTx/>
                <a:latin typeface="+mn-ea"/>
                <a:cs typeface="+mn-cs"/>
              </a:rPr>
              <a:t>8952.5</a:t>
            </a:r>
            <a:r>
              <a:rPr kumimoji="0" lang="zh-CN" altLang="en-US" sz="2000" b="1" i="0" u="none" strike="noStrike" kern="1200" cap="none" spc="0" normalizeH="0" baseline="0" noProof="0" dirty="0" smtClean="0">
                <a:ln>
                  <a:noFill/>
                </a:ln>
                <a:solidFill>
                  <a:schemeClr val="tx1"/>
                </a:solidFill>
                <a:effectLst/>
                <a:uLnTx/>
                <a:uFillTx/>
                <a:latin typeface="+mn-ea"/>
                <a:cs typeface="+mn-cs"/>
              </a:rPr>
              <a:t>公里，占</a:t>
            </a:r>
            <a:r>
              <a:rPr kumimoji="0" lang="en-US" altLang="zh-CN" sz="2000" b="1" i="0" u="none" strike="noStrike" kern="1200" cap="none" spc="0" normalizeH="0" baseline="0" noProof="0" dirty="0" smtClean="0">
                <a:ln>
                  <a:noFill/>
                </a:ln>
                <a:solidFill>
                  <a:schemeClr val="tx1"/>
                </a:solidFill>
                <a:effectLst/>
                <a:uLnTx/>
                <a:uFillTx/>
                <a:latin typeface="+mn-ea"/>
                <a:cs typeface="+mn-cs"/>
              </a:rPr>
              <a:t>93.1%</a:t>
            </a:r>
            <a:r>
              <a:rPr kumimoji="0" lang="zh-CN" altLang="en-US" sz="2000" b="1" i="0" u="none" strike="noStrike" kern="1200" cap="none" spc="0" normalizeH="0" baseline="0" noProof="0" dirty="0" smtClean="0">
                <a:ln>
                  <a:noFill/>
                </a:ln>
                <a:solidFill>
                  <a:schemeClr val="tx1"/>
                </a:solidFill>
                <a:effectLst/>
                <a:uLnTx/>
                <a:uFillTx/>
                <a:latin typeface="+mn-ea"/>
                <a:cs typeface="+mn-cs"/>
              </a:rPr>
              <a:t>。</a:t>
            </a:r>
            <a:endParaRPr kumimoji="0" lang="en-US" altLang="zh-CN" sz="2000" b="1" i="0" u="none" strike="noStrike" kern="1200" cap="none" spc="0" normalizeH="0" baseline="0" noProof="0" dirty="0" smtClean="0">
              <a:ln>
                <a:noFill/>
              </a:ln>
              <a:solidFill>
                <a:schemeClr val="tx1"/>
              </a:solidFill>
              <a:effectLst/>
              <a:uLnTx/>
              <a:uFillTx/>
              <a:latin typeface="+mn-ea"/>
              <a:cs typeface="+mn-cs"/>
            </a:endParaRPr>
          </a:p>
          <a:p>
            <a:pPr marL="274320" lvl="0" indent="-274320">
              <a:spcBef>
                <a:spcPts val="580"/>
              </a:spcBef>
              <a:buClr>
                <a:schemeClr val="accent1"/>
              </a:buClr>
              <a:buSzPct val="85000"/>
              <a:buFont typeface="Wingdings 2"/>
              <a:buChar char=""/>
            </a:pPr>
            <a:r>
              <a:rPr lang="zh-CN" altLang="zh-CN" sz="2000" b="1" dirty="0" smtClean="0">
                <a:latin typeface="+mn-ea"/>
              </a:rPr>
              <a:t>据海关报告，在各通商口岸进出的中外轮船的总吨位中，</a:t>
            </a:r>
            <a:r>
              <a:rPr lang="en-US" altLang="zh-CN" sz="2000" b="1" dirty="0" smtClean="0">
                <a:latin typeface="+mn-ea"/>
              </a:rPr>
              <a:t>1877</a:t>
            </a:r>
            <a:r>
              <a:rPr lang="zh-CN" altLang="zh-CN" sz="2000" b="1" dirty="0" smtClean="0">
                <a:latin typeface="+mn-ea"/>
              </a:rPr>
              <a:t>年，中国占</a:t>
            </a:r>
            <a:r>
              <a:rPr lang="en-US" altLang="zh-CN" sz="2000" b="1" dirty="0" smtClean="0">
                <a:latin typeface="+mn-ea"/>
              </a:rPr>
              <a:t>36.7%</a:t>
            </a:r>
            <a:r>
              <a:rPr lang="zh-CN" altLang="zh-CN" sz="2000" b="1" dirty="0" smtClean="0">
                <a:latin typeface="+mn-ea"/>
              </a:rPr>
              <a:t>，外国占</a:t>
            </a:r>
            <a:r>
              <a:rPr lang="en-US" altLang="zh-CN" sz="2000" b="1" dirty="0" smtClean="0">
                <a:latin typeface="+mn-ea"/>
              </a:rPr>
              <a:t>63.3%</a:t>
            </a:r>
            <a:r>
              <a:rPr lang="zh-CN" altLang="zh-CN" sz="2000" b="1" dirty="0" smtClean="0">
                <a:latin typeface="+mn-ea"/>
              </a:rPr>
              <a:t>；到</a:t>
            </a:r>
            <a:r>
              <a:rPr lang="en-US" altLang="zh-CN" sz="2000" b="1" dirty="0" smtClean="0">
                <a:latin typeface="+mn-ea"/>
              </a:rPr>
              <a:t>1907</a:t>
            </a:r>
            <a:r>
              <a:rPr lang="zh-CN" altLang="zh-CN" sz="2000" b="1" dirty="0" smtClean="0">
                <a:latin typeface="+mn-ea"/>
              </a:rPr>
              <a:t>年，中国只占</a:t>
            </a:r>
            <a:r>
              <a:rPr lang="en-US" altLang="zh-CN" sz="2000" b="1" dirty="0" smtClean="0">
                <a:latin typeface="+mn-ea"/>
              </a:rPr>
              <a:t>15.6%</a:t>
            </a:r>
            <a:r>
              <a:rPr lang="zh-CN" altLang="zh-CN" sz="2000" b="1" dirty="0" smtClean="0">
                <a:latin typeface="+mn-ea"/>
              </a:rPr>
              <a:t>，外国占了</a:t>
            </a:r>
            <a:r>
              <a:rPr lang="en-US" altLang="zh-CN" sz="2000" b="1" dirty="0" smtClean="0">
                <a:latin typeface="+mn-ea"/>
              </a:rPr>
              <a:t>84.4%</a:t>
            </a:r>
            <a:r>
              <a:rPr lang="zh-CN" altLang="zh-CN" sz="2000" b="1" dirty="0" smtClean="0">
                <a:latin typeface="+mn-ea"/>
              </a:rPr>
              <a:t>。</a:t>
            </a:r>
            <a:r>
              <a:rPr lang="en-US" altLang="zh-CN" sz="2000" b="1" dirty="0" smtClean="0">
                <a:latin typeface="+mn-ea"/>
              </a:rPr>
              <a:t>1911</a:t>
            </a:r>
            <a:r>
              <a:rPr lang="zh-CN" altLang="zh-CN" sz="2000" b="1" dirty="0" smtClean="0">
                <a:latin typeface="+mn-ea"/>
              </a:rPr>
              <a:t>年长江航线轮船吨位中，外资的太古、怡和、日清三个轮船公司就占了</a:t>
            </a:r>
            <a:r>
              <a:rPr lang="en-US" altLang="zh-CN" sz="2000" b="1" dirty="0" smtClean="0">
                <a:latin typeface="+mn-ea"/>
              </a:rPr>
              <a:t>83.8%,</a:t>
            </a:r>
            <a:r>
              <a:rPr lang="zh-CN" altLang="zh-CN" sz="2000" b="1" dirty="0" smtClean="0">
                <a:latin typeface="+mn-ea"/>
              </a:rPr>
              <a:t>而中国的轮船招商局仅占</a:t>
            </a:r>
            <a:r>
              <a:rPr lang="en-US" altLang="zh-CN" sz="2000" b="1" dirty="0" smtClean="0">
                <a:latin typeface="+mn-ea"/>
              </a:rPr>
              <a:t>16.2%</a:t>
            </a:r>
            <a:r>
              <a:rPr lang="zh-CN" altLang="zh-CN" sz="2000" b="1" dirty="0" smtClean="0">
                <a:latin typeface="+mn-ea"/>
              </a:rPr>
              <a:t>。</a:t>
            </a:r>
            <a:endParaRPr kumimoji="0" lang="zh-CN" altLang="en-US" sz="2000" b="1" i="0" u="none" strike="noStrike" kern="1200" cap="none" spc="0" normalizeH="0" baseline="0" noProof="0" dirty="0">
              <a:ln>
                <a:noFill/>
              </a:ln>
              <a:solidFill>
                <a:schemeClr val="tx1"/>
              </a:solidFill>
              <a:effectLst/>
              <a:uLnTx/>
              <a:uFillTx/>
              <a:latin typeface="+mn-ea"/>
              <a:cs typeface="+mn-cs"/>
            </a:endParaRPr>
          </a:p>
        </p:txBody>
      </p:sp>
      <p:sp>
        <p:nvSpPr>
          <p:cNvPr id="6" name="Text Box 35"/>
          <p:cNvSpPr txBox="1">
            <a:spLocks noChangeArrowheads="1"/>
          </p:cNvSpPr>
          <p:nvPr/>
        </p:nvSpPr>
        <p:spPr bwMode="auto">
          <a:xfrm>
            <a:off x="323528" y="314325"/>
            <a:ext cx="8629972" cy="730250"/>
          </a:xfrm>
          <a:prstGeom prst="rect">
            <a:avLst/>
          </a:prstGeom>
          <a:noFill/>
          <a:ln w="28575">
            <a:noFill/>
            <a:miter lim="800000"/>
            <a:headEnd/>
            <a:tailEnd/>
          </a:ln>
        </p:spPr>
        <p:txBody>
          <a:bodyPr wrap="square">
            <a:spAutoFit/>
          </a:bodyPr>
          <a:lstStyle/>
          <a:p>
            <a:pPr eaLnBrk="0" hangingPunct="0">
              <a:spcBef>
                <a:spcPct val="50000"/>
              </a:spcBef>
            </a:pPr>
            <a:r>
              <a:rPr lang="zh-CN" altLang="en-US" sz="4000" b="1" dirty="0">
                <a:latin typeface="+mj-ea"/>
                <a:ea typeface="+mj-ea"/>
              </a:rPr>
              <a:t>（</a:t>
            </a:r>
            <a:r>
              <a:rPr lang="en-US" altLang="zh-CN" sz="4000" b="1" dirty="0">
                <a:latin typeface="+mj-ea"/>
                <a:ea typeface="+mj-ea"/>
              </a:rPr>
              <a:t>4</a:t>
            </a:r>
            <a:r>
              <a:rPr lang="zh-CN" altLang="en-US" sz="4000" b="1" dirty="0">
                <a:latin typeface="+mj-ea"/>
                <a:ea typeface="+mj-ea"/>
              </a:rPr>
              <a:t>）控制了中国的现代交通运输业</a:t>
            </a:r>
          </a:p>
        </p:txBody>
      </p:sp>
      <p:sp>
        <p:nvSpPr>
          <p:cNvPr id="7" name="内容占位符 6"/>
          <p:cNvSpPr>
            <a:spLocks noGrp="1"/>
          </p:cNvSpPr>
          <p:nvPr>
            <p:ph/>
          </p:nvPr>
        </p:nvSpPr>
        <p:spPr>
          <a:xfrm>
            <a:off x="323528" y="1412776"/>
            <a:ext cx="8280920" cy="1152128"/>
          </a:xfrm>
        </p:spPr>
        <p:txBody>
          <a:bodyPr>
            <a:normAutofit lnSpcReduction="10000"/>
          </a:bodyPr>
          <a:lstStyle/>
          <a:p>
            <a:r>
              <a:rPr lang="zh-CN" altLang="en-US" sz="2400" b="1" dirty="0" smtClean="0"/>
              <a:t>中国境内的铁路绝大部分由外国资本经营。外国资本还控制了中国沿海和</a:t>
            </a:r>
            <a:r>
              <a:rPr lang="zh-CN" altLang="en-US" sz="2400" b="1" dirty="0" smtClean="0">
                <a:solidFill>
                  <a:srgbClr val="FF0000"/>
                </a:solidFill>
              </a:rPr>
              <a:t>内河</a:t>
            </a:r>
            <a:r>
              <a:rPr lang="zh-CN" altLang="en-US" sz="2400" b="1" dirty="0" smtClean="0"/>
              <a:t>主要航道的航运业。远洋航线几乎全部为外国轮船公司所垄断。</a:t>
            </a:r>
            <a:endParaRPr lang="zh-CN" altLang="en-US" sz="2400" b="1" dirty="0"/>
          </a:p>
        </p:txBody>
      </p:sp>
      <p:grpSp>
        <p:nvGrpSpPr>
          <p:cNvPr id="8" name="Group 3"/>
          <p:cNvGrpSpPr>
            <a:grpSpLocks/>
          </p:cNvGrpSpPr>
          <p:nvPr/>
        </p:nvGrpSpPr>
        <p:grpSpPr bwMode="auto">
          <a:xfrm>
            <a:off x="683568" y="2708920"/>
            <a:ext cx="1583219" cy="1080003"/>
            <a:chOff x="37" y="218"/>
            <a:chExt cx="945" cy="1315"/>
          </a:xfrm>
        </p:grpSpPr>
        <p:pic>
          <p:nvPicPr>
            <p:cNvPr id="9" name="Picture 4" descr="练习1"/>
            <p:cNvPicPr>
              <a:picLocks noChangeAspect="1" noChangeArrowheads="1"/>
            </p:cNvPicPr>
            <p:nvPr/>
          </p:nvPicPr>
          <p:blipFill>
            <a:blip r:embed="rId2" cstate="print"/>
            <a:srcRect/>
            <a:stretch>
              <a:fillRect/>
            </a:stretch>
          </p:blipFill>
          <p:spPr bwMode="auto">
            <a:xfrm>
              <a:off x="37" y="218"/>
              <a:ext cx="945" cy="1315"/>
            </a:xfrm>
            <a:prstGeom prst="rect">
              <a:avLst/>
            </a:prstGeom>
            <a:noFill/>
            <a:ln w="9525">
              <a:noFill/>
              <a:miter lim="800000"/>
              <a:headEnd/>
              <a:tailEnd/>
            </a:ln>
          </p:spPr>
        </p:pic>
        <p:sp>
          <p:nvSpPr>
            <p:cNvPr id="10" name="Rectangle 5" descr="信纸"/>
            <p:cNvSpPr>
              <a:spLocks noChangeArrowheads="1"/>
            </p:cNvSpPr>
            <p:nvPr/>
          </p:nvSpPr>
          <p:spPr bwMode="auto">
            <a:xfrm>
              <a:off x="146" y="436"/>
              <a:ext cx="592" cy="466"/>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latin typeface="华文新魏" pitchFamily="2" charset="-122"/>
                  <a:ea typeface="华文新魏" pitchFamily="2" charset="-122"/>
                </a:rPr>
                <a:t>材料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a:spLocks noGrp="1" noChangeArrowheads="1"/>
          </p:cNvSpPr>
          <p:nvPr>
            <p:ph sz="quarter" idx="1"/>
          </p:nvPr>
        </p:nvSpPr>
        <p:spPr>
          <a:xfrm>
            <a:off x="251520" y="2276872"/>
            <a:ext cx="8458440" cy="2736304"/>
          </a:xfrm>
          <a:noFill/>
          <a:ln w="38100">
            <a:solidFill>
              <a:schemeClr val="bg1"/>
            </a:solidFill>
          </a:ln>
        </p:spPr>
        <p:txBody>
          <a:bodyPr>
            <a:normAutofit/>
          </a:bodyPr>
          <a:lstStyle/>
          <a:p>
            <a:pPr eaLnBrk="1" hangingPunct="1"/>
            <a:r>
              <a:rPr lang="zh-CN" altLang="en-US" b="1" dirty="0" smtClean="0">
                <a:ea typeface="华文新魏" pitchFamily="2" charset="-122"/>
              </a:rPr>
              <a:t>“</a:t>
            </a:r>
            <a:r>
              <a:rPr lang="zh-CN" altLang="en-US" b="1" dirty="0" smtClean="0">
                <a:latin typeface="华文新魏" pitchFamily="2" charset="-122"/>
                <a:ea typeface="华文新魏" pitchFamily="2" charset="-122"/>
              </a:rPr>
              <a:t>铁路所布，即权力所及。凡其他之兵权、商权、矿权、交通权，左之右之，存之亡之，操纵于铁路两轨，莫敢谁何。故夫铁道者，犹人之血管机关也，死生存亡系之。有铁路权，即有一切权；有一切权，则凡其地官吏，皆吾颐使之奴，其地人民，皆我俎上之肉</a:t>
            </a:r>
            <a:r>
              <a:rPr lang="zh-CN" altLang="en-US" b="1" dirty="0" smtClean="0">
                <a:ea typeface="华文新魏" pitchFamily="2" charset="-122"/>
              </a:rPr>
              <a:t>”</a:t>
            </a:r>
            <a:r>
              <a:rPr lang="zh-CN" altLang="en-US" b="1" dirty="0" smtClean="0">
                <a:latin typeface="华文新魏" pitchFamily="2" charset="-122"/>
                <a:ea typeface="华文新魏" pitchFamily="2" charset="-122"/>
              </a:rPr>
              <a:t>。</a:t>
            </a:r>
          </a:p>
          <a:p>
            <a:pPr eaLnBrk="1" hangingPunct="1"/>
            <a:r>
              <a:rPr lang="zh-CN" altLang="en-US" sz="1800" b="1" dirty="0" smtClean="0">
                <a:latin typeface="华文新魏" pitchFamily="2" charset="-122"/>
                <a:ea typeface="华文新魏" pitchFamily="2" charset="-122"/>
              </a:rPr>
              <a:t>                                                            </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摘自当年日本</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朝日新闻</a:t>
            </a:r>
            <a:r>
              <a:rPr lang="en-US" altLang="zh-CN" sz="1800" b="1" dirty="0" smtClean="0">
                <a:latin typeface="华文新魏" pitchFamily="2" charset="-122"/>
                <a:ea typeface="华文新魏" pitchFamily="2" charset="-122"/>
              </a:rPr>
              <a:t>》</a:t>
            </a:r>
            <a:r>
              <a:rPr lang="zh-CN" altLang="en-US" sz="1800" b="1" dirty="0" smtClean="0">
                <a:latin typeface="华文新魏" pitchFamily="2" charset="-122"/>
                <a:ea typeface="华文新魏" pitchFamily="2" charset="-122"/>
              </a:rPr>
              <a:t>（</a:t>
            </a:r>
            <a:r>
              <a:rPr lang="en-US" altLang="zh-CN" sz="1800" b="1" dirty="0" smtClean="0">
                <a:latin typeface="华文新魏" pitchFamily="2" charset="-122"/>
                <a:ea typeface="华文新魏" pitchFamily="2" charset="-122"/>
              </a:rPr>
              <a:t>1903</a:t>
            </a:r>
            <a:r>
              <a:rPr lang="zh-CN" altLang="en-US" sz="1800" b="1" dirty="0" smtClean="0">
                <a:latin typeface="华文新魏" pitchFamily="2" charset="-122"/>
                <a:ea typeface="华文新魏" pitchFamily="2" charset="-122"/>
              </a:rPr>
              <a:t>年）</a:t>
            </a:r>
          </a:p>
        </p:txBody>
      </p:sp>
      <p:grpSp>
        <p:nvGrpSpPr>
          <p:cNvPr id="2" name="Group 3"/>
          <p:cNvGrpSpPr>
            <a:grpSpLocks/>
          </p:cNvGrpSpPr>
          <p:nvPr/>
        </p:nvGrpSpPr>
        <p:grpSpPr bwMode="auto">
          <a:xfrm>
            <a:off x="323117" y="476672"/>
            <a:ext cx="2087789" cy="1447800"/>
            <a:chOff x="291" y="0"/>
            <a:chExt cx="945" cy="1315"/>
          </a:xfrm>
        </p:grpSpPr>
        <p:pic>
          <p:nvPicPr>
            <p:cNvPr id="77829" name="Picture 4" descr="练习1"/>
            <p:cNvPicPr>
              <a:picLocks noChangeAspect="1" noChangeArrowheads="1"/>
            </p:cNvPicPr>
            <p:nvPr/>
          </p:nvPicPr>
          <p:blipFill>
            <a:blip r:embed="rId2" cstate="print"/>
            <a:srcRect/>
            <a:stretch>
              <a:fillRect/>
            </a:stretch>
          </p:blipFill>
          <p:spPr bwMode="auto">
            <a:xfrm>
              <a:off x="291" y="0"/>
              <a:ext cx="945" cy="1315"/>
            </a:xfrm>
            <a:prstGeom prst="rect">
              <a:avLst/>
            </a:prstGeom>
            <a:noFill/>
            <a:ln w="9525">
              <a:noFill/>
              <a:miter lim="800000"/>
              <a:headEnd/>
              <a:tailEnd/>
            </a:ln>
          </p:spPr>
        </p:pic>
        <p:sp>
          <p:nvSpPr>
            <p:cNvPr id="79877" name="Rectangle 5" descr="信纸"/>
            <p:cNvSpPr>
              <a:spLocks noChangeArrowheads="1"/>
            </p:cNvSpPr>
            <p:nvPr/>
          </p:nvSpPr>
          <p:spPr bwMode="auto">
            <a:xfrm>
              <a:off x="389" y="314"/>
              <a:ext cx="592" cy="526"/>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additive="base">
                                        <p:cTn id="7" dur="500" fill="hold"/>
                                        <p:tgtEl>
                                          <p:spTgt spid="79874"/>
                                        </p:tgtEl>
                                        <p:attrNameLst>
                                          <p:attrName>ppt_x</p:attrName>
                                        </p:attrNameLst>
                                      </p:cBhvr>
                                      <p:tavLst>
                                        <p:tav tm="0">
                                          <p:val>
                                            <p:strVal val="#ppt_x"/>
                                          </p:val>
                                        </p:tav>
                                        <p:tav tm="100000">
                                          <p:val>
                                            <p:strVal val="#ppt_x"/>
                                          </p:val>
                                        </p:tav>
                                      </p:tavLst>
                                    </p:anim>
                                    <p:anim calcmode="lin" valueType="num">
                                      <p:cBhvr additive="base">
                                        <p:cTn id="8" dur="500" fill="hold"/>
                                        <p:tgtEl>
                                          <p:spTgt spid="798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11560" y="2348880"/>
            <a:ext cx="1828800" cy="3352800"/>
          </a:xfrm>
          <a:noFill/>
        </p:spPr>
        <p:txBody>
          <a:bodyPr>
            <a:normAutofit/>
          </a:bodyPr>
          <a:lstStyle/>
          <a:p>
            <a:pPr eaLnBrk="1" hangingPunct="1"/>
            <a:r>
              <a:rPr lang="en-US" altLang="zh-CN" b="1" dirty="0" smtClean="0">
                <a:ea typeface="华文新魏" pitchFamily="2" charset="-122"/>
              </a:rPr>
              <a:t>1</a:t>
            </a:r>
            <a:r>
              <a:rPr lang="zh-CN" altLang="en-US" b="1" dirty="0" smtClean="0">
                <a:ea typeface="华文新魏" pitchFamily="2" charset="-122"/>
              </a:rPr>
              <a:t>、披着宗教外衣，进行侵略活动</a:t>
            </a:r>
          </a:p>
        </p:txBody>
      </p:sp>
      <p:sp>
        <p:nvSpPr>
          <p:cNvPr id="78853" name="Rectangle 5"/>
          <p:cNvSpPr>
            <a:spLocks noGrp="1" noChangeArrowheads="1"/>
          </p:cNvSpPr>
          <p:nvPr>
            <p:ph sz="quarter" idx="1"/>
          </p:nvPr>
        </p:nvSpPr>
        <p:spPr>
          <a:xfrm>
            <a:off x="323528" y="1219200"/>
            <a:ext cx="8363272" cy="914400"/>
          </a:xfrm>
          <a:solidFill>
            <a:schemeClr val="bg1"/>
          </a:solidFill>
        </p:spPr>
        <p:txBody>
          <a:bodyPr/>
          <a:lstStyle/>
          <a:p>
            <a:pPr eaLnBrk="1" hangingPunct="1"/>
            <a:r>
              <a:rPr lang="zh-CN" altLang="en-US" sz="2600" b="1" dirty="0" smtClean="0"/>
              <a:t>其目的是宣扬殖民主义奴化思想，麻醉中国人民的精神，摧毁中国人的民族自尊心和自信心。</a:t>
            </a:r>
          </a:p>
        </p:txBody>
      </p:sp>
      <p:sp>
        <p:nvSpPr>
          <p:cNvPr id="78851" name="Rectangle 3"/>
          <p:cNvSpPr>
            <a:spLocks noChangeArrowheads="1"/>
          </p:cNvSpPr>
          <p:nvPr/>
        </p:nvSpPr>
        <p:spPr bwMode="auto">
          <a:xfrm>
            <a:off x="251520" y="188640"/>
            <a:ext cx="8229600" cy="941387"/>
          </a:xfrm>
          <a:prstGeom prst="rect">
            <a:avLst/>
          </a:prstGeom>
          <a:noFill/>
          <a:ln w="9525">
            <a:noFill/>
            <a:miter lim="800000"/>
            <a:headEnd/>
            <a:tailEnd/>
          </a:ln>
        </p:spPr>
        <p:txBody>
          <a:bodyPr/>
          <a:lstStyle/>
          <a:p>
            <a:pPr>
              <a:buFontTx/>
              <a:buNone/>
            </a:pPr>
            <a:r>
              <a:rPr lang="zh-CN" altLang="en-US" sz="4200" b="1" dirty="0">
                <a:latin typeface="华文新魏" pitchFamily="2" charset="-122"/>
                <a:ea typeface="华文新魏" pitchFamily="2" charset="-122"/>
              </a:rPr>
              <a:t>（四）文化渗透</a:t>
            </a:r>
          </a:p>
        </p:txBody>
      </p:sp>
      <p:grpSp>
        <p:nvGrpSpPr>
          <p:cNvPr id="10" name="组合 9"/>
          <p:cNvGrpSpPr/>
          <p:nvPr/>
        </p:nvGrpSpPr>
        <p:grpSpPr>
          <a:xfrm>
            <a:off x="6019800" y="2362200"/>
            <a:ext cx="2452688" cy="3504039"/>
            <a:chOff x="6019800" y="2362200"/>
            <a:chExt cx="2452688" cy="3504039"/>
          </a:xfrm>
        </p:grpSpPr>
        <p:pic>
          <p:nvPicPr>
            <p:cNvPr id="78854" name="Picture 6" descr="u=4246307282,1303441869&amp;fm=23&amp;gp=0"/>
            <p:cNvPicPr>
              <a:picLocks noChangeAspect="1" noChangeArrowheads="1"/>
            </p:cNvPicPr>
            <p:nvPr/>
          </p:nvPicPr>
          <p:blipFill>
            <a:blip r:embed="rId2" cstate="print"/>
            <a:srcRect/>
            <a:stretch>
              <a:fillRect/>
            </a:stretch>
          </p:blipFill>
          <p:spPr bwMode="auto">
            <a:xfrm>
              <a:off x="6019800" y="2362200"/>
              <a:ext cx="2452688" cy="3200400"/>
            </a:xfrm>
            <a:prstGeom prst="rect">
              <a:avLst/>
            </a:prstGeom>
            <a:noFill/>
            <a:ln w="9525">
              <a:noFill/>
              <a:miter lim="800000"/>
              <a:headEnd/>
              <a:tailEnd/>
            </a:ln>
          </p:spPr>
        </p:pic>
        <p:sp>
          <p:nvSpPr>
            <p:cNvPr id="78855" name="Rectangle 7"/>
            <p:cNvSpPr>
              <a:spLocks noChangeArrowheads="1"/>
            </p:cNvSpPr>
            <p:nvPr/>
          </p:nvSpPr>
          <p:spPr bwMode="auto">
            <a:xfrm>
              <a:off x="6444208" y="5589240"/>
              <a:ext cx="1704313" cy="276999"/>
            </a:xfrm>
            <a:prstGeom prst="rect">
              <a:avLst/>
            </a:prstGeom>
            <a:noFill/>
            <a:ln w="9525">
              <a:noFill/>
              <a:miter lim="800000"/>
              <a:headEnd/>
              <a:tailEnd/>
            </a:ln>
          </p:spPr>
          <p:txBody>
            <a:bodyPr wrap="none" anchor="ctr">
              <a:spAutoFit/>
            </a:bodyPr>
            <a:lstStyle/>
            <a:p>
              <a:r>
                <a:rPr lang="zh-CN" altLang="en-US" sz="1200" b="1" dirty="0">
                  <a:latin typeface="+mn-ea"/>
                </a:rPr>
                <a:t>孟振生（</a:t>
              </a:r>
              <a:r>
                <a:rPr lang="en-US" altLang="zh-CN" sz="1200" b="1" dirty="0">
                  <a:latin typeface="+mn-ea"/>
                </a:rPr>
                <a:t>1807--1868</a:t>
              </a:r>
              <a:r>
                <a:rPr lang="zh-CN" altLang="en-US" sz="1200" b="1" dirty="0">
                  <a:latin typeface="+mn-ea"/>
                </a:rPr>
                <a:t>）</a:t>
              </a:r>
            </a:p>
          </p:txBody>
        </p:sp>
      </p:grpSp>
      <p:grpSp>
        <p:nvGrpSpPr>
          <p:cNvPr id="9" name="组合 8"/>
          <p:cNvGrpSpPr/>
          <p:nvPr/>
        </p:nvGrpSpPr>
        <p:grpSpPr>
          <a:xfrm>
            <a:off x="2987824" y="2564904"/>
            <a:ext cx="2535238" cy="3373343"/>
            <a:chOff x="2987824" y="2564904"/>
            <a:chExt cx="2535238" cy="3373343"/>
          </a:xfrm>
        </p:grpSpPr>
        <p:sp>
          <p:nvSpPr>
            <p:cNvPr id="78852" name="Rectangle 4"/>
            <p:cNvSpPr>
              <a:spLocks noChangeArrowheads="1"/>
            </p:cNvSpPr>
            <p:nvPr/>
          </p:nvSpPr>
          <p:spPr bwMode="auto">
            <a:xfrm>
              <a:off x="3419872" y="5661248"/>
              <a:ext cx="1656184" cy="276999"/>
            </a:xfrm>
            <a:prstGeom prst="rect">
              <a:avLst/>
            </a:prstGeom>
            <a:noFill/>
            <a:ln w="9525">
              <a:noFill/>
              <a:miter lim="800000"/>
              <a:headEnd/>
              <a:tailEnd/>
            </a:ln>
          </p:spPr>
          <p:txBody>
            <a:bodyPr wrap="square">
              <a:spAutoFit/>
            </a:bodyPr>
            <a:lstStyle/>
            <a:p>
              <a:r>
                <a:rPr lang="zh-CN" altLang="en-US" sz="1200" b="1" dirty="0">
                  <a:latin typeface="+mn-ea"/>
                </a:rPr>
                <a:t>郭士立（</a:t>
              </a:r>
              <a:r>
                <a:rPr lang="en-US" altLang="zh-CN" sz="1200" b="1" dirty="0">
                  <a:latin typeface="+mn-ea"/>
                </a:rPr>
                <a:t>1803--1851</a:t>
              </a:r>
              <a:r>
                <a:rPr lang="zh-CN" altLang="en-US" sz="1200" b="1" dirty="0">
                  <a:latin typeface="+mn-ea"/>
                </a:rPr>
                <a:t>）</a:t>
              </a:r>
              <a:r>
                <a:rPr lang="zh-CN" altLang="en-US" sz="1200" dirty="0">
                  <a:latin typeface="+mn-ea"/>
                </a:rPr>
                <a:t> </a:t>
              </a:r>
            </a:p>
          </p:txBody>
        </p:sp>
        <p:pic>
          <p:nvPicPr>
            <p:cNvPr id="78856" name="Picture 8" descr="郭实腊"/>
            <p:cNvPicPr>
              <a:picLocks noChangeAspect="1" noChangeArrowheads="1"/>
            </p:cNvPicPr>
            <p:nvPr/>
          </p:nvPicPr>
          <p:blipFill>
            <a:blip r:embed="rId3" cstate="print"/>
            <a:srcRect/>
            <a:stretch>
              <a:fillRect/>
            </a:stretch>
          </p:blipFill>
          <p:spPr bwMode="auto">
            <a:xfrm>
              <a:off x="2987824" y="2564904"/>
              <a:ext cx="2535238" cy="3082280"/>
            </a:xfrm>
            <a:prstGeom prst="rect">
              <a:avLst/>
            </a:prstGeom>
            <a:noFill/>
            <a:ln w="9525">
              <a:noFill/>
              <a:miter lim="800000"/>
              <a:headEnd/>
              <a:tailEnd/>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8"/>
          <p:cNvGrpSpPr>
            <a:grpSpLocks/>
          </p:cNvGrpSpPr>
          <p:nvPr/>
        </p:nvGrpSpPr>
        <p:grpSpPr bwMode="auto">
          <a:xfrm>
            <a:off x="2123728" y="2420888"/>
            <a:ext cx="6652839" cy="3616520"/>
            <a:chOff x="1177199" y="3298735"/>
            <a:chExt cx="3208818" cy="2670878"/>
          </a:xfrm>
        </p:grpSpPr>
        <p:sp>
          <p:nvSpPr>
            <p:cNvPr id="5" name="任意多边形 4"/>
            <p:cNvSpPr/>
            <p:nvPr/>
          </p:nvSpPr>
          <p:spPr>
            <a:xfrm>
              <a:off x="2382672" y="4489320"/>
              <a:ext cx="914348" cy="915957"/>
            </a:xfrm>
            <a:custGeom>
              <a:avLst/>
              <a:gdLst>
                <a:gd name="connsiteX0" fmla="*/ 0 w 914996"/>
                <a:gd name="connsiteY0" fmla="*/ 457498 h 914996"/>
                <a:gd name="connsiteX1" fmla="*/ 457498 w 914996"/>
                <a:gd name="connsiteY1" fmla="*/ 0 h 914996"/>
                <a:gd name="connsiteX2" fmla="*/ 914996 w 914996"/>
                <a:gd name="connsiteY2" fmla="*/ 457498 h 914996"/>
                <a:gd name="connsiteX3" fmla="*/ 457498 w 914996"/>
                <a:gd name="connsiteY3" fmla="*/ 914996 h 914996"/>
                <a:gd name="connsiteX4" fmla="*/ 0 w 914996"/>
                <a:gd name="connsiteY4" fmla="*/ 457498 h 914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96" h="914996">
                  <a:moveTo>
                    <a:pt x="0" y="457498"/>
                  </a:moveTo>
                  <a:cubicBezTo>
                    <a:pt x="0" y="204829"/>
                    <a:pt x="204829" y="0"/>
                    <a:pt x="457498" y="0"/>
                  </a:cubicBezTo>
                  <a:cubicBezTo>
                    <a:pt x="710167" y="0"/>
                    <a:pt x="914996" y="204829"/>
                    <a:pt x="914996" y="457498"/>
                  </a:cubicBezTo>
                  <a:cubicBezTo>
                    <a:pt x="914996" y="710167"/>
                    <a:pt x="710167" y="914996"/>
                    <a:pt x="457498" y="914996"/>
                  </a:cubicBezTo>
                  <a:cubicBezTo>
                    <a:pt x="204829" y="914996"/>
                    <a:pt x="0" y="710167"/>
                    <a:pt x="0" y="457498"/>
                  </a:cubicBezTo>
                  <a:close/>
                </a:path>
              </a:pathLst>
            </a:cu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145428" rIns="72000" bIns="145428" spcCol="1270" anchor="ctr"/>
            <a:lstStyle/>
            <a:p>
              <a:pPr algn="ctr" defTabSz="800100">
                <a:lnSpc>
                  <a:spcPct val="90000"/>
                </a:lnSpc>
                <a:spcAft>
                  <a:spcPct val="35000"/>
                </a:spcAft>
                <a:buFontTx/>
                <a:buNone/>
                <a:defRPr/>
              </a:pPr>
              <a:r>
                <a:rPr lang="zh-CN" altLang="en-US" sz="3200" b="1" dirty="0">
                  <a:solidFill>
                    <a:srgbClr val="FF0000"/>
                  </a:solidFill>
                  <a:cs typeface="+mn-ea"/>
                  <a:sym typeface="+mn-lt"/>
                </a:rPr>
                <a:t>军事</a:t>
              </a:r>
              <a:endParaRPr lang="en-US" altLang="zh-CN" sz="3200" b="1" dirty="0">
                <a:solidFill>
                  <a:srgbClr val="FF0000"/>
                </a:solidFill>
                <a:cs typeface="+mn-ea"/>
                <a:sym typeface="+mn-lt"/>
              </a:endParaRPr>
            </a:p>
            <a:p>
              <a:pPr algn="ctr" defTabSz="800100">
                <a:lnSpc>
                  <a:spcPct val="90000"/>
                </a:lnSpc>
                <a:spcAft>
                  <a:spcPct val="35000"/>
                </a:spcAft>
                <a:buFontTx/>
                <a:buNone/>
                <a:defRPr/>
              </a:pPr>
              <a:r>
                <a:rPr lang="zh-CN" altLang="en-US" sz="3200" b="1" dirty="0">
                  <a:solidFill>
                    <a:srgbClr val="FF0000"/>
                  </a:solidFill>
                  <a:cs typeface="+mn-ea"/>
                  <a:sym typeface="+mn-lt"/>
                </a:rPr>
                <a:t>侵略</a:t>
              </a:r>
            </a:p>
          </p:txBody>
        </p:sp>
        <p:sp>
          <p:nvSpPr>
            <p:cNvPr id="6" name="任意多边形 5"/>
            <p:cNvSpPr/>
            <p:nvPr/>
          </p:nvSpPr>
          <p:spPr>
            <a:xfrm rot="16200000">
              <a:off x="2701738" y="4332164"/>
              <a:ext cx="276216" cy="38098"/>
            </a:xfrm>
            <a:custGeom>
              <a:avLst/>
              <a:gdLst>
                <a:gd name="connsiteX0" fmla="*/ 0 w 276068"/>
                <a:gd name="connsiteY0" fmla="*/ 19228 h 38456"/>
                <a:gd name="connsiteX1" fmla="*/ 276068 w 276068"/>
                <a:gd name="connsiteY1" fmla="*/ 19228 h 38456"/>
              </a:gdLst>
              <a:ahLst/>
              <a:cxnLst>
                <a:cxn ang="0">
                  <a:pos x="connsiteX0" y="connsiteY0"/>
                </a:cxn>
                <a:cxn ang="0">
                  <a:pos x="connsiteX1" y="connsiteY1"/>
                </a:cxn>
              </a:cxnLst>
              <a:rect l="l" t="t" r="r" b="b"/>
              <a:pathLst>
                <a:path w="276068" h="38456">
                  <a:moveTo>
                    <a:pt x="0" y="19228"/>
                  </a:moveTo>
                  <a:lnTo>
                    <a:pt x="276068" y="192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43832" tIns="12327" rIns="143833" bIns="12326" anchor="ctr"/>
            <a:lstStyle/>
            <a:p>
              <a:pPr algn="ctr" defTabSz="800100" eaLnBrk="0" hangingPunct="0">
                <a:lnSpc>
                  <a:spcPct val="90000"/>
                </a:lnSpc>
                <a:spcAft>
                  <a:spcPct val="35000"/>
                </a:spcAft>
                <a:defRPr/>
              </a:pPr>
              <a:endParaRPr lang="zh-CN" altLang="en-US" b="0">
                <a:solidFill>
                  <a:schemeClr val="tx1"/>
                </a:solidFill>
                <a:cs typeface="+mn-ea"/>
                <a:sym typeface="+mn-lt"/>
              </a:endParaRPr>
            </a:p>
          </p:txBody>
        </p:sp>
        <p:sp>
          <p:nvSpPr>
            <p:cNvPr id="7" name="任意多边形 6"/>
            <p:cNvSpPr/>
            <p:nvPr/>
          </p:nvSpPr>
          <p:spPr>
            <a:xfrm>
              <a:off x="1906553" y="3298735"/>
              <a:ext cx="1841647" cy="914369"/>
            </a:xfrm>
            <a:custGeom>
              <a:avLst/>
              <a:gdLst>
                <a:gd name="connsiteX0" fmla="*/ 0 w 914996"/>
                <a:gd name="connsiteY0" fmla="*/ 457498 h 914996"/>
                <a:gd name="connsiteX1" fmla="*/ 457498 w 914996"/>
                <a:gd name="connsiteY1" fmla="*/ 0 h 914996"/>
                <a:gd name="connsiteX2" fmla="*/ 914996 w 914996"/>
                <a:gd name="connsiteY2" fmla="*/ 457498 h 914996"/>
                <a:gd name="connsiteX3" fmla="*/ 457498 w 914996"/>
                <a:gd name="connsiteY3" fmla="*/ 914996 h 914996"/>
                <a:gd name="connsiteX4" fmla="*/ 0 w 914996"/>
                <a:gd name="connsiteY4" fmla="*/ 457498 h 914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96" h="914996">
                  <a:moveTo>
                    <a:pt x="0" y="457498"/>
                  </a:moveTo>
                  <a:cubicBezTo>
                    <a:pt x="0" y="204829"/>
                    <a:pt x="204829" y="0"/>
                    <a:pt x="457498" y="0"/>
                  </a:cubicBezTo>
                  <a:cubicBezTo>
                    <a:pt x="710167" y="0"/>
                    <a:pt x="914996" y="204829"/>
                    <a:pt x="914996" y="457498"/>
                  </a:cubicBezTo>
                  <a:cubicBezTo>
                    <a:pt x="914996" y="710167"/>
                    <a:pt x="710167" y="914996"/>
                    <a:pt x="457498" y="914996"/>
                  </a:cubicBezTo>
                  <a:cubicBezTo>
                    <a:pt x="204829" y="914996"/>
                    <a:pt x="0" y="710167"/>
                    <a:pt x="0" y="457498"/>
                  </a:cubicBez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145428" rIns="72000" bIns="145428" anchor="ctr"/>
            <a:lstStyle/>
            <a:p>
              <a:pPr algn="ctr" defTabSz="800100">
                <a:lnSpc>
                  <a:spcPct val="90000"/>
                </a:lnSpc>
                <a:spcAft>
                  <a:spcPct val="35000"/>
                </a:spcAft>
                <a:defRPr/>
              </a:pPr>
              <a:endParaRPr lang="en-US" altLang="zh-CN" sz="2400" b="1" dirty="0" smtClean="0">
                <a:solidFill>
                  <a:schemeClr val="tx1"/>
                </a:solidFill>
                <a:cs typeface="+mn-ea"/>
                <a:sym typeface="+mn-lt"/>
              </a:endParaRPr>
            </a:p>
            <a:p>
              <a:pPr algn="ctr" defTabSz="800100">
                <a:lnSpc>
                  <a:spcPct val="90000"/>
                </a:lnSpc>
                <a:spcAft>
                  <a:spcPct val="35000"/>
                </a:spcAft>
                <a:defRPr/>
              </a:pPr>
              <a:r>
                <a:rPr lang="zh-CN" altLang="en-US" sz="2400" b="1" dirty="0" smtClean="0">
                  <a:solidFill>
                    <a:schemeClr val="tx1"/>
                  </a:solidFill>
                  <a:cs typeface="+mn-ea"/>
                  <a:sym typeface="+mn-lt"/>
                </a:rPr>
                <a:t>发动侵略战争</a:t>
              </a:r>
              <a:endParaRPr lang="en-US" altLang="zh-CN" sz="2400" b="1" dirty="0" smtClean="0">
                <a:solidFill>
                  <a:schemeClr val="tx1"/>
                </a:solidFill>
                <a:cs typeface="+mn-ea"/>
                <a:sym typeface="+mn-lt"/>
              </a:endParaRPr>
            </a:p>
            <a:p>
              <a:pPr algn="ctr" defTabSz="800100">
                <a:lnSpc>
                  <a:spcPct val="90000"/>
                </a:lnSpc>
                <a:spcAft>
                  <a:spcPct val="35000"/>
                </a:spcAft>
                <a:defRPr/>
              </a:pPr>
              <a:r>
                <a:rPr lang="zh-CN" altLang="en-US" sz="2400" b="1" dirty="0" smtClean="0">
                  <a:solidFill>
                    <a:schemeClr val="tx1"/>
                  </a:solidFill>
                  <a:cs typeface="+mn-ea"/>
                  <a:sym typeface="+mn-lt"/>
                </a:rPr>
                <a:t>屠杀中国人民</a:t>
              </a:r>
            </a:p>
            <a:p>
              <a:pPr algn="ctr" defTabSz="800100">
                <a:lnSpc>
                  <a:spcPct val="90000"/>
                </a:lnSpc>
                <a:spcAft>
                  <a:spcPct val="35000"/>
                </a:spcAft>
                <a:defRPr/>
              </a:pPr>
              <a:endParaRPr lang="zh-CN" altLang="en-US" sz="2400" b="1" dirty="0">
                <a:solidFill>
                  <a:schemeClr val="tx1"/>
                </a:solidFill>
                <a:cs typeface="+mn-ea"/>
                <a:sym typeface="+mn-lt"/>
              </a:endParaRPr>
            </a:p>
          </p:txBody>
        </p:sp>
        <p:sp>
          <p:nvSpPr>
            <p:cNvPr id="10" name="任意多边形 9"/>
            <p:cNvSpPr/>
            <p:nvPr/>
          </p:nvSpPr>
          <p:spPr>
            <a:xfrm rot="1800000">
              <a:off x="3254612" y="5166482"/>
              <a:ext cx="162860" cy="40247"/>
            </a:xfrm>
            <a:custGeom>
              <a:avLst/>
              <a:gdLst>
                <a:gd name="connsiteX0" fmla="*/ 0 w 276068"/>
                <a:gd name="connsiteY0" fmla="*/ 19228 h 38456"/>
                <a:gd name="connsiteX1" fmla="*/ 276068 w 276068"/>
                <a:gd name="connsiteY1" fmla="*/ 19228 h 38456"/>
              </a:gdLst>
              <a:ahLst/>
              <a:cxnLst>
                <a:cxn ang="0">
                  <a:pos x="connsiteX0" y="connsiteY0"/>
                </a:cxn>
                <a:cxn ang="0">
                  <a:pos x="connsiteX1" y="connsiteY1"/>
                </a:cxn>
              </a:cxnLst>
              <a:rect l="l" t="t" r="r" b="b"/>
              <a:pathLst>
                <a:path w="276068" h="38456">
                  <a:moveTo>
                    <a:pt x="0" y="19228"/>
                  </a:moveTo>
                  <a:lnTo>
                    <a:pt x="276068" y="192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43833" tIns="12326" rIns="143831" bIns="12326" anchor="ctr"/>
            <a:lstStyle/>
            <a:p>
              <a:pPr algn="ctr" defTabSz="800100" eaLnBrk="0" hangingPunct="0">
                <a:lnSpc>
                  <a:spcPct val="90000"/>
                </a:lnSpc>
                <a:spcAft>
                  <a:spcPct val="35000"/>
                </a:spcAft>
                <a:defRPr/>
              </a:pPr>
              <a:endParaRPr lang="zh-CN" altLang="en-US" b="0">
                <a:solidFill>
                  <a:schemeClr val="tx1"/>
                </a:solidFill>
                <a:cs typeface="+mn-ea"/>
                <a:sym typeface="+mn-lt"/>
              </a:endParaRPr>
            </a:p>
          </p:txBody>
        </p:sp>
        <p:sp>
          <p:nvSpPr>
            <p:cNvPr id="11" name="任意多边形 10"/>
            <p:cNvSpPr/>
            <p:nvPr/>
          </p:nvSpPr>
          <p:spPr>
            <a:xfrm>
              <a:off x="3330529" y="5053657"/>
              <a:ext cx="1055488" cy="915956"/>
            </a:xfrm>
            <a:custGeom>
              <a:avLst/>
              <a:gdLst>
                <a:gd name="connsiteX0" fmla="*/ 0 w 914996"/>
                <a:gd name="connsiteY0" fmla="*/ 457498 h 914996"/>
                <a:gd name="connsiteX1" fmla="*/ 457498 w 914996"/>
                <a:gd name="connsiteY1" fmla="*/ 0 h 914996"/>
                <a:gd name="connsiteX2" fmla="*/ 914996 w 914996"/>
                <a:gd name="connsiteY2" fmla="*/ 457498 h 914996"/>
                <a:gd name="connsiteX3" fmla="*/ 457498 w 914996"/>
                <a:gd name="connsiteY3" fmla="*/ 914996 h 914996"/>
                <a:gd name="connsiteX4" fmla="*/ 0 w 914996"/>
                <a:gd name="connsiteY4" fmla="*/ 457498 h 914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96" h="914996">
                  <a:moveTo>
                    <a:pt x="0" y="457498"/>
                  </a:moveTo>
                  <a:cubicBezTo>
                    <a:pt x="0" y="204829"/>
                    <a:pt x="204829" y="0"/>
                    <a:pt x="457498" y="0"/>
                  </a:cubicBezTo>
                  <a:cubicBezTo>
                    <a:pt x="710167" y="0"/>
                    <a:pt x="914996" y="204829"/>
                    <a:pt x="914996" y="457498"/>
                  </a:cubicBezTo>
                  <a:cubicBezTo>
                    <a:pt x="914996" y="710167"/>
                    <a:pt x="710167" y="914996"/>
                    <a:pt x="457498" y="914996"/>
                  </a:cubicBezTo>
                  <a:cubicBezTo>
                    <a:pt x="204829" y="914996"/>
                    <a:pt x="0" y="710167"/>
                    <a:pt x="0" y="457498"/>
                  </a:cubicBez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145428" rIns="72000" bIns="145428" anchor="ctr"/>
            <a:lstStyle/>
            <a:p>
              <a:pPr algn="ctr" defTabSz="800100">
                <a:lnSpc>
                  <a:spcPct val="90000"/>
                </a:lnSpc>
                <a:spcAft>
                  <a:spcPct val="35000"/>
                </a:spcAft>
                <a:defRPr/>
              </a:pPr>
              <a:endParaRPr lang="en-US" altLang="zh-CN" sz="2400" b="1" dirty="0" smtClean="0">
                <a:solidFill>
                  <a:schemeClr val="tx1"/>
                </a:solidFill>
                <a:cs typeface="+mn-ea"/>
                <a:sym typeface="+mn-lt"/>
              </a:endParaRPr>
            </a:p>
            <a:p>
              <a:pPr algn="ctr" defTabSz="800100">
                <a:lnSpc>
                  <a:spcPct val="90000"/>
                </a:lnSpc>
                <a:spcAft>
                  <a:spcPct val="35000"/>
                </a:spcAft>
                <a:defRPr/>
              </a:pPr>
              <a:r>
                <a:rPr lang="zh-CN" altLang="en-US" sz="2400" b="1" dirty="0" smtClean="0">
                  <a:solidFill>
                    <a:schemeClr val="tx1"/>
                  </a:solidFill>
                  <a:cs typeface="+mn-ea"/>
                  <a:sym typeface="+mn-lt"/>
                </a:rPr>
                <a:t>侵占</a:t>
              </a:r>
              <a:r>
                <a:rPr lang="zh-CN" altLang="en-US" sz="2400" b="1" dirty="0">
                  <a:solidFill>
                    <a:schemeClr val="tx1"/>
                  </a:solidFill>
                  <a:cs typeface="+mn-ea"/>
                  <a:sym typeface="+mn-lt"/>
                </a:rPr>
                <a:t>中国</a:t>
              </a:r>
              <a:r>
                <a:rPr lang="zh-CN" altLang="en-US" sz="2400" b="1" dirty="0" smtClean="0">
                  <a:solidFill>
                    <a:schemeClr val="tx1"/>
                  </a:solidFill>
                  <a:cs typeface="+mn-ea"/>
                  <a:sym typeface="+mn-lt"/>
                </a:rPr>
                <a:t>领土</a:t>
              </a:r>
              <a:endParaRPr lang="en-US" altLang="zh-CN" sz="2400" b="1" dirty="0" smtClean="0">
                <a:solidFill>
                  <a:schemeClr val="tx1"/>
                </a:solidFill>
                <a:cs typeface="+mn-ea"/>
                <a:sym typeface="+mn-lt"/>
              </a:endParaRPr>
            </a:p>
            <a:p>
              <a:pPr algn="ctr" defTabSz="800100">
                <a:lnSpc>
                  <a:spcPct val="90000"/>
                </a:lnSpc>
                <a:spcAft>
                  <a:spcPct val="35000"/>
                </a:spcAft>
                <a:defRPr/>
              </a:pPr>
              <a:r>
                <a:rPr lang="zh-CN" altLang="en-US" sz="2400" b="1" dirty="0" smtClean="0">
                  <a:solidFill>
                    <a:schemeClr val="tx1"/>
                  </a:solidFill>
                  <a:cs typeface="+mn-ea"/>
                  <a:sym typeface="+mn-lt"/>
                </a:rPr>
                <a:t>划分势力范围</a:t>
              </a:r>
            </a:p>
            <a:p>
              <a:pPr algn="ctr" defTabSz="800100">
                <a:lnSpc>
                  <a:spcPct val="90000"/>
                </a:lnSpc>
                <a:spcAft>
                  <a:spcPct val="35000"/>
                </a:spcAft>
                <a:defRPr/>
              </a:pPr>
              <a:endParaRPr lang="zh-CN" altLang="en-US" sz="2400" b="1" dirty="0">
                <a:solidFill>
                  <a:schemeClr val="tx1"/>
                </a:solidFill>
                <a:cs typeface="+mn-ea"/>
                <a:sym typeface="+mn-lt"/>
              </a:endParaRPr>
            </a:p>
          </p:txBody>
        </p:sp>
        <p:sp>
          <p:nvSpPr>
            <p:cNvPr id="14" name="任意多边形 13"/>
            <p:cNvSpPr/>
            <p:nvPr/>
          </p:nvSpPr>
          <p:spPr>
            <a:xfrm rot="19800000" flipV="1">
              <a:off x="2305045" y="5215084"/>
              <a:ext cx="162997" cy="45097"/>
            </a:xfrm>
            <a:custGeom>
              <a:avLst/>
              <a:gdLst>
                <a:gd name="connsiteX0" fmla="*/ 0 w 276068"/>
                <a:gd name="connsiteY0" fmla="*/ 19228 h 38456"/>
                <a:gd name="connsiteX1" fmla="*/ 276068 w 276068"/>
                <a:gd name="connsiteY1" fmla="*/ 19228 h 38456"/>
              </a:gdLst>
              <a:ahLst/>
              <a:cxnLst>
                <a:cxn ang="0">
                  <a:pos x="connsiteX0" y="connsiteY0"/>
                </a:cxn>
                <a:cxn ang="0">
                  <a:pos x="connsiteX1" y="connsiteY1"/>
                </a:cxn>
              </a:cxnLst>
              <a:rect l="l" t="t" r="r" b="b"/>
              <a:pathLst>
                <a:path w="276068" h="38456">
                  <a:moveTo>
                    <a:pt x="276068" y="19228"/>
                  </a:moveTo>
                  <a:lnTo>
                    <a:pt x="0" y="1922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43831" tIns="12327" rIns="143834" bIns="12326" anchor="ctr"/>
            <a:lstStyle/>
            <a:p>
              <a:pPr algn="ctr" defTabSz="800100" eaLnBrk="0" hangingPunct="0">
                <a:lnSpc>
                  <a:spcPct val="90000"/>
                </a:lnSpc>
                <a:spcAft>
                  <a:spcPct val="35000"/>
                </a:spcAft>
                <a:defRPr/>
              </a:pPr>
              <a:endParaRPr lang="zh-CN" altLang="en-US" b="0">
                <a:solidFill>
                  <a:schemeClr val="tx1"/>
                </a:solidFill>
                <a:cs typeface="+mn-ea"/>
                <a:sym typeface="+mn-lt"/>
              </a:endParaRPr>
            </a:p>
          </p:txBody>
        </p:sp>
        <p:sp>
          <p:nvSpPr>
            <p:cNvPr id="15" name="任意多边形 14"/>
            <p:cNvSpPr/>
            <p:nvPr/>
          </p:nvSpPr>
          <p:spPr>
            <a:xfrm>
              <a:off x="1177199" y="5000478"/>
              <a:ext cx="1180858" cy="915956"/>
            </a:xfrm>
            <a:custGeom>
              <a:avLst/>
              <a:gdLst>
                <a:gd name="connsiteX0" fmla="*/ 0 w 914996"/>
                <a:gd name="connsiteY0" fmla="*/ 457498 h 914996"/>
                <a:gd name="connsiteX1" fmla="*/ 457498 w 914996"/>
                <a:gd name="connsiteY1" fmla="*/ 0 h 914996"/>
                <a:gd name="connsiteX2" fmla="*/ 914996 w 914996"/>
                <a:gd name="connsiteY2" fmla="*/ 457498 h 914996"/>
                <a:gd name="connsiteX3" fmla="*/ 457498 w 914996"/>
                <a:gd name="connsiteY3" fmla="*/ 914996 h 914996"/>
                <a:gd name="connsiteX4" fmla="*/ 0 w 914996"/>
                <a:gd name="connsiteY4" fmla="*/ 457498 h 914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996" h="914996">
                  <a:moveTo>
                    <a:pt x="0" y="457498"/>
                  </a:moveTo>
                  <a:cubicBezTo>
                    <a:pt x="0" y="204829"/>
                    <a:pt x="204829" y="0"/>
                    <a:pt x="457498" y="0"/>
                  </a:cubicBezTo>
                  <a:cubicBezTo>
                    <a:pt x="710167" y="0"/>
                    <a:pt x="914996" y="204829"/>
                    <a:pt x="914996" y="457498"/>
                  </a:cubicBezTo>
                  <a:cubicBezTo>
                    <a:pt x="914996" y="710167"/>
                    <a:pt x="710167" y="914996"/>
                    <a:pt x="457498" y="914996"/>
                  </a:cubicBezTo>
                  <a:cubicBezTo>
                    <a:pt x="204829" y="914996"/>
                    <a:pt x="0" y="710167"/>
                    <a:pt x="0" y="457498"/>
                  </a:cubicBez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2000" tIns="145428" rIns="72000" bIns="145428" anchor="ctr"/>
            <a:lstStyle/>
            <a:p>
              <a:pPr algn="ctr" defTabSz="800100">
                <a:lnSpc>
                  <a:spcPct val="90000"/>
                </a:lnSpc>
                <a:spcAft>
                  <a:spcPct val="35000"/>
                </a:spcAft>
                <a:defRPr/>
              </a:pPr>
              <a:endParaRPr lang="en-US" altLang="zh-CN" sz="2400" b="1" dirty="0" smtClean="0">
                <a:solidFill>
                  <a:schemeClr val="tx1"/>
                </a:solidFill>
                <a:cs typeface="+mn-ea"/>
                <a:sym typeface="+mn-lt"/>
              </a:endParaRPr>
            </a:p>
            <a:p>
              <a:pPr algn="ctr" defTabSz="800100">
                <a:lnSpc>
                  <a:spcPct val="90000"/>
                </a:lnSpc>
                <a:spcAft>
                  <a:spcPct val="35000"/>
                </a:spcAft>
                <a:defRPr/>
              </a:pPr>
              <a:r>
                <a:rPr lang="zh-CN" altLang="en-US" sz="2400" b="1" dirty="0" smtClean="0">
                  <a:solidFill>
                    <a:schemeClr val="tx1"/>
                  </a:solidFill>
                  <a:cs typeface="+mn-ea"/>
                  <a:sym typeface="+mn-lt"/>
                </a:rPr>
                <a:t>勒索赔款</a:t>
              </a:r>
              <a:endParaRPr lang="en-US" altLang="zh-CN" sz="2400" b="1" dirty="0" smtClean="0">
                <a:solidFill>
                  <a:schemeClr val="tx1"/>
                </a:solidFill>
                <a:cs typeface="+mn-ea"/>
                <a:sym typeface="+mn-lt"/>
              </a:endParaRPr>
            </a:p>
            <a:p>
              <a:pPr algn="ctr" defTabSz="800100">
                <a:lnSpc>
                  <a:spcPct val="90000"/>
                </a:lnSpc>
                <a:spcAft>
                  <a:spcPct val="35000"/>
                </a:spcAft>
                <a:defRPr/>
              </a:pPr>
              <a:r>
                <a:rPr lang="zh-CN" altLang="en-US" sz="2400" b="1" dirty="0" smtClean="0">
                  <a:solidFill>
                    <a:schemeClr val="tx1"/>
                  </a:solidFill>
                  <a:cs typeface="+mn-ea"/>
                  <a:sym typeface="+mn-lt"/>
                </a:rPr>
                <a:t>抢掠财富</a:t>
              </a:r>
            </a:p>
            <a:p>
              <a:pPr algn="ctr" defTabSz="800100">
                <a:lnSpc>
                  <a:spcPct val="90000"/>
                </a:lnSpc>
                <a:spcAft>
                  <a:spcPct val="35000"/>
                </a:spcAft>
                <a:defRPr/>
              </a:pPr>
              <a:endParaRPr lang="zh-CN" altLang="en-US" sz="2400" b="1" dirty="0">
                <a:solidFill>
                  <a:schemeClr val="tx1"/>
                </a:solidFill>
                <a:cs typeface="+mn-ea"/>
                <a:sym typeface="+mn-lt"/>
              </a:endParaRPr>
            </a:p>
          </p:txBody>
        </p:sp>
      </p:grpSp>
      <p:sp>
        <p:nvSpPr>
          <p:cNvPr id="18" name="标题 1"/>
          <p:cNvSpPr txBox="1">
            <a:spLocks noGrp="1"/>
          </p:cNvSpPr>
          <p:nvPr>
            <p:ph type="title"/>
          </p:nvPr>
        </p:nvSpPr>
        <p:spPr>
          <a:xfrm>
            <a:off x="179512" y="274638"/>
            <a:ext cx="8507288" cy="106613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2"/>
                </a:solidFill>
                <a:effectLst/>
                <a:uLnTx/>
                <a:uFillTx/>
                <a:latin typeface="+mj-ea"/>
                <a:ea typeface="+mj-ea"/>
                <a:cs typeface="+mj-cs"/>
              </a:rPr>
              <a:t>一、资本</a:t>
            </a:r>
            <a:r>
              <a:rPr kumimoji="0" lang="en-US" altLang="zh-CN" sz="4400" b="1" i="0" u="none" strike="noStrike" kern="1200" cap="none" spc="0" normalizeH="0" baseline="0" noProof="0" dirty="0" smtClean="0">
                <a:ln>
                  <a:noFill/>
                </a:ln>
                <a:solidFill>
                  <a:schemeClr val="tx2"/>
                </a:solidFill>
                <a:effectLst/>
                <a:uLnTx/>
                <a:uFillTx/>
                <a:latin typeface="+mj-ea"/>
                <a:ea typeface="+mj-ea"/>
                <a:cs typeface="+mj-cs"/>
              </a:rPr>
              <a:t>--</a:t>
            </a:r>
            <a:r>
              <a:rPr kumimoji="0" lang="zh-CN" altLang="en-US" sz="4400" b="1" i="0" u="none" strike="noStrike" kern="1200" cap="none" spc="0" normalizeH="0" baseline="0" noProof="0" dirty="0" smtClean="0">
                <a:ln>
                  <a:noFill/>
                </a:ln>
                <a:solidFill>
                  <a:schemeClr val="tx2"/>
                </a:solidFill>
                <a:effectLst/>
                <a:uLnTx/>
                <a:uFillTx/>
                <a:latin typeface="+mj-ea"/>
                <a:ea typeface="+mj-ea"/>
                <a:cs typeface="+mj-cs"/>
              </a:rPr>
              <a:t>帝国主义对中国的侵略</a:t>
            </a:r>
            <a:endParaRPr kumimoji="0" lang="zh-CN" altLang="en-US" sz="4400" b="1" i="0" u="none" strike="noStrike" kern="1200" cap="none" spc="0" normalizeH="0" baseline="0" noProof="0" dirty="0">
              <a:ln>
                <a:noFill/>
              </a:ln>
              <a:solidFill>
                <a:schemeClr val="tx2"/>
              </a:solidFill>
              <a:effectLst/>
              <a:uLnTx/>
              <a:uFillTx/>
              <a:latin typeface="+mj-ea"/>
              <a:ea typeface="+mj-ea"/>
              <a:cs typeface="+mj-cs"/>
            </a:endParaRPr>
          </a:p>
        </p:txBody>
      </p:sp>
      <p:sp>
        <p:nvSpPr>
          <p:cNvPr id="19" name="Rectangle 6"/>
          <p:cNvSpPr>
            <a:spLocks noChangeArrowheads="1"/>
          </p:cNvSpPr>
          <p:nvPr/>
        </p:nvSpPr>
        <p:spPr bwMode="auto">
          <a:xfrm>
            <a:off x="251520" y="1700808"/>
            <a:ext cx="4104456" cy="685800"/>
          </a:xfrm>
          <a:prstGeom prst="rect">
            <a:avLst/>
          </a:prstGeom>
          <a:noFill/>
          <a:ln w="9525">
            <a:noFill/>
            <a:miter lim="800000"/>
            <a:headEnd/>
            <a:tailEnd/>
          </a:ln>
        </p:spPr>
        <p:txBody>
          <a:bodyPr/>
          <a:lstStyle/>
          <a:p>
            <a:pPr>
              <a:buFontTx/>
              <a:buNone/>
            </a:pPr>
            <a:r>
              <a:rPr lang="zh-CN" altLang="en-US" sz="4400" b="1" dirty="0">
                <a:latin typeface="Garamond" pitchFamily="18" charset="0"/>
              </a:rPr>
              <a:t>（一）军事侵略</a:t>
            </a:r>
          </a:p>
        </p:txBody>
      </p:sp>
      <p:sp>
        <p:nvSpPr>
          <p:cNvPr id="20" name="内容占位符 2"/>
          <p:cNvSpPr>
            <a:spLocks noGrp="1"/>
          </p:cNvSpPr>
          <p:nvPr>
            <p:ph sz="quarter" idx="1"/>
          </p:nvPr>
        </p:nvSpPr>
        <p:spPr>
          <a:xfrm>
            <a:off x="323528" y="2924944"/>
            <a:ext cx="3024336" cy="1800200"/>
          </a:xfrm>
        </p:spPr>
        <p:txBody>
          <a:bodyPr/>
          <a:lstStyle/>
          <a:p>
            <a:r>
              <a:rPr lang="zh-CN" altLang="en-US" b="1" dirty="0" smtClean="0"/>
              <a:t>资本</a:t>
            </a:r>
            <a:r>
              <a:rPr lang="en-US" altLang="zh-CN" b="1" dirty="0" smtClean="0"/>
              <a:t>-</a:t>
            </a:r>
            <a:r>
              <a:rPr lang="zh-CN" altLang="en-US" b="1" dirty="0" smtClean="0"/>
              <a:t>帝国主义列强对中国的侵略，首先和主要的是进行军事侵略。</a:t>
            </a:r>
            <a:endParaRPr lang="zh-CN" altLang="en-US" b="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4643438" y="476250"/>
            <a:ext cx="3744912" cy="457200"/>
          </a:xfrm>
          <a:prstGeom prst="rect">
            <a:avLst/>
          </a:prstGeom>
          <a:noFill/>
          <a:ln w="9525">
            <a:noFill/>
            <a:miter lim="800000"/>
            <a:headEnd/>
            <a:tailEnd/>
          </a:ln>
        </p:spPr>
        <p:txBody>
          <a:bodyPr>
            <a:spAutoFit/>
          </a:bodyPr>
          <a:lstStyle/>
          <a:p>
            <a:endParaRPr lang="zh-CN" altLang="en-US" sz="2400">
              <a:latin typeface="Times New Roman" pitchFamily="18" charset="0"/>
              <a:ea typeface="宋体" charset="-122"/>
            </a:endParaRPr>
          </a:p>
        </p:txBody>
      </p:sp>
      <p:sp>
        <p:nvSpPr>
          <p:cNvPr id="79875" name="Text Box 3"/>
          <p:cNvSpPr txBox="1">
            <a:spLocks noChangeArrowheads="1"/>
          </p:cNvSpPr>
          <p:nvPr/>
        </p:nvSpPr>
        <p:spPr bwMode="auto">
          <a:xfrm>
            <a:off x="5364163" y="476250"/>
            <a:ext cx="2808287" cy="457200"/>
          </a:xfrm>
          <a:prstGeom prst="rect">
            <a:avLst/>
          </a:prstGeom>
          <a:noFill/>
          <a:ln w="9525">
            <a:noFill/>
            <a:miter lim="800000"/>
            <a:headEnd/>
            <a:tailEnd/>
          </a:ln>
        </p:spPr>
        <p:txBody>
          <a:bodyPr>
            <a:spAutoFit/>
          </a:bodyPr>
          <a:lstStyle/>
          <a:p>
            <a:endParaRPr lang="zh-CN" altLang="en-US" sz="2400">
              <a:latin typeface="Times New Roman" pitchFamily="18" charset="0"/>
              <a:ea typeface="宋体" charset="-122"/>
            </a:endParaRPr>
          </a:p>
        </p:txBody>
      </p:sp>
      <p:sp>
        <p:nvSpPr>
          <p:cNvPr id="79876" name="Text Box 4"/>
          <p:cNvSpPr txBox="1">
            <a:spLocks noChangeArrowheads="1"/>
          </p:cNvSpPr>
          <p:nvPr/>
        </p:nvSpPr>
        <p:spPr bwMode="auto">
          <a:xfrm>
            <a:off x="6604000" y="3851275"/>
            <a:ext cx="184150" cy="457200"/>
          </a:xfrm>
          <a:prstGeom prst="rect">
            <a:avLst/>
          </a:prstGeom>
          <a:noFill/>
          <a:ln w="9525">
            <a:noFill/>
            <a:miter lim="800000"/>
            <a:headEnd/>
            <a:tailEnd/>
          </a:ln>
        </p:spPr>
        <p:txBody>
          <a:bodyPr>
            <a:spAutoFit/>
          </a:bodyPr>
          <a:lstStyle/>
          <a:p>
            <a:pPr>
              <a:spcBef>
                <a:spcPct val="50000"/>
              </a:spcBef>
            </a:pPr>
            <a:endParaRPr lang="zh-CN" altLang="en-US" sz="2400">
              <a:latin typeface="Times New Roman" pitchFamily="18" charset="0"/>
              <a:ea typeface="宋体" charset="-122"/>
            </a:endParaRPr>
          </a:p>
        </p:txBody>
      </p:sp>
      <p:sp>
        <p:nvSpPr>
          <p:cNvPr id="79877" name="Text Box 5"/>
          <p:cNvSpPr txBox="1">
            <a:spLocks noChangeArrowheads="1"/>
          </p:cNvSpPr>
          <p:nvPr/>
        </p:nvSpPr>
        <p:spPr bwMode="auto">
          <a:xfrm>
            <a:off x="467544" y="340761"/>
            <a:ext cx="8434144" cy="1200329"/>
          </a:xfrm>
          <a:prstGeom prst="rect">
            <a:avLst/>
          </a:prstGeom>
          <a:noFill/>
          <a:ln w="9525">
            <a:noFill/>
            <a:miter lim="800000"/>
            <a:headEnd/>
            <a:tailEnd/>
          </a:ln>
        </p:spPr>
        <p:txBody>
          <a:bodyPr wrap="square">
            <a:spAutoFit/>
          </a:bodyPr>
          <a:lstStyle/>
          <a:p>
            <a:pPr>
              <a:spcBef>
                <a:spcPct val="20000"/>
              </a:spcBef>
              <a:buClr>
                <a:schemeClr val="folHlink"/>
              </a:buClr>
              <a:buSzPct val="85000"/>
              <a:buFont typeface="Wingdings 2" pitchFamily="18" charset="2"/>
              <a:buChar char="¡"/>
            </a:pPr>
            <a:r>
              <a:rPr lang="zh-CN" altLang="en-US" sz="2400" b="1" dirty="0">
                <a:latin typeface="华文新魏" pitchFamily="2" charset="-122"/>
                <a:ea typeface="华文新魏" pitchFamily="2" charset="-122"/>
              </a:rPr>
              <a:t>八国联军侵华前，据清政府的统计，天主教、基督教、东正教在华的外籍传教士已有</a:t>
            </a:r>
            <a:r>
              <a:rPr lang="en-US" altLang="zh-CN" sz="2400" b="1" dirty="0">
                <a:latin typeface="华文新魏" pitchFamily="2" charset="-122"/>
                <a:ea typeface="华文新魏" pitchFamily="2" charset="-122"/>
              </a:rPr>
              <a:t>3200</a:t>
            </a:r>
            <a:r>
              <a:rPr lang="zh-CN" altLang="en-US" sz="2400" b="1" dirty="0">
                <a:latin typeface="华文新魏" pitchFamily="2" charset="-122"/>
                <a:ea typeface="华文新魏" pitchFamily="2" charset="-122"/>
              </a:rPr>
              <a:t>多人，入教的中国人达</a:t>
            </a:r>
            <a:r>
              <a:rPr lang="en-US" altLang="zh-CN" sz="2400" b="1" dirty="0">
                <a:latin typeface="华文新魏" pitchFamily="2" charset="-122"/>
                <a:ea typeface="华文新魏" pitchFamily="2" charset="-122"/>
              </a:rPr>
              <a:t>80</a:t>
            </a:r>
            <a:r>
              <a:rPr lang="zh-CN" altLang="en-US" sz="2400" b="1" dirty="0">
                <a:latin typeface="华文新魏" pitchFamily="2" charset="-122"/>
                <a:ea typeface="华文新魏" pitchFamily="2" charset="-122"/>
              </a:rPr>
              <a:t>余万，教堂遍布全国城乡。</a:t>
            </a:r>
            <a:endParaRPr lang="zh-CN" altLang="en-US" sz="2400" dirty="0">
              <a:latin typeface="华文新魏" pitchFamily="2" charset="-122"/>
              <a:ea typeface="华文新魏" pitchFamily="2" charset="-122"/>
            </a:endParaRPr>
          </a:p>
        </p:txBody>
      </p:sp>
      <p:grpSp>
        <p:nvGrpSpPr>
          <p:cNvPr id="2" name="Group 7"/>
          <p:cNvGrpSpPr>
            <a:grpSpLocks/>
          </p:cNvGrpSpPr>
          <p:nvPr/>
        </p:nvGrpSpPr>
        <p:grpSpPr bwMode="auto">
          <a:xfrm>
            <a:off x="4572000" y="1916832"/>
            <a:ext cx="4367213" cy="3983038"/>
            <a:chOff x="0" y="0"/>
            <a:chExt cx="3023" cy="2781"/>
          </a:xfrm>
        </p:grpSpPr>
        <p:sp>
          <p:nvSpPr>
            <p:cNvPr id="82952" name="Rectangle 8"/>
            <p:cNvSpPr>
              <a:spLocks noChangeArrowheads="1"/>
            </p:cNvSpPr>
            <p:nvPr/>
          </p:nvSpPr>
          <p:spPr bwMode="auto">
            <a:xfrm>
              <a:off x="21" y="0"/>
              <a:ext cx="3002" cy="2256"/>
            </a:xfrm>
            <a:prstGeom prst="rect">
              <a:avLst/>
            </a:prstGeom>
            <a:solidFill>
              <a:srgbClr val="FFFFFF"/>
            </a:solidFill>
            <a:ln w="9525">
              <a:noFill/>
              <a:miter lim="800000"/>
              <a:headEnd/>
              <a:tailEnd/>
            </a:ln>
            <a:effectLst>
              <a:outerShdw dist="35921" dir="2700000" algn="ctr" rotWithShape="0">
                <a:schemeClr val="tx2"/>
              </a:outerShdw>
            </a:effectLst>
          </p:spPr>
          <p:txBody>
            <a:bodyPr wrap="none" anchor="ctr"/>
            <a:lstStyle/>
            <a:p>
              <a:pPr>
                <a:buFont typeface="Arial" pitchFamily="34" charset="0"/>
                <a:buNone/>
                <a:defRPr/>
              </a:pPr>
              <a:endParaRPr lang="zh-CN" altLang="en-US">
                <a:latin typeface="Arial" pitchFamily="34" charset="0"/>
              </a:endParaRPr>
            </a:p>
          </p:txBody>
        </p:sp>
        <p:sp>
          <p:nvSpPr>
            <p:cNvPr id="79882" name="Text Box 9"/>
            <p:cNvSpPr txBox="1">
              <a:spLocks noChangeArrowheads="1"/>
            </p:cNvSpPr>
            <p:nvPr/>
          </p:nvSpPr>
          <p:spPr bwMode="auto">
            <a:xfrm>
              <a:off x="0" y="2270"/>
              <a:ext cx="3009" cy="511"/>
            </a:xfrm>
            <a:prstGeom prst="rect">
              <a:avLst/>
            </a:prstGeom>
            <a:noFill/>
            <a:ln w="9525">
              <a:noFill/>
              <a:miter lim="800000"/>
              <a:headEnd/>
              <a:tailEnd/>
            </a:ln>
          </p:spPr>
          <p:txBody>
            <a:bodyPr anchor="ctr">
              <a:spAutoFit/>
            </a:bodyPr>
            <a:lstStyle/>
            <a:p>
              <a:pPr algn="ctr"/>
              <a:r>
                <a:rPr lang="zh-CN" altLang="en-US" sz="2400" dirty="0">
                  <a:solidFill>
                    <a:srgbClr val="000000"/>
                  </a:solidFill>
                  <a:latin typeface="Times New Roman" pitchFamily="18" charset="0"/>
                  <a:ea typeface="楷体_GB2312" pitchFamily="49" charset="-122"/>
                </a:rPr>
                <a:t>        </a:t>
              </a:r>
              <a:r>
                <a:rPr lang="zh-CN" altLang="en-US" b="1" dirty="0">
                  <a:latin typeface="华文新魏" pitchFamily="2" charset="-122"/>
                  <a:ea typeface="华文新魏" pitchFamily="2" charset="-122"/>
                </a:rPr>
                <a:t>传教士正在向上海徐家汇一带的孩子们传教。</a:t>
              </a:r>
            </a:p>
          </p:txBody>
        </p:sp>
        <p:pic>
          <p:nvPicPr>
            <p:cNvPr id="79883" name="Picture 10" descr="Untitled-1 copy"/>
            <p:cNvPicPr>
              <a:picLocks noChangeAspect="1" noChangeArrowheads="1"/>
            </p:cNvPicPr>
            <p:nvPr/>
          </p:nvPicPr>
          <p:blipFill>
            <a:blip r:embed="rId2" cstate="print"/>
            <a:srcRect/>
            <a:stretch>
              <a:fillRect/>
            </a:stretch>
          </p:blipFill>
          <p:spPr bwMode="auto">
            <a:xfrm>
              <a:off x="96" y="48"/>
              <a:ext cx="2880" cy="2141"/>
            </a:xfrm>
            <a:prstGeom prst="rect">
              <a:avLst/>
            </a:prstGeom>
            <a:noFill/>
            <a:ln w="9525">
              <a:noFill/>
              <a:miter lim="800000"/>
              <a:headEnd/>
              <a:tailEnd/>
            </a:ln>
          </p:spPr>
        </p:pic>
      </p:grpSp>
      <p:pic>
        <p:nvPicPr>
          <p:cNvPr id="257030" name="Picture 6" descr="https://gss2.bdstatic.com/9fo3dSag_xI4khGkpoWK1HF6hhy/baike/c0%3Dbaike272%2C5%2C5%2C272%2C90/sign=67215a64e21190ef15f69a8daf72f673/574e9258d109b3de7e966ee1c9bf6c81800a4c0a.jpg"/>
          <p:cNvPicPr>
            <a:picLocks noChangeAspect="1" noChangeArrowheads="1"/>
          </p:cNvPicPr>
          <p:nvPr/>
        </p:nvPicPr>
        <p:blipFill>
          <a:blip r:embed="rId3" cstate="print"/>
          <a:srcRect/>
          <a:stretch>
            <a:fillRect/>
          </a:stretch>
        </p:blipFill>
        <p:spPr bwMode="auto">
          <a:xfrm>
            <a:off x="107504" y="3140968"/>
            <a:ext cx="4549266" cy="3096344"/>
          </a:xfrm>
          <a:prstGeom prst="rect">
            <a:avLst/>
          </a:prstGeom>
          <a:noFill/>
        </p:spPr>
      </p:pic>
      <p:sp>
        <p:nvSpPr>
          <p:cNvPr id="14" name="矩形 13"/>
          <p:cNvSpPr/>
          <p:nvPr/>
        </p:nvSpPr>
        <p:spPr>
          <a:xfrm>
            <a:off x="1619672" y="6237312"/>
            <a:ext cx="2262158" cy="369332"/>
          </a:xfrm>
          <a:prstGeom prst="rect">
            <a:avLst/>
          </a:prstGeom>
        </p:spPr>
        <p:txBody>
          <a:bodyPr wrap="none">
            <a:spAutoFit/>
          </a:bodyPr>
          <a:lstStyle/>
          <a:p>
            <a:r>
              <a:rPr lang="zh-CN" altLang="en-US" b="1" dirty="0" smtClean="0">
                <a:latin typeface="华文新魏" pitchFamily="2" charset="-122"/>
                <a:ea typeface="华文新魏" pitchFamily="2" charset="-122"/>
              </a:rPr>
              <a:t>上海徐家汇天主教堂</a:t>
            </a:r>
            <a:endParaRPr lang="zh-CN" altLang="en-US" b="1" dirty="0">
              <a:latin typeface="华文新魏" pitchFamily="2" charset="-122"/>
              <a:ea typeface="华文新魏"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95536" y="260648"/>
            <a:ext cx="2500064" cy="1655763"/>
            <a:chOff x="0" y="0"/>
            <a:chExt cx="1361" cy="1315"/>
          </a:xfrm>
        </p:grpSpPr>
        <p:pic>
          <p:nvPicPr>
            <p:cNvPr id="80901"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83973" name="Rectangle 5" descr="信纸"/>
            <p:cNvSpPr>
              <a:spLocks noChangeArrowheads="1"/>
            </p:cNvSpPr>
            <p:nvPr/>
          </p:nvSpPr>
          <p:spPr bwMode="auto">
            <a:xfrm>
              <a:off x="0" y="316"/>
              <a:ext cx="1361" cy="412"/>
            </a:xfrm>
            <a:prstGeom prst="rect">
              <a:avLst/>
            </a:prstGeom>
            <a:noFill/>
            <a:ln w="9525">
              <a:noFill/>
              <a:miter lim="800000"/>
              <a:headEnd/>
              <a:tailEnd/>
            </a:ln>
            <a:effectLst/>
          </p:spPr>
          <p:txBody>
            <a:bodyPr>
              <a:spAutoFit/>
            </a:bodyPr>
            <a:lstStyle/>
            <a:p>
              <a:pPr algn="ctr">
                <a:buFont typeface="Arial"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6" name="Picture 3" descr=" "/>
          <p:cNvPicPr>
            <a:picLocks noChangeAspect="1" noChangeArrowheads="1"/>
          </p:cNvPicPr>
          <p:nvPr/>
        </p:nvPicPr>
        <p:blipFill>
          <a:blip r:embed="rId3" cstate="print"/>
          <a:srcRect/>
          <a:stretch>
            <a:fillRect/>
          </a:stretch>
        </p:blipFill>
        <p:spPr bwMode="auto">
          <a:xfrm>
            <a:off x="539552" y="2276872"/>
            <a:ext cx="2333625" cy="2843213"/>
          </a:xfrm>
          <a:prstGeom prst="rect">
            <a:avLst/>
          </a:prstGeom>
          <a:noFill/>
          <a:ln w="9525">
            <a:noFill/>
            <a:miter lim="800000"/>
            <a:headEnd/>
            <a:tailEnd/>
          </a:ln>
        </p:spPr>
      </p:pic>
      <p:sp>
        <p:nvSpPr>
          <p:cNvPr id="7" name="矩形 6"/>
          <p:cNvSpPr/>
          <p:nvPr/>
        </p:nvSpPr>
        <p:spPr>
          <a:xfrm>
            <a:off x="611560" y="5445224"/>
            <a:ext cx="2286000" cy="338554"/>
          </a:xfrm>
          <a:prstGeom prst="rect">
            <a:avLst/>
          </a:prstGeom>
        </p:spPr>
        <p:txBody>
          <a:bodyPr>
            <a:spAutoFit/>
          </a:bodyPr>
          <a:lstStyle/>
          <a:p>
            <a:r>
              <a:rPr lang="zh-CN" altLang="en-US" sz="1600" b="1" dirty="0" smtClean="0">
                <a:solidFill>
                  <a:srgbClr val="002166"/>
                </a:solidFill>
              </a:rPr>
              <a:t>美国的前驻华公使田贝</a:t>
            </a:r>
            <a:endParaRPr lang="zh-CN" altLang="en-US" sz="1600" dirty="0"/>
          </a:p>
        </p:txBody>
      </p:sp>
      <p:sp>
        <p:nvSpPr>
          <p:cNvPr id="8" name="云形标注 7"/>
          <p:cNvSpPr/>
          <p:nvPr/>
        </p:nvSpPr>
        <p:spPr>
          <a:xfrm>
            <a:off x="4499992" y="1268760"/>
            <a:ext cx="4392488" cy="3888432"/>
          </a:xfrm>
          <a:prstGeom prst="cloudCallout">
            <a:avLst>
              <a:gd name="adj1" fmla="val -104831"/>
              <a:gd name="adj2" fmla="val 1607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accent3">
                    <a:lumMod val="75000"/>
                  </a:schemeClr>
                </a:solidFill>
                <a:latin typeface="+mn-ea"/>
              </a:rPr>
              <a:t>“这些先锋队（指美国传教士）所搜集的有关民族、语言、地理、历史、商业，以至一般的文化情报，将其送回国内，对于美国的贡献是很大的。”</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23528" y="116632"/>
            <a:ext cx="8218160" cy="1143000"/>
          </a:xfrm>
        </p:spPr>
        <p:txBody>
          <a:bodyPr/>
          <a:lstStyle/>
          <a:p>
            <a:pPr eaLnBrk="1" hangingPunct="1"/>
            <a:r>
              <a:rPr lang="en-US" altLang="zh-CN" b="1" dirty="0" smtClean="0">
                <a:solidFill>
                  <a:schemeClr val="tx1"/>
                </a:solidFill>
              </a:rPr>
              <a:t>2</a:t>
            </a:r>
            <a:r>
              <a:rPr lang="zh-CN" altLang="en-US" b="1" dirty="0" smtClean="0">
                <a:solidFill>
                  <a:schemeClr val="tx1"/>
                </a:solidFill>
              </a:rPr>
              <a:t>、为侵略中国制造舆论</a:t>
            </a:r>
          </a:p>
        </p:txBody>
      </p:sp>
      <p:sp>
        <p:nvSpPr>
          <p:cNvPr id="81923" name="Rectangle 3"/>
          <p:cNvSpPr>
            <a:spLocks noGrp="1" noChangeArrowheads="1"/>
          </p:cNvSpPr>
          <p:nvPr>
            <p:ph sz="quarter" idx="1"/>
          </p:nvPr>
        </p:nvSpPr>
        <p:spPr>
          <a:xfrm>
            <a:off x="395536" y="2924944"/>
            <a:ext cx="5545598" cy="2880320"/>
          </a:xfrm>
          <a:solidFill>
            <a:schemeClr val="bg1"/>
          </a:solidFill>
        </p:spPr>
        <p:txBody>
          <a:bodyPr/>
          <a:lstStyle/>
          <a:p>
            <a:pPr eaLnBrk="1" hangingPunct="1">
              <a:lnSpc>
                <a:spcPct val="90000"/>
              </a:lnSpc>
            </a:pPr>
            <a:r>
              <a:rPr lang="zh-CN" altLang="en-US" sz="2400" b="1" dirty="0" smtClean="0">
                <a:latin typeface="华文新魏" pitchFamily="2" charset="-122"/>
                <a:ea typeface="华文新魏" pitchFamily="2" charset="-122"/>
              </a:rPr>
              <a:t>较早的外文期刊是</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中国丛报</a:t>
            </a:r>
            <a:r>
              <a:rPr lang="en-US" altLang="zh-CN" sz="2400" b="1" dirty="0" smtClean="0">
                <a:latin typeface="华文新魏" pitchFamily="2" charset="-122"/>
                <a:ea typeface="华文新魏" pitchFamily="2" charset="-122"/>
              </a:rPr>
              <a:t>》(Chinese Repository</a:t>
            </a: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1832</a:t>
            </a:r>
            <a:r>
              <a:rPr lang="en-US" altLang="zh-CN" sz="2400" b="1" dirty="0" smtClean="0">
                <a:ea typeface="华文新魏" pitchFamily="2" charset="-122"/>
              </a:rPr>
              <a:t>—</a:t>
            </a:r>
            <a:r>
              <a:rPr lang="en-US" altLang="zh-CN" sz="2400" b="1" dirty="0" smtClean="0">
                <a:latin typeface="华文新魏" pitchFamily="2" charset="-122"/>
                <a:ea typeface="华文新魏" pitchFamily="2" charset="-122"/>
              </a:rPr>
              <a:t>1851</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和</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北华捷报</a:t>
            </a:r>
            <a:r>
              <a:rPr lang="en-US" altLang="zh-CN" sz="2400" b="1" dirty="0" smtClean="0">
                <a:latin typeface="华文新魏" pitchFamily="2" charset="-122"/>
                <a:ea typeface="华文新魏" pitchFamily="2" charset="-122"/>
              </a:rPr>
              <a:t>》(1850</a:t>
            </a:r>
            <a:r>
              <a:rPr lang="en-US" altLang="zh-CN" sz="2400" b="1" dirty="0" smtClean="0">
                <a:ea typeface="华文新魏" pitchFamily="2" charset="-122"/>
              </a:rPr>
              <a:t>—</a:t>
            </a:r>
            <a:r>
              <a:rPr lang="en-US" altLang="zh-CN" sz="2400" b="1" dirty="0" smtClean="0">
                <a:latin typeface="华文新魏" pitchFamily="2" charset="-122"/>
                <a:ea typeface="华文新魏" pitchFamily="2" charset="-122"/>
              </a:rPr>
              <a:t>1864</a:t>
            </a:r>
            <a:r>
              <a:rPr lang="zh-CN" altLang="en-US" sz="2400" b="1" dirty="0" smtClean="0">
                <a:latin typeface="华文新魏" pitchFamily="2" charset="-122"/>
                <a:ea typeface="华文新魏" pitchFamily="2" charset="-122"/>
              </a:rPr>
              <a:t>年，后改名</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字林西报</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是上海最早、近代中国历时最久、影响最大的英文报纸。</a:t>
            </a:r>
            <a:r>
              <a:rPr lang="en-US" altLang="zh-CN" sz="2400" b="1" dirty="0" smtClean="0">
                <a:latin typeface="华文新魏" pitchFamily="2" charset="-122"/>
                <a:ea typeface="华文新魏" pitchFamily="2" charset="-122"/>
              </a:rPr>
              <a:t>) </a:t>
            </a:r>
          </a:p>
          <a:p>
            <a:pPr eaLnBrk="1" hangingPunct="1">
              <a:lnSpc>
                <a:spcPct val="90000"/>
              </a:lnSpc>
            </a:pPr>
            <a:r>
              <a:rPr lang="zh-CN" altLang="en-US" sz="2400" b="1" dirty="0" smtClean="0">
                <a:latin typeface="华文新魏" pitchFamily="2" charset="-122"/>
                <a:ea typeface="华文新魏" pitchFamily="2" charset="-122"/>
              </a:rPr>
              <a:t>基督教在中国设立的最大的出版机构是广学会，主持人李提摩太。</a:t>
            </a:r>
          </a:p>
        </p:txBody>
      </p:sp>
      <p:sp>
        <p:nvSpPr>
          <p:cNvPr id="81926" name="Rectangle 6"/>
          <p:cNvSpPr>
            <a:spLocks noChangeArrowheads="1"/>
          </p:cNvSpPr>
          <p:nvPr/>
        </p:nvSpPr>
        <p:spPr bwMode="auto">
          <a:xfrm>
            <a:off x="395536" y="1371600"/>
            <a:ext cx="8302377" cy="1077218"/>
          </a:xfrm>
          <a:prstGeom prst="rect">
            <a:avLst/>
          </a:prstGeom>
          <a:noFill/>
          <a:ln w="9525">
            <a:noFill/>
            <a:miter lim="800000"/>
            <a:headEnd/>
            <a:tailEnd/>
          </a:ln>
        </p:spPr>
        <p:txBody>
          <a:bodyPr wrap="square">
            <a:spAutoFit/>
          </a:bodyPr>
          <a:lstStyle/>
          <a:p>
            <a:r>
              <a:rPr lang="zh-CN" altLang="en-US" sz="3200" b="1" dirty="0">
                <a:latin typeface="+mn-ea"/>
              </a:rPr>
              <a:t>（</a:t>
            </a:r>
            <a:r>
              <a:rPr lang="en-US" altLang="zh-CN" sz="3200" b="1" dirty="0">
                <a:latin typeface="+mn-ea"/>
              </a:rPr>
              <a:t>1</a:t>
            </a:r>
            <a:r>
              <a:rPr lang="zh-CN" altLang="en-US" sz="3200" b="1" dirty="0">
                <a:latin typeface="+mn-ea"/>
              </a:rPr>
              <a:t>）在中国办报纸、杂志，翻译、出版各种书刊。</a:t>
            </a:r>
          </a:p>
        </p:txBody>
      </p:sp>
      <p:grpSp>
        <p:nvGrpSpPr>
          <p:cNvPr id="7" name="组合 6"/>
          <p:cNvGrpSpPr/>
          <p:nvPr/>
        </p:nvGrpSpPr>
        <p:grpSpPr>
          <a:xfrm>
            <a:off x="6084168" y="2276872"/>
            <a:ext cx="2552700" cy="3733383"/>
            <a:chOff x="6084168" y="2276872"/>
            <a:chExt cx="2552700" cy="3733383"/>
          </a:xfrm>
        </p:grpSpPr>
        <p:sp>
          <p:nvSpPr>
            <p:cNvPr id="84997" name="Rectangle 5"/>
            <p:cNvSpPr>
              <a:spLocks noChangeArrowheads="1"/>
            </p:cNvSpPr>
            <p:nvPr/>
          </p:nvSpPr>
          <p:spPr bwMode="auto">
            <a:xfrm>
              <a:off x="6372200" y="5733256"/>
              <a:ext cx="1872208" cy="276999"/>
            </a:xfrm>
            <a:prstGeom prst="rect">
              <a:avLst/>
            </a:prstGeom>
            <a:noFill/>
            <a:ln w="9525">
              <a:noFill/>
              <a:miter lim="800000"/>
              <a:headEnd/>
              <a:tailEnd/>
            </a:ln>
            <a:effectLst/>
          </p:spPr>
          <p:txBody>
            <a:bodyPr wrap="square">
              <a:spAutoFit/>
            </a:bodyPr>
            <a:lstStyle/>
            <a:p>
              <a:pPr>
                <a:buFont typeface="Arial" pitchFamily="34" charset="0"/>
                <a:buNone/>
                <a:defRPr/>
              </a:pPr>
              <a:r>
                <a:rPr lang="zh-CN" altLang="en-US" sz="1200" b="1" dirty="0" smtClean="0">
                  <a:solidFill>
                    <a:srgbClr val="990033"/>
                  </a:solidFill>
                  <a:effectLst>
                    <a:outerShdw blurRad="38100" dist="38100" dir="2700000" algn="tl">
                      <a:srgbClr val="C0C0C0"/>
                    </a:outerShdw>
                  </a:effectLst>
                  <a:latin typeface="Times New Roman" pitchFamily="18" charset="0"/>
                  <a:ea typeface="楷体_GB2312" pitchFamily="49" charset="-122"/>
                </a:rPr>
                <a:t>李提摩太（ </a:t>
              </a:r>
              <a:r>
                <a:rPr lang="en-US" altLang="zh-CN" sz="1200" b="1" dirty="0" smtClean="0">
                  <a:solidFill>
                    <a:srgbClr val="990033"/>
                  </a:solidFill>
                  <a:effectLst>
                    <a:outerShdw blurRad="38100" dist="38100" dir="2700000" algn="tl">
                      <a:srgbClr val="C0C0C0"/>
                    </a:outerShdw>
                  </a:effectLst>
                  <a:latin typeface="Times New Roman" pitchFamily="18" charset="0"/>
                  <a:ea typeface="楷体_GB2312" pitchFamily="49" charset="-122"/>
                </a:rPr>
                <a:t>1845--1919 </a:t>
              </a:r>
              <a:r>
                <a:rPr lang="zh-CN" altLang="en-US" sz="1200" b="1" dirty="0" smtClean="0">
                  <a:solidFill>
                    <a:srgbClr val="990033"/>
                  </a:solidFill>
                  <a:effectLst>
                    <a:outerShdw blurRad="38100" dist="38100" dir="2700000" algn="tl">
                      <a:srgbClr val="C0C0C0"/>
                    </a:outerShdw>
                  </a:effectLst>
                  <a:latin typeface="Times New Roman" pitchFamily="18" charset="0"/>
                  <a:ea typeface="楷体_GB2312" pitchFamily="49" charset="-122"/>
                </a:rPr>
                <a:t>）</a:t>
              </a:r>
              <a:endParaRPr lang="zh-CN" altLang="en-US" sz="1200" b="1" dirty="0">
                <a:solidFill>
                  <a:srgbClr val="990033"/>
                </a:solidFill>
                <a:effectLst>
                  <a:outerShdw blurRad="38100" dist="38100" dir="2700000" algn="tl">
                    <a:srgbClr val="C0C0C0"/>
                  </a:outerShdw>
                </a:effectLst>
                <a:latin typeface="Times New Roman" pitchFamily="18" charset="0"/>
                <a:ea typeface="楷体_GB2312" pitchFamily="49" charset="-122"/>
              </a:endParaRPr>
            </a:p>
          </p:txBody>
        </p:sp>
        <p:pic>
          <p:nvPicPr>
            <p:cNvPr id="254978" name="Picture 2" descr="https://gss1.bdstatic.com/-vo3dSag_xI4khGkpoWK1HF6hhy/baike/w%3D268%3Bg%3D0/sign=774ee2b6aad3fd1f3609a53c08754222/6c224f4a20a44623fc32d4fa9a22720e0df3d7aa.jpg"/>
            <p:cNvPicPr>
              <a:picLocks noChangeAspect="1" noChangeArrowheads="1"/>
            </p:cNvPicPr>
            <p:nvPr/>
          </p:nvPicPr>
          <p:blipFill>
            <a:blip r:embed="rId2" cstate="print"/>
            <a:srcRect/>
            <a:stretch>
              <a:fillRect/>
            </a:stretch>
          </p:blipFill>
          <p:spPr bwMode="auto">
            <a:xfrm>
              <a:off x="6084168" y="2276872"/>
              <a:ext cx="2552700" cy="3400425"/>
            </a:xfrm>
            <a:prstGeom prst="rect">
              <a:avLst/>
            </a:prstGeom>
            <a:noFill/>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539552" y="3212976"/>
            <a:ext cx="8238256" cy="1196975"/>
          </a:xfrm>
          <a:prstGeom prst="rect">
            <a:avLst/>
          </a:prstGeom>
          <a:noFill/>
          <a:ln w="9525">
            <a:solidFill>
              <a:srgbClr val="CC99FF"/>
            </a:solidFill>
            <a:miter lim="800000"/>
            <a:headEnd/>
            <a:tailEnd/>
          </a:ln>
        </p:spPr>
        <p:txBody>
          <a:bodyPr wrap="square" anchor="ctr">
            <a:spAutoFit/>
          </a:bodyPr>
          <a:lstStyle/>
          <a:p>
            <a:r>
              <a:rPr lang="zh-CN" altLang="en-US" sz="2400" b="1" dirty="0">
                <a:latin typeface="华文新魏" pitchFamily="2" charset="-122"/>
                <a:ea typeface="华文新魏" pitchFamily="2" charset="-122"/>
              </a:rPr>
              <a:t>美国传教士林乐知发表</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印度隶英十二益说</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，竟然鼓吹英国统治印度有</a:t>
            </a:r>
            <a:r>
              <a:rPr lang="en-US" altLang="zh-CN" sz="2400" b="1" dirty="0">
                <a:latin typeface="华文新魏" pitchFamily="2" charset="-122"/>
                <a:ea typeface="华文新魏" pitchFamily="2" charset="-122"/>
              </a:rPr>
              <a:t>12</a:t>
            </a:r>
            <a:r>
              <a:rPr lang="zh-CN" altLang="en-US" sz="2400" b="1" dirty="0">
                <a:latin typeface="华文新魏" pitchFamily="2" charset="-122"/>
                <a:ea typeface="华文新魏" pitchFamily="2" charset="-122"/>
              </a:rPr>
              <a:t>条好处，主张把英国的殖民统治搬到中国来，即“本昔之治印者，一一移而治华”。</a:t>
            </a:r>
          </a:p>
        </p:txBody>
      </p:sp>
      <p:sp>
        <p:nvSpPr>
          <p:cNvPr id="82947" name="Rectangle 3"/>
          <p:cNvSpPr>
            <a:spLocks noChangeArrowheads="1"/>
          </p:cNvSpPr>
          <p:nvPr/>
        </p:nvSpPr>
        <p:spPr bwMode="auto">
          <a:xfrm>
            <a:off x="467544" y="4538058"/>
            <a:ext cx="8143056" cy="1569660"/>
          </a:xfrm>
          <a:prstGeom prst="rect">
            <a:avLst/>
          </a:prstGeom>
          <a:noFill/>
          <a:ln w="9525">
            <a:solidFill>
              <a:schemeClr val="hlink"/>
            </a:solidFill>
            <a:miter lim="800000"/>
            <a:headEnd/>
            <a:tailEnd/>
          </a:ln>
        </p:spPr>
        <p:txBody>
          <a:bodyPr wrap="square" anchor="ctr">
            <a:spAutoFit/>
          </a:bodyPr>
          <a:lstStyle/>
          <a:p>
            <a:r>
              <a:rPr lang="zh-CN" altLang="en-US" sz="2400" b="1" dirty="0">
                <a:latin typeface="华文新魏" pitchFamily="2" charset="-122"/>
                <a:ea typeface="华文新魏" pitchFamily="2" charset="-122"/>
              </a:rPr>
              <a:t>“泰西各国素以爱民为治国之本，不得不藉兵力以定商情” ；“然闭关开衅之端则在中国，故每有边警，偿银割地，天实为之”</a:t>
            </a:r>
            <a:r>
              <a:rPr lang="zh-CN" altLang="en-US" sz="2400" b="1" dirty="0" smtClean="0">
                <a:latin typeface="华文新魏" pitchFamily="2" charset="-122"/>
                <a:ea typeface="华文新魏" pitchFamily="2" charset="-122"/>
              </a:rPr>
              <a:t>。</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李提摩</a:t>
            </a:r>
            <a:r>
              <a:rPr lang="zh-CN" altLang="en-US" sz="2400" b="1" dirty="0">
                <a:latin typeface="华文新魏" pitchFamily="2" charset="-122"/>
                <a:ea typeface="华文新魏" pitchFamily="2" charset="-122"/>
              </a:rPr>
              <a:t>太</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泰西新史揽要</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序</a:t>
            </a:r>
          </a:p>
        </p:txBody>
      </p:sp>
      <p:sp>
        <p:nvSpPr>
          <p:cNvPr id="82949" name="Rectangle 5"/>
          <p:cNvSpPr>
            <a:spLocks noChangeArrowheads="1"/>
          </p:cNvSpPr>
          <p:nvPr/>
        </p:nvSpPr>
        <p:spPr bwMode="auto">
          <a:xfrm>
            <a:off x="3203848" y="712182"/>
            <a:ext cx="5711552" cy="1569660"/>
          </a:xfrm>
          <a:prstGeom prst="rect">
            <a:avLst/>
          </a:prstGeom>
          <a:noFill/>
          <a:ln w="9525">
            <a:solidFill>
              <a:schemeClr val="hlink"/>
            </a:solidFill>
            <a:miter lim="800000"/>
            <a:headEnd/>
            <a:tailEnd/>
          </a:ln>
        </p:spPr>
        <p:txBody>
          <a:bodyPr wrap="square" anchor="ctr">
            <a:spAutoFit/>
          </a:bodyPr>
          <a:lstStyle/>
          <a:p>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万国公报</a:t>
            </a:r>
            <a:r>
              <a:rPr lang="en-US" altLang="zh-CN" sz="2400" b="1" dirty="0">
                <a:latin typeface="华文新魏" pitchFamily="2" charset="-122"/>
                <a:ea typeface="华文新魏" pitchFamily="2" charset="-122"/>
              </a:rPr>
              <a:t>》(Chinese Globe Magazine )</a:t>
            </a:r>
            <a:r>
              <a:rPr lang="zh-CN" altLang="en-US" sz="2400" b="1" dirty="0">
                <a:latin typeface="华文新魏" pitchFamily="2" charset="-122"/>
                <a:ea typeface="华文新魏" pitchFamily="2" charset="-122"/>
              </a:rPr>
              <a:t>，在介绍西方史地、政治、文化的同时，也宣扬殖民主义奴化思想。</a:t>
            </a:r>
          </a:p>
          <a:p>
            <a:endParaRPr lang="zh-CN" altLang="en-US" sz="2400" b="1" dirty="0">
              <a:ea typeface="宋体" charset="-122"/>
            </a:endParaRPr>
          </a:p>
        </p:txBody>
      </p:sp>
      <p:pic>
        <p:nvPicPr>
          <p:cNvPr id="6" name="图片 9"/>
          <p:cNvPicPr>
            <a:picLocks noChangeAspect="1" noChangeArrowheads="1"/>
          </p:cNvPicPr>
          <p:nvPr/>
        </p:nvPicPr>
        <p:blipFill>
          <a:blip r:embed="rId2" cstate="print"/>
          <a:srcRect/>
          <a:stretch>
            <a:fillRect/>
          </a:stretch>
        </p:blipFill>
        <p:spPr bwMode="auto">
          <a:xfrm>
            <a:off x="611560" y="116632"/>
            <a:ext cx="2063750" cy="3095625"/>
          </a:xfrm>
          <a:prstGeom prst="rect">
            <a:avLst/>
          </a:prstGeom>
          <a:noFill/>
          <a:ln w="9525">
            <a:noFill/>
            <a:miter lim="800000"/>
            <a:headEnd/>
            <a:tailEnd/>
          </a:ln>
        </p:spPr>
      </p:pic>
    </p:spTree>
  </p:cSld>
  <p:clrMapOvr>
    <a:masterClrMapping/>
  </p:clrMapOvr>
  <p:transition>
    <p:wheel spokes="1"/>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395536" y="304800"/>
            <a:ext cx="8138864" cy="1324000"/>
          </a:xfrm>
        </p:spPr>
        <p:txBody>
          <a:bodyPr>
            <a:noAutofit/>
          </a:bodyPr>
          <a:lstStyle/>
          <a:p>
            <a:pPr eaLnBrk="1" hangingPunct="1"/>
            <a:r>
              <a:rPr lang="zh-CN" altLang="en-US" b="1" dirty="0" smtClean="0">
                <a:solidFill>
                  <a:schemeClr val="tx1"/>
                </a:solidFill>
                <a:latin typeface="+mn-ea"/>
                <a:ea typeface="+mn-ea"/>
              </a:rPr>
              <a:t>（</a:t>
            </a:r>
            <a:r>
              <a:rPr lang="en-US" altLang="zh-CN" b="1" dirty="0" smtClean="0">
                <a:solidFill>
                  <a:schemeClr val="tx1"/>
                </a:solidFill>
                <a:latin typeface="+mn-ea"/>
                <a:ea typeface="+mn-ea"/>
              </a:rPr>
              <a:t>2</a:t>
            </a:r>
            <a:r>
              <a:rPr lang="zh-CN" altLang="en-US" b="1" dirty="0" smtClean="0">
                <a:solidFill>
                  <a:schemeClr val="tx1"/>
                </a:solidFill>
                <a:latin typeface="+mn-ea"/>
                <a:ea typeface="+mn-ea"/>
              </a:rPr>
              <a:t>）为了制造侵略有理的舆论，还大肆宣扬“种族优劣论”。</a:t>
            </a:r>
            <a:r>
              <a:rPr lang="zh-CN" altLang="en-US" dirty="0" smtClean="0">
                <a:latin typeface="+mn-ea"/>
                <a:ea typeface="+mn-ea"/>
              </a:rPr>
              <a:t> </a:t>
            </a:r>
          </a:p>
        </p:txBody>
      </p:sp>
      <p:sp>
        <p:nvSpPr>
          <p:cNvPr id="83971" name="Rectangle 3"/>
          <p:cNvSpPr>
            <a:spLocks noGrp="1" noChangeArrowheads="1"/>
          </p:cNvSpPr>
          <p:nvPr>
            <p:ph sz="quarter" idx="1"/>
          </p:nvPr>
        </p:nvSpPr>
        <p:spPr>
          <a:xfrm>
            <a:off x="395536" y="2132856"/>
            <a:ext cx="4032448" cy="3672408"/>
          </a:xfrm>
          <a:solidFill>
            <a:schemeClr val="bg1"/>
          </a:solidFill>
        </p:spPr>
        <p:txBody>
          <a:bodyPr>
            <a:noAutofit/>
          </a:bodyPr>
          <a:lstStyle/>
          <a:p>
            <a:pPr eaLnBrk="1" hangingPunct="1">
              <a:lnSpc>
                <a:spcPct val="80000"/>
              </a:lnSpc>
            </a:pPr>
            <a:r>
              <a:rPr lang="zh-CN" altLang="en-US" sz="2800" b="1" dirty="0" smtClean="0"/>
              <a:t>①攻击诬蔑中华民族是愚昧落后的“劣等民族”，应该接受“优等民族”白种人的开导和奴役。 </a:t>
            </a:r>
          </a:p>
          <a:p>
            <a:pPr>
              <a:lnSpc>
                <a:spcPct val="80000"/>
              </a:lnSpc>
            </a:pPr>
            <a:r>
              <a:rPr lang="zh-CN" altLang="en-US" sz="2800" b="1" dirty="0" smtClean="0"/>
              <a:t>②</a:t>
            </a:r>
            <a:r>
              <a:rPr lang="en-US" altLang="zh-CN" sz="2800" b="1" dirty="0" smtClean="0"/>
              <a:t>19</a:t>
            </a:r>
            <a:r>
              <a:rPr lang="zh-CN" altLang="en-US" sz="2800" b="1" dirty="0" smtClean="0"/>
              <a:t>世纪末，欧美帝国主义者还炮制了所谓“黄祸论”，即“中国威胁论”（</a:t>
            </a:r>
            <a:r>
              <a:rPr lang="en-US" altLang="zh-CN" sz="2800" b="1" dirty="0" smtClean="0"/>
              <a:t>China Threat Theory</a:t>
            </a:r>
            <a:r>
              <a:rPr lang="zh-CN" altLang="en-US" sz="2800" b="1" dirty="0" smtClean="0"/>
              <a:t>）。</a:t>
            </a:r>
          </a:p>
        </p:txBody>
      </p:sp>
      <p:pic>
        <p:nvPicPr>
          <p:cNvPr id="241666" name="Picture 2" descr="http://p3.img.cctvpic.com/nettv/news/special/uncommon/20111008/images/109436_7982_1318158340261.jpg"/>
          <p:cNvPicPr>
            <a:picLocks noChangeAspect="1" noChangeArrowheads="1"/>
          </p:cNvPicPr>
          <p:nvPr/>
        </p:nvPicPr>
        <p:blipFill>
          <a:blip r:embed="rId2" cstate="print"/>
          <a:srcRect/>
          <a:stretch>
            <a:fillRect/>
          </a:stretch>
        </p:blipFill>
        <p:spPr bwMode="auto">
          <a:xfrm>
            <a:off x="4860032" y="2348880"/>
            <a:ext cx="3748206" cy="2792781"/>
          </a:xfrm>
          <a:prstGeom prst="rect">
            <a:avLst/>
          </a:prstGeom>
          <a:noFill/>
        </p:spPr>
      </p:pic>
      <p:sp>
        <p:nvSpPr>
          <p:cNvPr id="6" name="矩形 5"/>
          <p:cNvSpPr/>
          <p:nvPr/>
        </p:nvSpPr>
        <p:spPr>
          <a:xfrm>
            <a:off x="5436096" y="5373216"/>
            <a:ext cx="3168352" cy="369332"/>
          </a:xfrm>
          <a:prstGeom prst="rect">
            <a:avLst/>
          </a:prstGeom>
        </p:spPr>
        <p:txBody>
          <a:bodyPr wrap="square">
            <a:spAutoFit/>
          </a:bodyPr>
          <a:lstStyle/>
          <a:p>
            <a:r>
              <a:rPr lang="zh-CN" altLang="en-US" b="1" dirty="0" smtClean="0"/>
              <a:t>漫画：中国人必须离开美国。</a:t>
            </a:r>
            <a:endParaRPr lang="zh-CN" altLang="en-US" b="1"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sz="quarter" idx="1"/>
          </p:nvPr>
        </p:nvSpPr>
        <p:spPr>
          <a:xfrm>
            <a:off x="2699792" y="404664"/>
            <a:ext cx="6192688" cy="1549152"/>
          </a:xfrm>
        </p:spPr>
        <p:txBody>
          <a:bodyPr>
            <a:normAutofit fontScale="92500" lnSpcReduction="20000"/>
          </a:bodyPr>
          <a:lstStyle/>
          <a:p>
            <a:r>
              <a:rPr lang="zh-CN" altLang="en-US" sz="2400" b="1" dirty="0" smtClean="0"/>
              <a:t>“黄祸论”是起源于</a:t>
            </a:r>
            <a:r>
              <a:rPr lang="en-US" altLang="zh-CN" sz="2400" b="1" dirty="0" smtClean="0"/>
              <a:t>19</a:t>
            </a:r>
            <a:r>
              <a:rPr lang="zh-CN" altLang="en-US" sz="2400" b="1" dirty="0" smtClean="0"/>
              <a:t>世纪主要针对中国的理论。一般认为，“黄祸论”的始作俑者是无政府主义创始人之一的俄国人巴枯宁。他在</a:t>
            </a:r>
            <a:r>
              <a:rPr lang="en-US" altLang="zh-CN" sz="2400" b="1" dirty="0" smtClean="0"/>
              <a:t>1873</a:t>
            </a:r>
            <a:r>
              <a:rPr lang="zh-CN" altLang="en-US" sz="2400" b="1" dirty="0" smtClean="0"/>
              <a:t>年出版的</a:t>
            </a:r>
            <a:r>
              <a:rPr lang="en-US" altLang="zh-CN" sz="2400" b="1" dirty="0" smtClean="0"/>
              <a:t>《</a:t>
            </a:r>
            <a:r>
              <a:rPr lang="zh-CN" altLang="en-US" sz="2400" b="1" dirty="0" smtClean="0"/>
              <a:t>国家制度和无政府状态</a:t>
            </a:r>
            <a:r>
              <a:rPr lang="en-US" altLang="zh-CN" sz="2400" b="1" dirty="0" smtClean="0"/>
              <a:t>》</a:t>
            </a:r>
            <a:r>
              <a:rPr lang="zh-CN" altLang="en-US" sz="2400" b="1" dirty="0" smtClean="0"/>
              <a:t>一书中开鼓噪“黄祸论”之先河。</a:t>
            </a:r>
            <a:endParaRPr lang="zh-CN" altLang="en-US" sz="2400" b="1" dirty="0"/>
          </a:p>
        </p:txBody>
      </p:sp>
      <p:sp>
        <p:nvSpPr>
          <p:cNvPr id="6" name="云形标注 5"/>
          <p:cNvSpPr/>
          <p:nvPr/>
        </p:nvSpPr>
        <p:spPr>
          <a:xfrm>
            <a:off x="4139952" y="2636912"/>
            <a:ext cx="4608512" cy="3672408"/>
          </a:xfrm>
          <a:prstGeom prst="cloudCallout">
            <a:avLst>
              <a:gd name="adj1" fmla="val -106440"/>
              <a:gd name="adj2" fmla="val -7760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60032" y="3140968"/>
            <a:ext cx="3347864" cy="2585323"/>
          </a:xfrm>
          <a:prstGeom prst="rect">
            <a:avLst/>
          </a:prstGeom>
        </p:spPr>
        <p:txBody>
          <a:bodyPr wrap="square">
            <a:spAutoFit/>
          </a:bodyPr>
          <a:lstStyle/>
          <a:p>
            <a:r>
              <a:rPr lang="zh-CN" altLang="en-US" b="1" dirty="0" smtClean="0"/>
              <a:t>“有些人估计中国有四亿人口，另一些人估计有六亿人口，他们十分拥挤地居住在帝国境内，于是现在越来越多的人以不可阻挡之势大批向外移民</a:t>
            </a:r>
            <a:r>
              <a:rPr lang="en-US" altLang="zh-CN" b="1" dirty="0" smtClean="0"/>
              <a:t>……</a:t>
            </a:r>
            <a:r>
              <a:rPr lang="zh-CN" altLang="en-US" b="1" dirty="0" smtClean="0"/>
              <a:t>这就是来自东方的几乎是不可避免地威胁着我们的危险。轻视中国人是错误的。中国人是可怕的。”</a:t>
            </a:r>
            <a:endParaRPr lang="zh-CN" altLang="en-US" b="1" dirty="0"/>
          </a:p>
        </p:txBody>
      </p:sp>
      <p:grpSp>
        <p:nvGrpSpPr>
          <p:cNvPr id="9" name="组合 8"/>
          <p:cNvGrpSpPr/>
          <p:nvPr/>
        </p:nvGrpSpPr>
        <p:grpSpPr>
          <a:xfrm>
            <a:off x="323528" y="260648"/>
            <a:ext cx="2232248" cy="3085311"/>
            <a:chOff x="323528" y="260648"/>
            <a:chExt cx="2232248" cy="3085311"/>
          </a:xfrm>
        </p:grpSpPr>
        <p:pic>
          <p:nvPicPr>
            <p:cNvPr id="257026" name="Picture 2" descr="https://timgsa.baidu.com/timg?image&amp;quality=80&amp;size=b9999_10000&amp;sec=1506878877821&amp;di=a03bbe216ef4611b0730c501829796e4&amp;imgtype=0&amp;src=http%3A%2F%2Fart.tze.cn%2FApaDownLoadRef%2Fm.20080213-m300-w001-009%2Fimages%2FImage10%2Fm.20080213-m300-w001-009004750.jpg"/>
            <p:cNvPicPr>
              <a:picLocks noChangeAspect="1" noChangeArrowheads="1"/>
            </p:cNvPicPr>
            <p:nvPr/>
          </p:nvPicPr>
          <p:blipFill>
            <a:blip r:embed="rId2" cstate="print"/>
            <a:srcRect/>
            <a:stretch>
              <a:fillRect/>
            </a:stretch>
          </p:blipFill>
          <p:spPr bwMode="auto">
            <a:xfrm>
              <a:off x="323528" y="260648"/>
              <a:ext cx="2232248" cy="2809876"/>
            </a:xfrm>
            <a:prstGeom prst="rect">
              <a:avLst/>
            </a:prstGeom>
            <a:noFill/>
          </p:spPr>
        </p:pic>
        <p:sp>
          <p:nvSpPr>
            <p:cNvPr id="8" name="矩形 7"/>
            <p:cNvSpPr/>
            <p:nvPr/>
          </p:nvSpPr>
          <p:spPr>
            <a:xfrm>
              <a:off x="971600" y="3068960"/>
              <a:ext cx="1212191" cy="276999"/>
            </a:xfrm>
            <a:prstGeom prst="rect">
              <a:avLst/>
            </a:prstGeom>
          </p:spPr>
          <p:txBody>
            <a:bodyPr wrap="none">
              <a:spAutoFit/>
            </a:bodyPr>
            <a:lstStyle/>
            <a:p>
              <a:r>
                <a:rPr lang="zh-CN" altLang="en-US" sz="1200" b="1" dirty="0" smtClean="0">
                  <a:latin typeface="+mn-ea"/>
                </a:rPr>
                <a:t>（</a:t>
              </a:r>
              <a:r>
                <a:rPr lang="en-US" altLang="zh-CN" sz="1200" b="1" dirty="0" smtClean="0">
                  <a:latin typeface="+mn-ea"/>
                </a:rPr>
                <a:t>1814--1876</a:t>
              </a:r>
              <a:r>
                <a:rPr lang="zh-CN" altLang="en-US" sz="1200" b="1" dirty="0" smtClean="0">
                  <a:latin typeface="+mn-ea"/>
                </a:rPr>
                <a:t>）</a:t>
              </a:r>
              <a:endParaRPr lang="zh-CN" altLang="en-US" sz="1200" b="1" dirty="0">
                <a:latin typeface="+mn-ea"/>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imgsa.baidu.com/timg?image&amp;quality=80&amp;size=b9999_10000&amp;sec=1506879713592&amp;di=bffa517881e97b91f4288138f012eb0b&amp;imgtype=0&amp;src=http%3A%2F%2Fs13.sinaimg.cn%2Fmiddle%2Fb332a793gddfd3cee0ecc%26690"/>
          <p:cNvPicPr>
            <a:picLocks noChangeAspect="1" noChangeArrowheads="1"/>
          </p:cNvPicPr>
          <p:nvPr/>
        </p:nvPicPr>
        <p:blipFill>
          <a:blip r:embed="rId2" cstate="print"/>
          <a:srcRect/>
          <a:stretch>
            <a:fillRect/>
          </a:stretch>
        </p:blipFill>
        <p:spPr bwMode="auto">
          <a:xfrm>
            <a:off x="467544" y="260648"/>
            <a:ext cx="8136904" cy="5328592"/>
          </a:xfrm>
          <a:prstGeom prst="rect">
            <a:avLst/>
          </a:prstGeom>
          <a:noFill/>
        </p:spPr>
      </p:pic>
      <p:sp>
        <p:nvSpPr>
          <p:cNvPr id="9" name="矩形 8"/>
          <p:cNvSpPr/>
          <p:nvPr/>
        </p:nvSpPr>
        <p:spPr>
          <a:xfrm>
            <a:off x="611560" y="5661248"/>
            <a:ext cx="7776864" cy="923330"/>
          </a:xfrm>
          <a:prstGeom prst="rect">
            <a:avLst/>
          </a:prstGeom>
        </p:spPr>
        <p:txBody>
          <a:bodyPr wrap="square">
            <a:spAutoFit/>
          </a:bodyPr>
          <a:lstStyle/>
          <a:p>
            <a:r>
              <a:rPr lang="en-US" altLang="zh-CN" b="1" dirty="0" smtClean="0"/>
              <a:t>《</a:t>
            </a:r>
            <a:r>
              <a:rPr lang="zh-CN" altLang="en-US" b="1" dirty="0" smtClean="0"/>
              <a:t>黄祸图</a:t>
            </a:r>
            <a:r>
              <a:rPr lang="en-US" altLang="zh-CN" b="1" dirty="0" smtClean="0"/>
              <a:t>》</a:t>
            </a:r>
            <a:r>
              <a:rPr lang="zh-CN" altLang="en-US" b="1" dirty="0" smtClean="0"/>
              <a:t>是由德国画家赫曼</a:t>
            </a:r>
            <a:r>
              <a:rPr lang="en-US" altLang="zh-CN" b="1" dirty="0" smtClean="0"/>
              <a:t>·</a:t>
            </a:r>
            <a:r>
              <a:rPr lang="zh-CN" altLang="en-US" b="1" dirty="0" smtClean="0">
                <a:solidFill>
                  <a:srgbClr val="C00000"/>
                </a:solidFill>
              </a:rPr>
              <a:t>克纳克福斯</a:t>
            </a:r>
            <a:r>
              <a:rPr lang="zh-CN" altLang="en-US" b="1" dirty="0" smtClean="0"/>
              <a:t>于</a:t>
            </a:r>
            <a:r>
              <a:rPr lang="en-US" altLang="zh-CN" b="1" dirty="0" smtClean="0"/>
              <a:t>1895</a:t>
            </a:r>
            <a:r>
              <a:rPr lang="zh-CN" altLang="en-US" b="1" dirty="0" smtClean="0"/>
              <a:t>年所创作的版画。正式的名称是德意志第二帝国皇帝威廉二世所题的“欧洲各民族，保卫你们的信仰和家园！”</a:t>
            </a:r>
            <a:endParaRPr lang="zh-CN" altLang="en-US" b="1"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Grp="1" noChangeArrowheads="1"/>
          </p:cNvSpPr>
          <p:nvPr>
            <p:ph sz="quarter" idx="1"/>
          </p:nvPr>
        </p:nvSpPr>
        <p:spPr>
          <a:xfrm>
            <a:off x="323528" y="332656"/>
            <a:ext cx="8363272" cy="1152128"/>
          </a:xfrm>
          <a:prstGeom prst="rect">
            <a:avLst/>
          </a:prstGeom>
          <a:solidFill>
            <a:schemeClr val="bg1"/>
          </a:solidFill>
        </p:spPr>
        <p:txBody>
          <a:bodyPr>
            <a:normAutofit/>
          </a:bodyPr>
          <a:lstStyle/>
          <a:p>
            <a:pPr marL="365760" indent="-237744">
              <a:lnSpc>
                <a:spcPct val="80000"/>
              </a:lnSpc>
              <a:spcBef>
                <a:spcPts val="550"/>
              </a:spcBef>
              <a:buSzTx/>
              <a:buFont typeface="Verdana"/>
              <a:buChar char="◦"/>
              <a:defRPr/>
            </a:pPr>
            <a:r>
              <a:rPr kumimoji="0" lang="zh-CN" altLang="en-US"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b="1" i="0" u="none" strike="noStrike" kern="1200" cap="none" spc="0" normalizeH="0" baseline="0" noProof="0" dirty="0" smtClean="0">
                <a:ln>
                  <a:noFill/>
                </a:ln>
                <a:solidFill>
                  <a:schemeClr val="tx1"/>
                </a:solidFill>
                <a:effectLst/>
                <a:uLnTx/>
                <a:uFillTx/>
                <a:latin typeface="+mn-lt"/>
                <a:ea typeface="+mn-ea"/>
                <a:cs typeface="+mn-cs"/>
              </a:rPr>
              <a:t> “一旦千百万中国人意识到自己的力量时，将给西方文明带来灾难和毁灭”。</a:t>
            </a:r>
            <a:r>
              <a:rPr kumimoji="0" lang="en-US" altLang="zh-CN" b="1"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b="1" i="0" u="none" strike="noStrike" kern="1200" cap="none" spc="0" normalizeH="0" baseline="0" noProof="0" dirty="0" smtClean="0">
                <a:ln>
                  <a:noFill/>
                </a:ln>
                <a:solidFill>
                  <a:schemeClr val="tx1"/>
                </a:solidFill>
                <a:effectLst/>
                <a:uLnTx/>
                <a:uFillTx/>
                <a:latin typeface="+mn-lt"/>
                <a:ea typeface="+mn-ea"/>
                <a:cs typeface="+mn-cs"/>
              </a:rPr>
              <a:t>邦德</a:t>
            </a:r>
            <a:r>
              <a:rPr kumimoji="0" lang="en-US" altLang="zh-CN" b="1"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b="1" i="0" u="none" strike="noStrike" kern="1200" cap="none" spc="0" normalizeH="0" baseline="0" noProof="0" dirty="0" smtClean="0">
                <a:ln>
                  <a:noFill/>
                </a:ln>
                <a:solidFill>
                  <a:schemeClr val="tx1"/>
                </a:solidFill>
                <a:effectLst/>
                <a:uLnTx/>
                <a:uFillTx/>
                <a:latin typeface="+mn-lt"/>
                <a:ea typeface="+mn-ea"/>
                <a:cs typeface="+mn-cs"/>
              </a:rPr>
              <a:t>我们在中国的一份责任</a:t>
            </a:r>
            <a:r>
              <a:rPr kumimoji="0" lang="en-US" altLang="zh-CN" b="1" i="0" u="none" strike="noStrike" kern="1200" cap="none" spc="0" normalizeH="0" baseline="0" noProof="0" dirty="0" smtClean="0">
                <a:ln>
                  <a:noFill/>
                </a:ln>
                <a:solidFill>
                  <a:schemeClr val="tx1"/>
                </a:solidFill>
                <a:effectLst/>
                <a:uLnTx/>
                <a:uFillTx/>
                <a:latin typeface="+mn-lt"/>
                <a:ea typeface="+mn-ea"/>
                <a:cs typeface="+mn-cs"/>
              </a:rPr>
              <a:t>》</a:t>
            </a:r>
          </a:p>
        </p:txBody>
      </p:sp>
      <p:pic>
        <p:nvPicPr>
          <p:cNvPr id="308232" name="Picture 8" descr="http://www.chinesefolklore.org.cn/upload/userfiles/shiad_bsl_07.jpg"/>
          <p:cNvPicPr>
            <a:picLocks noChangeAspect="1" noChangeArrowheads="1"/>
          </p:cNvPicPr>
          <p:nvPr/>
        </p:nvPicPr>
        <p:blipFill>
          <a:blip r:embed="rId2" cstate="print"/>
          <a:srcRect/>
          <a:stretch>
            <a:fillRect/>
          </a:stretch>
        </p:blipFill>
        <p:spPr bwMode="auto">
          <a:xfrm>
            <a:off x="3275856" y="1844824"/>
            <a:ext cx="3196160" cy="3888432"/>
          </a:xfrm>
          <a:prstGeom prst="rect">
            <a:avLst/>
          </a:prstGeom>
          <a:noFill/>
        </p:spPr>
      </p:pic>
      <p:pic>
        <p:nvPicPr>
          <p:cNvPr id="308230" name="Picture 6" descr="http://www.chinesefolklore.org.cn/upload/userfiles/shiad_bsl_08.jpg"/>
          <p:cNvPicPr>
            <a:picLocks noChangeAspect="1" noChangeArrowheads="1"/>
          </p:cNvPicPr>
          <p:nvPr/>
        </p:nvPicPr>
        <p:blipFill>
          <a:blip r:embed="rId3" cstate="print"/>
          <a:srcRect/>
          <a:stretch>
            <a:fillRect/>
          </a:stretch>
        </p:blipFill>
        <p:spPr bwMode="auto">
          <a:xfrm>
            <a:off x="6372200" y="2204864"/>
            <a:ext cx="2697690" cy="3960440"/>
          </a:xfrm>
          <a:prstGeom prst="rect">
            <a:avLst/>
          </a:prstGeom>
          <a:noFill/>
        </p:spPr>
      </p:pic>
      <p:pic>
        <p:nvPicPr>
          <p:cNvPr id="308228" name="Picture 4" descr="http://www.chinesefolklore.org.cn/blog/attachments/2012/01/3_2012011611164316i7S.jpg">
            <a:hlinkClick r:id="rId4"/>
          </p:cNvPr>
          <p:cNvPicPr>
            <a:picLocks noChangeAspect="1" noChangeArrowheads="1"/>
          </p:cNvPicPr>
          <p:nvPr/>
        </p:nvPicPr>
        <p:blipFill>
          <a:blip r:embed="rId5" cstate="print"/>
          <a:srcRect/>
          <a:stretch>
            <a:fillRect/>
          </a:stretch>
        </p:blipFill>
        <p:spPr bwMode="auto">
          <a:xfrm>
            <a:off x="0" y="2564904"/>
            <a:ext cx="3510529" cy="2736304"/>
          </a:xfrm>
          <a:prstGeom prst="rect">
            <a:avLst/>
          </a:prstGeom>
          <a:noFill/>
        </p:spPr>
      </p:pic>
      <p:sp>
        <p:nvSpPr>
          <p:cNvPr id="11" name="矩形 10"/>
          <p:cNvSpPr/>
          <p:nvPr/>
        </p:nvSpPr>
        <p:spPr>
          <a:xfrm>
            <a:off x="899592" y="5805264"/>
            <a:ext cx="1338828" cy="369332"/>
          </a:xfrm>
          <a:prstGeom prst="rect">
            <a:avLst/>
          </a:prstGeom>
        </p:spPr>
        <p:txBody>
          <a:bodyPr wrap="none">
            <a:spAutoFit/>
          </a:bodyPr>
          <a:lstStyle/>
          <a:p>
            <a:r>
              <a:rPr lang="zh-CN" altLang="en-US" b="1" dirty="0" smtClean="0"/>
              <a:t>德国明信片</a:t>
            </a:r>
            <a:endParaRPr lang="zh-CN" altLang="en-US" b="1" dirty="0"/>
          </a:p>
        </p:txBody>
      </p:sp>
      <p:sp>
        <p:nvSpPr>
          <p:cNvPr id="12" name="矩形 11"/>
          <p:cNvSpPr/>
          <p:nvPr/>
        </p:nvSpPr>
        <p:spPr>
          <a:xfrm>
            <a:off x="4716016" y="5805264"/>
            <a:ext cx="1338828" cy="369332"/>
          </a:xfrm>
          <a:prstGeom prst="rect">
            <a:avLst/>
          </a:prstGeom>
        </p:spPr>
        <p:txBody>
          <a:bodyPr wrap="none">
            <a:spAutoFit/>
          </a:bodyPr>
          <a:lstStyle/>
          <a:p>
            <a:r>
              <a:rPr lang="zh-CN" altLang="en-US" b="1" dirty="0" smtClean="0"/>
              <a:t>法国明信片</a:t>
            </a:r>
            <a:endParaRPr lang="zh-CN" altLang="en-US"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8" name="Picture 2" descr="国会为排华法案致歉"/>
          <p:cNvPicPr>
            <a:picLocks noChangeAspect="1" noChangeArrowheads="1"/>
          </p:cNvPicPr>
          <p:nvPr/>
        </p:nvPicPr>
        <p:blipFill>
          <a:blip r:embed="rId2" cstate="print"/>
          <a:srcRect/>
          <a:stretch>
            <a:fillRect/>
          </a:stretch>
        </p:blipFill>
        <p:spPr bwMode="auto">
          <a:xfrm>
            <a:off x="5652120" y="2852936"/>
            <a:ext cx="3247628" cy="2199530"/>
          </a:xfrm>
          <a:prstGeom prst="rect">
            <a:avLst/>
          </a:prstGeom>
          <a:noFill/>
        </p:spPr>
      </p:pic>
      <p:sp>
        <p:nvSpPr>
          <p:cNvPr id="5" name="矩形 4"/>
          <p:cNvSpPr/>
          <p:nvPr/>
        </p:nvSpPr>
        <p:spPr>
          <a:xfrm>
            <a:off x="395536" y="5229200"/>
            <a:ext cx="3456384" cy="1200329"/>
          </a:xfrm>
          <a:prstGeom prst="rect">
            <a:avLst/>
          </a:prstGeom>
        </p:spPr>
        <p:txBody>
          <a:bodyPr wrap="square">
            <a:spAutoFit/>
          </a:bodyPr>
          <a:lstStyle/>
          <a:p>
            <a:r>
              <a:rPr lang="zh-CN" altLang="en-US" b="1" dirty="0" smtClean="0"/>
              <a:t>美国参议院</a:t>
            </a:r>
            <a:r>
              <a:rPr lang="en-US" altLang="zh-CN" b="1" dirty="0" smtClean="0"/>
              <a:t>2011</a:t>
            </a:r>
            <a:r>
              <a:rPr lang="zh-CN" altLang="en-US" b="1" dirty="0" smtClean="0"/>
              <a:t>年</a:t>
            </a:r>
            <a:r>
              <a:rPr lang="en-US" altLang="zh-CN" b="1" dirty="0" smtClean="0"/>
              <a:t>10</a:t>
            </a:r>
            <a:r>
              <a:rPr lang="zh-CN" altLang="en-US" b="1" dirty="0" smtClean="0"/>
              <a:t>月</a:t>
            </a:r>
            <a:r>
              <a:rPr lang="en-US" altLang="zh-CN" b="1" dirty="0" smtClean="0"/>
              <a:t>6</a:t>
            </a:r>
            <a:r>
              <a:rPr lang="zh-CN" altLang="en-US" b="1" dirty="0" smtClean="0"/>
              <a:t>日晚以全票通过一项</a:t>
            </a:r>
            <a:r>
              <a:rPr lang="zh-CN" altLang="en-US" b="1" dirty="0" smtClean="0">
                <a:hlinkClick r:id="rId3"/>
              </a:rPr>
              <a:t>法案</a:t>
            </a:r>
            <a:r>
              <a:rPr lang="zh-CN" altLang="en-US" b="1" dirty="0" smtClean="0"/>
              <a:t>，为</a:t>
            </a:r>
            <a:r>
              <a:rPr lang="en-US" altLang="zh-CN" b="1" dirty="0" smtClean="0"/>
              <a:t>19</a:t>
            </a:r>
            <a:r>
              <a:rPr lang="zh-CN" altLang="en-US" b="1" dirty="0" smtClean="0"/>
              <a:t>世纪末、</a:t>
            </a:r>
            <a:r>
              <a:rPr lang="en-US" altLang="zh-CN" b="1" dirty="0" smtClean="0"/>
              <a:t>20</a:t>
            </a:r>
            <a:r>
              <a:rPr lang="zh-CN" altLang="en-US" b="1" dirty="0" smtClean="0"/>
              <a:t>世纪初的排华法案等</a:t>
            </a:r>
            <a:r>
              <a:rPr lang="zh-CN" altLang="en-US" b="1" dirty="0" smtClean="0">
                <a:hlinkClick r:id="rId4"/>
              </a:rPr>
              <a:t>歧视</a:t>
            </a:r>
            <a:r>
              <a:rPr lang="zh-CN" altLang="en-US" b="1" dirty="0" smtClean="0"/>
              <a:t>华人法律表达歉意</a:t>
            </a:r>
            <a:r>
              <a:rPr lang="en-US" altLang="zh-CN" b="1" dirty="0" smtClean="0"/>
              <a:t>(regret</a:t>
            </a:r>
            <a:r>
              <a:rPr lang="zh-CN" altLang="en-US" b="1" dirty="0" smtClean="0"/>
              <a:t>）。</a:t>
            </a:r>
          </a:p>
        </p:txBody>
      </p:sp>
      <p:sp>
        <p:nvSpPr>
          <p:cNvPr id="6" name="矩形 5"/>
          <p:cNvSpPr/>
          <p:nvPr/>
        </p:nvSpPr>
        <p:spPr>
          <a:xfrm>
            <a:off x="4211960" y="5445224"/>
            <a:ext cx="4572000" cy="1200329"/>
          </a:xfrm>
          <a:prstGeom prst="rect">
            <a:avLst/>
          </a:prstGeom>
        </p:spPr>
        <p:txBody>
          <a:bodyPr>
            <a:spAutoFit/>
          </a:bodyPr>
          <a:lstStyle/>
          <a:p>
            <a:r>
              <a:rPr lang="en-US" altLang="zh-CN" b="1" dirty="0" smtClean="0"/>
              <a:t>2012</a:t>
            </a:r>
            <a:r>
              <a:rPr lang="zh-CN" altLang="en-US" b="1" dirty="0" smtClean="0"/>
              <a:t>年</a:t>
            </a:r>
            <a:r>
              <a:rPr lang="en-US" altLang="zh-CN" b="1" dirty="0" smtClean="0"/>
              <a:t>6</a:t>
            </a:r>
            <a:r>
              <a:rPr lang="zh-CN" altLang="en-US" b="1" dirty="0" smtClean="0"/>
              <a:t>月</a:t>
            </a:r>
            <a:r>
              <a:rPr lang="en-US" altLang="zh-CN" b="1" dirty="0" smtClean="0"/>
              <a:t>18</a:t>
            </a:r>
            <a:r>
              <a:rPr lang="zh-CN" altLang="en-US" b="1" dirty="0" smtClean="0"/>
              <a:t>日，随着众议院全票口头表决通过，美国正式以立法形式就</a:t>
            </a:r>
            <a:r>
              <a:rPr lang="en-US" altLang="zh-CN" b="1" dirty="0" smtClean="0">
                <a:solidFill>
                  <a:srgbClr val="C00000"/>
                </a:solidFill>
              </a:rPr>
              <a:t>1882</a:t>
            </a:r>
            <a:r>
              <a:rPr lang="zh-CN" altLang="en-US" b="1" dirty="0" smtClean="0">
                <a:solidFill>
                  <a:srgbClr val="C00000"/>
                </a:solidFill>
              </a:rPr>
              <a:t>年</a:t>
            </a:r>
            <a:r>
              <a:rPr lang="zh-CN" altLang="en-US" b="1" dirty="0" smtClean="0"/>
              <a:t>通过的</a:t>
            </a:r>
            <a:r>
              <a:rPr lang="en-US" altLang="zh-CN" b="1" dirty="0" smtClean="0">
                <a:solidFill>
                  <a:srgbClr val="C00000"/>
                </a:solidFill>
              </a:rPr>
              <a:t>《</a:t>
            </a:r>
            <a:r>
              <a:rPr lang="zh-CN" altLang="en-US" b="1" dirty="0" smtClean="0">
                <a:solidFill>
                  <a:srgbClr val="C00000"/>
                </a:solidFill>
              </a:rPr>
              <a:t>排华法案</a:t>
            </a:r>
            <a:r>
              <a:rPr lang="en-US" altLang="zh-CN" b="1" dirty="0" smtClean="0">
                <a:solidFill>
                  <a:srgbClr val="C00000"/>
                </a:solidFill>
              </a:rPr>
              <a:t>》</a:t>
            </a:r>
            <a:r>
              <a:rPr lang="zh-CN" altLang="en-US" b="1" dirty="0" smtClean="0"/>
              <a:t>道歉，美国华人历史掀开新篇章。</a:t>
            </a:r>
          </a:p>
        </p:txBody>
      </p:sp>
      <p:grpSp>
        <p:nvGrpSpPr>
          <p:cNvPr id="10" name="组合 9"/>
          <p:cNvGrpSpPr/>
          <p:nvPr/>
        </p:nvGrpSpPr>
        <p:grpSpPr>
          <a:xfrm>
            <a:off x="323528" y="188640"/>
            <a:ext cx="2514600" cy="3301335"/>
            <a:chOff x="323528" y="188640"/>
            <a:chExt cx="2514600" cy="3301335"/>
          </a:xfrm>
        </p:grpSpPr>
        <p:pic>
          <p:nvPicPr>
            <p:cNvPr id="250884" name="Picture 4" descr="https://timgsa.baidu.com/timg?image&amp;quality=80&amp;size=b9999_10000&amp;sec=1521652332982&amp;di=b4e379342f27b450630e2364d1d274e8&amp;imgtype=0&amp;src=http%3A%2F%2Fimg.mp.itc.cn%2Fupload%2F20160330%2F6d4794c43584463d949a22d1ff2a8021_th.jpg"/>
            <p:cNvPicPr>
              <a:picLocks noChangeAspect="1" noChangeArrowheads="1"/>
            </p:cNvPicPr>
            <p:nvPr/>
          </p:nvPicPr>
          <p:blipFill>
            <a:blip r:embed="rId5" cstate="print"/>
            <a:srcRect/>
            <a:stretch>
              <a:fillRect/>
            </a:stretch>
          </p:blipFill>
          <p:spPr bwMode="auto">
            <a:xfrm>
              <a:off x="323528" y="188640"/>
              <a:ext cx="2514600" cy="2907705"/>
            </a:xfrm>
            <a:prstGeom prst="rect">
              <a:avLst/>
            </a:prstGeom>
            <a:noFill/>
          </p:spPr>
        </p:pic>
        <p:sp>
          <p:nvSpPr>
            <p:cNvPr id="8" name="矩形 7"/>
            <p:cNvSpPr/>
            <p:nvPr/>
          </p:nvSpPr>
          <p:spPr>
            <a:xfrm>
              <a:off x="755576" y="3212976"/>
              <a:ext cx="1478290" cy="276999"/>
            </a:xfrm>
            <a:prstGeom prst="rect">
              <a:avLst/>
            </a:prstGeom>
          </p:spPr>
          <p:txBody>
            <a:bodyPr wrap="none">
              <a:spAutoFit/>
            </a:bodyPr>
            <a:lstStyle/>
            <a:p>
              <a:r>
                <a:rPr lang="zh-CN" altLang="en-US" sz="1200" b="1" dirty="0" smtClean="0">
                  <a:latin typeface="+mn-ea"/>
                </a:rPr>
                <a:t>李鸿章</a:t>
              </a:r>
              <a:r>
                <a:rPr lang="en-US" altLang="zh-CN" sz="1200" b="1" dirty="0" smtClean="0">
                  <a:latin typeface="+mn-ea"/>
                </a:rPr>
                <a:t>(1823--1901</a:t>
              </a:r>
              <a:r>
                <a:rPr lang="en-US" altLang="zh-CN" sz="1200" dirty="0" smtClean="0"/>
                <a:t>)</a:t>
              </a:r>
            </a:p>
          </p:txBody>
        </p:sp>
      </p:grpSp>
      <p:sp>
        <p:nvSpPr>
          <p:cNvPr id="9" name="云形标注 8"/>
          <p:cNvSpPr/>
          <p:nvPr/>
        </p:nvSpPr>
        <p:spPr>
          <a:xfrm>
            <a:off x="2915816" y="2924944"/>
            <a:ext cx="2520280" cy="2160240"/>
          </a:xfrm>
          <a:prstGeom prst="cloudCallout">
            <a:avLst>
              <a:gd name="adj1" fmla="val -100044"/>
              <a:gd name="adj2" fmla="val -1298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rPr>
              <a:t>排华法案是世界上最不公平的法案</a:t>
            </a:r>
          </a:p>
          <a:p>
            <a:pPr algn="ctr"/>
            <a:endParaRPr lang="zh-CN" altLang="en-US" dirty="0"/>
          </a:p>
        </p:txBody>
      </p:sp>
      <p:pic>
        <p:nvPicPr>
          <p:cNvPr id="260102" name="Picture 6" descr="http://opinion.china.com.cn/pic/event/1439/event_1439_o.jpg"/>
          <p:cNvPicPr>
            <a:picLocks noChangeAspect="1" noChangeArrowheads="1"/>
          </p:cNvPicPr>
          <p:nvPr/>
        </p:nvPicPr>
        <p:blipFill>
          <a:blip r:embed="rId6" cstate="print"/>
          <a:srcRect/>
          <a:stretch>
            <a:fillRect/>
          </a:stretch>
        </p:blipFill>
        <p:spPr bwMode="auto">
          <a:xfrm>
            <a:off x="3635896" y="404664"/>
            <a:ext cx="2262386" cy="2448272"/>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3132138" y="1916113"/>
            <a:ext cx="914400" cy="1584325"/>
          </a:xfrm>
          <a:prstGeom prst="rect">
            <a:avLst/>
          </a:prstGeom>
          <a:noFill/>
          <a:ln w="9525">
            <a:noFill/>
            <a:miter lim="800000"/>
            <a:headEnd/>
            <a:tailEnd/>
          </a:ln>
        </p:spPr>
        <p:txBody>
          <a:bodyPr vert="eaVert">
            <a:spAutoFit/>
          </a:bodyPr>
          <a:lstStyle/>
          <a:p>
            <a:pPr algn="dist">
              <a:lnSpc>
                <a:spcPct val="120000"/>
              </a:lnSpc>
            </a:pPr>
            <a:r>
              <a:rPr lang="zh-CN" altLang="en-US" sz="2000" b="1">
                <a:solidFill>
                  <a:srgbClr val="B80023"/>
                </a:solidFill>
                <a:latin typeface="Times New Roman" pitchFamily="18" charset="0"/>
                <a:ea typeface="华文琥珀" pitchFamily="2" charset="-122"/>
              </a:rPr>
              <a:t>对中国社会的双重影响</a:t>
            </a:r>
          </a:p>
        </p:txBody>
      </p:sp>
      <p:sp>
        <p:nvSpPr>
          <p:cNvPr id="88068" name="Rectangle 4"/>
          <p:cNvSpPr>
            <a:spLocks noChangeArrowheads="1"/>
          </p:cNvSpPr>
          <p:nvPr/>
        </p:nvSpPr>
        <p:spPr bwMode="auto">
          <a:xfrm>
            <a:off x="4860032" y="3284984"/>
            <a:ext cx="1606550" cy="519112"/>
          </a:xfrm>
          <a:prstGeom prst="rect">
            <a:avLst/>
          </a:prstGeom>
          <a:noFill/>
          <a:ln w="9525">
            <a:noFill/>
            <a:miter lim="800000"/>
            <a:headEnd/>
            <a:tailEnd/>
          </a:ln>
        </p:spPr>
        <p:txBody>
          <a:bodyPr wrap="none">
            <a:spAutoFit/>
          </a:bodyPr>
          <a:lstStyle/>
          <a:p>
            <a:pPr>
              <a:spcBef>
                <a:spcPct val="20000"/>
              </a:spcBef>
            </a:pPr>
            <a:r>
              <a:rPr lang="zh-CN" altLang="en-US" sz="2800" b="1" dirty="0">
                <a:latin typeface="华文新魏" pitchFamily="2" charset="-122"/>
                <a:ea typeface="华文新魏" pitchFamily="2" charset="-122"/>
              </a:rPr>
              <a:t>半殖民地</a:t>
            </a:r>
          </a:p>
        </p:txBody>
      </p:sp>
      <p:sp>
        <p:nvSpPr>
          <p:cNvPr id="88069" name="Rectangle 5"/>
          <p:cNvSpPr>
            <a:spLocks noChangeArrowheads="1"/>
          </p:cNvSpPr>
          <p:nvPr/>
        </p:nvSpPr>
        <p:spPr bwMode="auto">
          <a:xfrm>
            <a:off x="5148064" y="5805264"/>
            <a:ext cx="1250950" cy="519112"/>
          </a:xfrm>
          <a:prstGeom prst="rect">
            <a:avLst/>
          </a:prstGeom>
          <a:noFill/>
          <a:ln w="9525">
            <a:noFill/>
            <a:miter lim="800000"/>
            <a:headEnd/>
            <a:tailEnd/>
          </a:ln>
        </p:spPr>
        <p:txBody>
          <a:bodyPr wrap="none">
            <a:spAutoFit/>
          </a:bodyPr>
          <a:lstStyle/>
          <a:p>
            <a:pPr>
              <a:spcBef>
                <a:spcPct val="20000"/>
              </a:spcBef>
            </a:pPr>
            <a:r>
              <a:rPr lang="zh-CN" altLang="en-US" sz="2800" b="1" dirty="0">
                <a:latin typeface="华文新魏" pitchFamily="2" charset="-122"/>
                <a:ea typeface="华文新魏" pitchFamily="2" charset="-122"/>
              </a:rPr>
              <a:t>半封建</a:t>
            </a:r>
          </a:p>
        </p:txBody>
      </p:sp>
      <p:sp>
        <p:nvSpPr>
          <p:cNvPr id="88070" name="Rectangle 6"/>
          <p:cNvSpPr>
            <a:spLocks noChangeArrowheads="1"/>
          </p:cNvSpPr>
          <p:nvPr/>
        </p:nvSpPr>
        <p:spPr bwMode="auto">
          <a:xfrm>
            <a:off x="6660232" y="476672"/>
            <a:ext cx="2159000" cy="1946275"/>
          </a:xfrm>
          <a:prstGeom prst="rect">
            <a:avLst/>
          </a:prstGeom>
          <a:solidFill>
            <a:srgbClr val="CCFFFF"/>
          </a:solidFill>
          <a:ln w="9525">
            <a:noFill/>
            <a:miter lim="800000"/>
            <a:headEnd/>
            <a:tailEnd/>
          </a:ln>
        </p:spPr>
        <p:txBody>
          <a:bodyPr>
            <a:spAutoFit/>
          </a:bodyPr>
          <a:lstStyle/>
          <a:p>
            <a:pPr indent="152400" algn="just">
              <a:lnSpc>
                <a:spcPct val="95000"/>
              </a:lnSpc>
            </a:pPr>
            <a:r>
              <a:rPr lang="zh-CN" altLang="en-US" sz="3200" b="1" dirty="0">
                <a:latin typeface="华文新魏" pitchFamily="2" charset="-122"/>
                <a:ea typeface="华文新魏" pitchFamily="2" charset="-122"/>
              </a:rPr>
              <a:t>军事侵略</a:t>
            </a:r>
          </a:p>
          <a:p>
            <a:pPr indent="152400" algn="just" eaLnBrk="0" hangingPunct="0">
              <a:lnSpc>
                <a:spcPct val="95000"/>
              </a:lnSpc>
            </a:pPr>
            <a:r>
              <a:rPr lang="zh-CN" altLang="en-US" sz="3200" b="1" dirty="0">
                <a:latin typeface="华文新魏" pitchFamily="2" charset="-122"/>
                <a:ea typeface="华文新魏" pitchFamily="2" charset="-122"/>
              </a:rPr>
              <a:t>政治控制</a:t>
            </a:r>
          </a:p>
          <a:p>
            <a:pPr indent="152400" algn="just" eaLnBrk="0" hangingPunct="0">
              <a:lnSpc>
                <a:spcPct val="95000"/>
              </a:lnSpc>
            </a:pPr>
            <a:r>
              <a:rPr lang="zh-CN" altLang="en-US" sz="3200" b="1" dirty="0">
                <a:latin typeface="华文新魏" pitchFamily="2" charset="-122"/>
                <a:ea typeface="华文新魏" pitchFamily="2" charset="-122"/>
              </a:rPr>
              <a:t>经济掠夺</a:t>
            </a:r>
          </a:p>
          <a:p>
            <a:pPr indent="152400" eaLnBrk="0" hangingPunct="0">
              <a:lnSpc>
                <a:spcPct val="95000"/>
              </a:lnSpc>
            </a:pPr>
            <a:r>
              <a:rPr lang="zh-CN" altLang="en-US" sz="3200" b="1" dirty="0">
                <a:latin typeface="华文新魏" pitchFamily="2" charset="-122"/>
                <a:ea typeface="华文新魏" pitchFamily="2" charset="-122"/>
              </a:rPr>
              <a:t>文化渗透 </a:t>
            </a:r>
          </a:p>
        </p:txBody>
      </p:sp>
      <p:sp>
        <p:nvSpPr>
          <p:cNvPr id="88071" name="Rectangle 7"/>
          <p:cNvSpPr>
            <a:spLocks noChangeArrowheads="1"/>
          </p:cNvSpPr>
          <p:nvPr/>
        </p:nvSpPr>
        <p:spPr bwMode="auto">
          <a:xfrm>
            <a:off x="1331640" y="4221088"/>
            <a:ext cx="4103688" cy="1235075"/>
          </a:xfrm>
          <a:prstGeom prst="rect">
            <a:avLst/>
          </a:prstGeom>
          <a:noFill/>
          <a:ln w="9525">
            <a:noFill/>
            <a:miter lim="800000"/>
            <a:headEnd/>
            <a:tailEnd/>
          </a:ln>
        </p:spPr>
        <p:txBody>
          <a:bodyPr>
            <a:spAutoFit/>
          </a:bodyPr>
          <a:lstStyle/>
          <a:p>
            <a:pPr marL="342900" indent="-342900">
              <a:lnSpc>
                <a:spcPct val="115000"/>
              </a:lnSpc>
            </a:pPr>
            <a:r>
              <a:rPr lang="zh-CN" altLang="en-US" sz="3000" b="1" dirty="0">
                <a:latin typeface="华文新魏" pitchFamily="2" charset="-122"/>
                <a:ea typeface="华文新魏" pitchFamily="2" charset="-122"/>
                <a:sym typeface="Symbol" pitchFamily="18" charset="2"/>
              </a:rPr>
              <a:t>严重</a:t>
            </a:r>
            <a:r>
              <a:rPr lang="zh-CN" altLang="en-US" sz="3000" b="1" dirty="0">
                <a:latin typeface="华文新魏" pitchFamily="2" charset="-122"/>
                <a:ea typeface="华文新魏" pitchFamily="2" charset="-122"/>
              </a:rPr>
              <a:t>侵犯了中国的主权</a:t>
            </a:r>
          </a:p>
          <a:p>
            <a:pPr marL="342900" indent="-342900">
              <a:lnSpc>
                <a:spcPct val="135000"/>
              </a:lnSpc>
            </a:pPr>
            <a:r>
              <a:rPr lang="zh-CN" altLang="en-US" sz="3000" b="1" dirty="0">
                <a:latin typeface="华文新魏" pitchFamily="2" charset="-122"/>
                <a:ea typeface="华文新魏" pitchFamily="2" charset="-122"/>
              </a:rPr>
              <a:t>促进中国发生资本主义</a:t>
            </a:r>
          </a:p>
        </p:txBody>
      </p:sp>
      <p:sp>
        <p:nvSpPr>
          <p:cNvPr id="88072" name="Line 8"/>
          <p:cNvSpPr>
            <a:spLocks noChangeShapeType="1"/>
          </p:cNvSpPr>
          <p:nvPr/>
        </p:nvSpPr>
        <p:spPr bwMode="auto">
          <a:xfrm>
            <a:off x="6516216" y="3429000"/>
            <a:ext cx="1081087" cy="0"/>
          </a:xfrm>
          <a:prstGeom prst="line">
            <a:avLst/>
          </a:prstGeom>
          <a:noFill/>
          <a:ln w="57150">
            <a:solidFill>
              <a:srgbClr val="000066"/>
            </a:solidFill>
            <a:round/>
            <a:headEnd/>
            <a:tailEnd/>
          </a:ln>
        </p:spPr>
        <p:txBody>
          <a:bodyPr>
            <a:spAutoFit/>
          </a:bodyPr>
          <a:lstStyle/>
          <a:p>
            <a:endParaRPr lang="zh-CN" altLang="en-US"/>
          </a:p>
        </p:txBody>
      </p:sp>
      <p:sp>
        <p:nvSpPr>
          <p:cNvPr id="88073" name="Line 9"/>
          <p:cNvSpPr>
            <a:spLocks noChangeShapeType="1"/>
          </p:cNvSpPr>
          <p:nvPr/>
        </p:nvSpPr>
        <p:spPr bwMode="auto">
          <a:xfrm>
            <a:off x="7596336" y="3429000"/>
            <a:ext cx="0" cy="647700"/>
          </a:xfrm>
          <a:prstGeom prst="line">
            <a:avLst/>
          </a:prstGeom>
          <a:noFill/>
          <a:ln w="57150">
            <a:solidFill>
              <a:srgbClr val="000066"/>
            </a:solidFill>
            <a:round/>
            <a:headEnd/>
            <a:tailEnd type="triangle" w="med" len="med"/>
          </a:ln>
        </p:spPr>
        <p:txBody>
          <a:bodyPr wrap="none">
            <a:spAutoFit/>
          </a:bodyPr>
          <a:lstStyle/>
          <a:p>
            <a:endParaRPr lang="zh-CN" altLang="en-US"/>
          </a:p>
        </p:txBody>
      </p:sp>
      <p:sp>
        <p:nvSpPr>
          <p:cNvPr id="88074" name="Line 10"/>
          <p:cNvSpPr>
            <a:spLocks noChangeShapeType="1"/>
          </p:cNvSpPr>
          <p:nvPr/>
        </p:nvSpPr>
        <p:spPr bwMode="auto">
          <a:xfrm>
            <a:off x="6444208" y="6021288"/>
            <a:ext cx="1223963" cy="0"/>
          </a:xfrm>
          <a:prstGeom prst="line">
            <a:avLst/>
          </a:prstGeom>
          <a:noFill/>
          <a:ln w="57150">
            <a:solidFill>
              <a:srgbClr val="000066"/>
            </a:solidFill>
            <a:round/>
            <a:headEnd/>
            <a:tailEnd/>
          </a:ln>
        </p:spPr>
        <p:txBody>
          <a:bodyPr>
            <a:spAutoFit/>
          </a:bodyPr>
          <a:lstStyle/>
          <a:p>
            <a:endParaRPr lang="zh-CN" altLang="en-US"/>
          </a:p>
        </p:txBody>
      </p:sp>
      <p:sp>
        <p:nvSpPr>
          <p:cNvPr id="88075" name="Line 11"/>
          <p:cNvSpPr>
            <a:spLocks noChangeShapeType="1"/>
          </p:cNvSpPr>
          <p:nvPr/>
        </p:nvSpPr>
        <p:spPr bwMode="auto">
          <a:xfrm flipV="1">
            <a:off x="7668344" y="5373216"/>
            <a:ext cx="0" cy="647700"/>
          </a:xfrm>
          <a:prstGeom prst="line">
            <a:avLst/>
          </a:prstGeom>
          <a:noFill/>
          <a:ln w="57150">
            <a:solidFill>
              <a:srgbClr val="000066"/>
            </a:solidFill>
            <a:round/>
            <a:headEnd/>
            <a:tailEnd type="triangle" w="med" len="med"/>
          </a:ln>
        </p:spPr>
        <p:txBody>
          <a:bodyPr>
            <a:spAutoFit/>
          </a:bodyPr>
          <a:lstStyle/>
          <a:p>
            <a:endParaRPr lang="zh-CN" altLang="en-US"/>
          </a:p>
        </p:txBody>
      </p:sp>
      <p:sp>
        <p:nvSpPr>
          <p:cNvPr id="88076" name="AutoShape 12"/>
          <p:cNvSpPr>
            <a:spLocks noChangeArrowheads="1"/>
          </p:cNvSpPr>
          <p:nvPr/>
        </p:nvSpPr>
        <p:spPr bwMode="auto">
          <a:xfrm>
            <a:off x="6660232" y="3645024"/>
            <a:ext cx="2016125" cy="2162175"/>
          </a:xfrm>
          <a:prstGeom prst="irregularSeal1">
            <a:avLst/>
          </a:prstGeom>
          <a:gradFill rotWithShape="1">
            <a:gsLst>
              <a:gs pos="0">
                <a:srgbClr val="006699"/>
              </a:gs>
              <a:gs pos="9500">
                <a:srgbClr val="1170FF"/>
              </a:gs>
              <a:gs pos="14499">
                <a:srgbClr val="3333CC"/>
              </a:gs>
              <a:gs pos="20000">
                <a:srgbClr val="2E6792"/>
              </a:gs>
              <a:gs pos="26500">
                <a:srgbClr val="9999FF"/>
              </a:gs>
              <a:gs pos="42000">
                <a:srgbClr val="00CCCC"/>
              </a:gs>
              <a:gs pos="50000">
                <a:srgbClr val="3399FF"/>
              </a:gs>
              <a:gs pos="58000">
                <a:srgbClr val="00CCCC"/>
              </a:gs>
              <a:gs pos="73500">
                <a:srgbClr val="9999FF"/>
              </a:gs>
              <a:gs pos="80000">
                <a:srgbClr val="2E6792"/>
              </a:gs>
              <a:gs pos="85501">
                <a:srgbClr val="3333CC"/>
              </a:gs>
              <a:gs pos="90500">
                <a:srgbClr val="1170FF"/>
              </a:gs>
              <a:gs pos="100000">
                <a:srgbClr val="006699"/>
              </a:gs>
            </a:gsLst>
            <a:lin ang="5400000" scaled="1"/>
          </a:gradFill>
          <a:ln w="9525">
            <a:noFill/>
            <a:miter lim="800000"/>
            <a:headEnd/>
            <a:tailEnd/>
          </a:ln>
        </p:spPr>
        <p:txBody>
          <a:bodyPr anchor="ctr">
            <a:spAutoFit/>
          </a:bodyPr>
          <a:lstStyle/>
          <a:p>
            <a:pPr marL="342900" indent="-342900" algn="ctr"/>
            <a:r>
              <a:rPr lang="zh-CN" altLang="en-US" sz="2400" b="1">
                <a:solidFill>
                  <a:srgbClr val="FF0000"/>
                </a:solidFill>
                <a:latin typeface="宋体" charset="-122"/>
                <a:ea typeface="华文琥珀" pitchFamily="2" charset="-122"/>
              </a:rPr>
              <a:t>社会性</a:t>
            </a:r>
          </a:p>
          <a:p>
            <a:pPr marL="342900" indent="-342900" algn="ctr"/>
            <a:r>
              <a:rPr lang="zh-CN" altLang="en-US" sz="2400" b="1">
                <a:solidFill>
                  <a:srgbClr val="FF0000"/>
                </a:solidFill>
                <a:latin typeface="宋体" charset="-122"/>
                <a:ea typeface="华文琥珀" pitchFamily="2" charset="-122"/>
              </a:rPr>
              <a:t>质变化</a:t>
            </a:r>
          </a:p>
        </p:txBody>
      </p:sp>
      <p:sp>
        <p:nvSpPr>
          <p:cNvPr id="88077" name="AutoShape 13"/>
          <p:cNvSpPr>
            <a:spLocks noChangeArrowheads="1"/>
          </p:cNvSpPr>
          <p:nvPr/>
        </p:nvSpPr>
        <p:spPr bwMode="auto">
          <a:xfrm>
            <a:off x="5364088" y="1484784"/>
            <a:ext cx="1081088" cy="287338"/>
          </a:xfrm>
          <a:prstGeom prst="notchedRightArrow">
            <a:avLst>
              <a:gd name="adj1" fmla="val 50000"/>
              <a:gd name="adj2" fmla="val 94061"/>
            </a:avLst>
          </a:prstGeom>
          <a:solidFill>
            <a:srgbClr val="000066"/>
          </a:solidFill>
          <a:ln w="9525">
            <a:noFill/>
            <a:miter lim="800000"/>
            <a:headEnd/>
            <a:tailEnd/>
          </a:ln>
        </p:spPr>
        <p:txBody>
          <a:bodyPr anchor="ctr">
            <a:spAutoFit/>
          </a:bodyPr>
          <a:lstStyle/>
          <a:p>
            <a:endParaRPr lang="zh-CN" altLang="en-US"/>
          </a:p>
        </p:txBody>
      </p:sp>
      <p:sp>
        <p:nvSpPr>
          <p:cNvPr id="88078" name="Line 14"/>
          <p:cNvSpPr>
            <a:spLocks noChangeShapeType="1"/>
          </p:cNvSpPr>
          <p:nvPr/>
        </p:nvSpPr>
        <p:spPr bwMode="auto">
          <a:xfrm>
            <a:off x="3563938" y="1844675"/>
            <a:ext cx="0" cy="2232025"/>
          </a:xfrm>
          <a:prstGeom prst="line">
            <a:avLst/>
          </a:prstGeom>
          <a:noFill/>
          <a:ln w="76200">
            <a:solidFill>
              <a:srgbClr val="000066"/>
            </a:solidFill>
            <a:round/>
            <a:headEnd/>
            <a:tailEnd type="triangle" w="med" len="med"/>
          </a:ln>
        </p:spPr>
        <p:txBody>
          <a:bodyPr/>
          <a:lstStyle/>
          <a:p>
            <a:endParaRPr lang="zh-CN" altLang="en-US"/>
          </a:p>
        </p:txBody>
      </p:sp>
      <p:sp>
        <p:nvSpPr>
          <p:cNvPr id="88079" name="AutoShape 15"/>
          <p:cNvSpPr>
            <a:spLocks noChangeArrowheads="1"/>
          </p:cNvSpPr>
          <p:nvPr/>
        </p:nvSpPr>
        <p:spPr bwMode="auto">
          <a:xfrm>
            <a:off x="971600" y="1268760"/>
            <a:ext cx="4267200" cy="576263"/>
          </a:xfrm>
          <a:prstGeom prst="plaque">
            <a:avLst>
              <a:gd name="adj" fmla="val 16667"/>
            </a:avLst>
          </a:prstGeom>
          <a:noFill/>
          <a:ln w="38100">
            <a:solidFill>
              <a:srgbClr val="B80023"/>
            </a:solidFill>
            <a:miter lim="800000"/>
            <a:headEnd/>
            <a:tailEnd/>
          </a:ln>
        </p:spPr>
        <p:txBody>
          <a:bodyPr wrap="none" anchor="ctr"/>
          <a:lstStyle/>
          <a:p>
            <a:endParaRPr lang="zh-CN" altLang="en-US" sz="2000">
              <a:latin typeface="Times New Roman" pitchFamily="18" charset="0"/>
              <a:ea typeface="宋体" charset="-122"/>
            </a:endParaRPr>
          </a:p>
        </p:txBody>
      </p:sp>
      <p:grpSp>
        <p:nvGrpSpPr>
          <p:cNvPr id="2" name="Group 16"/>
          <p:cNvGrpSpPr>
            <a:grpSpLocks/>
          </p:cNvGrpSpPr>
          <p:nvPr/>
        </p:nvGrpSpPr>
        <p:grpSpPr bwMode="auto">
          <a:xfrm>
            <a:off x="5508104" y="3861048"/>
            <a:ext cx="649287" cy="936625"/>
            <a:chOff x="0" y="0"/>
            <a:chExt cx="409" cy="590"/>
          </a:xfrm>
        </p:grpSpPr>
        <p:sp>
          <p:nvSpPr>
            <p:cNvPr id="85013" name="AutoShape 17"/>
            <p:cNvSpPr>
              <a:spLocks noChangeArrowheads="1"/>
            </p:cNvSpPr>
            <p:nvPr/>
          </p:nvSpPr>
          <p:spPr bwMode="auto">
            <a:xfrm>
              <a:off x="0" y="0"/>
              <a:ext cx="409" cy="499"/>
            </a:xfrm>
            <a:custGeom>
              <a:avLst/>
              <a:gdLst>
                <a:gd name="T0" fmla="*/ 310 w 21600"/>
                <a:gd name="T1" fmla="*/ 0 h 21600"/>
                <a:gd name="T2" fmla="*/ 211 w 21600"/>
                <a:gd name="T3" fmla="*/ 111 h 21600"/>
                <a:gd name="T4" fmla="*/ 0 w 21600"/>
                <a:gd name="T5" fmla="*/ 442 h 21600"/>
                <a:gd name="T6" fmla="*/ 175 w 21600"/>
                <a:gd name="T7" fmla="*/ 499 h 21600"/>
                <a:gd name="T8" fmla="*/ 350 w 21600"/>
                <a:gd name="T9" fmla="*/ 314 h 21600"/>
                <a:gd name="T10" fmla="*/ 409 w 21600"/>
                <a:gd name="T11" fmla="*/ 111 h 21600"/>
                <a:gd name="T12" fmla="*/ 17694720 60000 65536"/>
                <a:gd name="T13" fmla="*/ 11796480 60000 65536"/>
                <a:gd name="T14" fmla="*/ 11796480 60000 65536"/>
                <a:gd name="T15" fmla="*/ 5898240 60000 65536"/>
                <a:gd name="T16" fmla="*/ 0 60000 65536"/>
                <a:gd name="T17" fmla="*/ 0 60000 65536"/>
                <a:gd name="T18" fmla="*/ 0 w 21600"/>
                <a:gd name="T19" fmla="*/ 16665 h 21600"/>
                <a:gd name="T20" fmla="*/ 1848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72" y="0"/>
                  </a:moveTo>
                  <a:lnTo>
                    <a:pt x="11143" y="4805"/>
                  </a:lnTo>
                  <a:lnTo>
                    <a:pt x="14259" y="4805"/>
                  </a:lnTo>
                  <a:lnTo>
                    <a:pt x="14259" y="16663"/>
                  </a:lnTo>
                  <a:lnTo>
                    <a:pt x="0" y="16663"/>
                  </a:lnTo>
                  <a:lnTo>
                    <a:pt x="0" y="21600"/>
                  </a:lnTo>
                  <a:lnTo>
                    <a:pt x="18484" y="21600"/>
                  </a:lnTo>
                  <a:lnTo>
                    <a:pt x="18484" y="4805"/>
                  </a:lnTo>
                  <a:lnTo>
                    <a:pt x="21600" y="4805"/>
                  </a:lnTo>
                  <a:close/>
                </a:path>
              </a:pathLst>
            </a:custGeom>
            <a:solidFill>
              <a:srgbClr val="000066"/>
            </a:solidFill>
            <a:ln w="9525">
              <a:noFill/>
              <a:miter lim="800000"/>
              <a:headEnd/>
              <a:tailEnd/>
            </a:ln>
          </p:spPr>
          <p:txBody>
            <a:bodyPr wrap="none" anchor="ctr"/>
            <a:lstStyle/>
            <a:p>
              <a:endParaRPr lang="zh-CN" altLang="en-US"/>
            </a:p>
          </p:txBody>
        </p:sp>
        <p:sp>
          <p:nvSpPr>
            <p:cNvPr id="85014" name="Rectangle 18"/>
            <p:cNvSpPr>
              <a:spLocks noChangeArrowheads="1"/>
            </p:cNvSpPr>
            <p:nvPr/>
          </p:nvSpPr>
          <p:spPr bwMode="auto">
            <a:xfrm>
              <a:off x="0" y="454"/>
              <a:ext cx="363" cy="136"/>
            </a:xfrm>
            <a:prstGeom prst="rect">
              <a:avLst/>
            </a:prstGeom>
            <a:solidFill>
              <a:schemeClr val="bg1"/>
            </a:solidFill>
            <a:ln w="9525">
              <a:noFill/>
              <a:miter lim="800000"/>
              <a:headEnd/>
              <a:tailEnd/>
            </a:ln>
          </p:spPr>
          <p:txBody>
            <a:bodyPr wrap="none" anchor="ctr"/>
            <a:lstStyle/>
            <a:p>
              <a:endParaRPr lang="zh-CN" altLang="en-US"/>
            </a:p>
          </p:txBody>
        </p:sp>
      </p:grpSp>
      <p:grpSp>
        <p:nvGrpSpPr>
          <p:cNvPr id="3" name="Group 19"/>
          <p:cNvGrpSpPr>
            <a:grpSpLocks/>
          </p:cNvGrpSpPr>
          <p:nvPr/>
        </p:nvGrpSpPr>
        <p:grpSpPr bwMode="auto">
          <a:xfrm flipV="1">
            <a:off x="5724128" y="4869160"/>
            <a:ext cx="649287" cy="936625"/>
            <a:chOff x="0" y="0"/>
            <a:chExt cx="409" cy="590"/>
          </a:xfrm>
        </p:grpSpPr>
        <p:sp>
          <p:nvSpPr>
            <p:cNvPr id="85011" name="AutoShape 20"/>
            <p:cNvSpPr>
              <a:spLocks noChangeArrowheads="1"/>
            </p:cNvSpPr>
            <p:nvPr/>
          </p:nvSpPr>
          <p:spPr bwMode="auto">
            <a:xfrm>
              <a:off x="0" y="0"/>
              <a:ext cx="409" cy="499"/>
            </a:xfrm>
            <a:custGeom>
              <a:avLst/>
              <a:gdLst>
                <a:gd name="T0" fmla="*/ 310 w 21600"/>
                <a:gd name="T1" fmla="*/ 0 h 21600"/>
                <a:gd name="T2" fmla="*/ 211 w 21600"/>
                <a:gd name="T3" fmla="*/ 111 h 21600"/>
                <a:gd name="T4" fmla="*/ 0 w 21600"/>
                <a:gd name="T5" fmla="*/ 442 h 21600"/>
                <a:gd name="T6" fmla="*/ 175 w 21600"/>
                <a:gd name="T7" fmla="*/ 499 h 21600"/>
                <a:gd name="T8" fmla="*/ 350 w 21600"/>
                <a:gd name="T9" fmla="*/ 314 h 21600"/>
                <a:gd name="T10" fmla="*/ 409 w 21600"/>
                <a:gd name="T11" fmla="*/ 111 h 21600"/>
                <a:gd name="T12" fmla="*/ 17694720 60000 65536"/>
                <a:gd name="T13" fmla="*/ 11796480 60000 65536"/>
                <a:gd name="T14" fmla="*/ 11796480 60000 65536"/>
                <a:gd name="T15" fmla="*/ 5898240 60000 65536"/>
                <a:gd name="T16" fmla="*/ 0 60000 65536"/>
                <a:gd name="T17" fmla="*/ 0 60000 65536"/>
                <a:gd name="T18" fmla="*/ 0 w 21600"/>
                <a:gd name="T19" fmla="*/ 16665 h 21600"/>
                <a:gd name="T20" fmla="*/ 1848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72" y="0"/>
                  </a:moveTo>
                  <a:lnTo>
                    <a:pt x="11143" y="4805"/>
                  </a:lnTo>
                  <a:lnTo>
                    <a:pt x="14259" y="4805"/>
                  </a:lnTo>
                  <a:lnTo>
                    <a:pt x="14259" y="16663"/>
                  </a:lnTo>
                  <a:lnTo>
                    <a:pt x="0" y="16663"/>
                  </a:lnTo>
                  <a:lnTo>
                    <a:pt x="0" y="21600"/>
                  </a:lnTo>
                  <a:lnTo>
                    <a:pt x="18484" y="21600"/>
                  </a:lnTo>
                  <a:lnTo>
                    <a:pt x="18484" y="4805"/>
                  </a:lnTo>
                  <a:lnTo>
                    <a:pt x="21600" y="4805"/>
                  </a:lnTo>
                  <a:close/>
                </a:path>
              </a:pathLst>
            </a:custGeom>
            <a:solidFill>
              <a:srgbClr val="000066"/>
            </a:solidFill>
            <a:ln w="9525">
              <a:noFill/>
              <a:miter lim="800000"/>
              <a:headEnd/>
              <a:tailEnd/>
            </a:ln>
          </p:spPr>
          <p:txBody>
            <a:bodyPr wrap="none" anchor="ctr"/>
            <a:lstStyle/>
            <a:p>
              <a:endParaRPr lang="zh-CN" altLang="en-US"/>
            </a:p>
          </p:txBody>
        </p:sp>
        <p:sp>
          <p:nvSpPr>
            <p:cNvPr id="85012" name="Rectangle 21"/>
            <p:cNvSpPr>
              <a:spLocks noChangeArrowheads="1"/>
            </p:cNvSpPr>
            <p:nvPr/>
          </p:nvSpPr>
          <p:spPr bwMode="auto">
            <a:xfrm>
              <a:off x="0" y="454"/>
              <a:ext cx="363" cy="136"/>
            </a:xfrm>
            <a:prstGeom prst="rect">
              <a:avLst/>
            </a:prstGeom>
            <a:solidFill>
              <a:schemeClr val="bg1"/>
            </a:solidFill>
            <a:ln w="9525">
              <a:noFill/>
              <a:miter lim="800000"/>
              <a:headEnd/>
              <a:tailEnd/>
            </a:ln>
          </p:spPr>
          <p:txBody>
            <a:bodyPr wrap="none" anchor="ctr"/>
            <a:lstStyle/>
            <a:p>
              <a:endParaRPr lang="zh-CN" altLang="en-US"/>
            </a:p>
          </p:txBody>
        </p:sp>
      </p:grpSp>
      <p:sp>
        <p:nvSpPr>
          <p:cNvPr id="25" name="矩形 24"/>
          <p:cNvSpPr/>
          <p:nvPr/>
        </p:nvSpPr>
        <p:spPr>
          <a:xfrm>
            <a:off x="971600" y="1196752"/>
            <a:ext cx="4176464" cy="584775"/>
          </a:xfrm>
          <a:prstGeom prst="rect">
            <a:avLst/>
          </a:prstGeom>
        </p:spPr>
        <p:txBody>
          <a:bodyPr wrap="square">
            <a:spAutoFit/>
          </a:bodyPr>
          <a:lstStyle/>
          <a:p>
            <a:pPr lvl="0">
              <a:spcBef>
                <a:spcPct val="0"/>
              </a:spcBef>
            </a:pPr>
            <a:r>
              <a:rPr lang="zh-CN" altLang="en-US" sz="3200" b="1" dirty="0" smtClean="0">
                <a:solidFill>
                  <a:srgbClr val="000066"/>
                </a:solidFill>
                <a:effectLst>
                  <a:outerShdw blurRad="50000" dist="30000" dir="5400000" algn="tl" rotWithShape="0">
                    <a:srgbClr val="000000">
                      <a:alpha val="30000"/>
                    </a:srgbClr>
                  </a:outerShdw>
                </a:effectLst>
                <a:latin typeface="隶书" pitchFamily="49" charset="-122"/>
                <a:ea typeface="隶书" pitchFamily="49" charset="-122"/>
              </a:rPr>
              <a:t>资本</a:t>
            </a:r>
            <a:r>
              <a:rPr lang="en-US" altLang="zh-CN" sz="3200" b="1" dirty="0" smtClean="0">
                <a:solidFill>
                  <a:srgbClr val="000066"/>
                </a:solidFill>
                <a:effectLst>
                  <a:outerShdw blurRad="50000" dist="30000" dir="5400000" algn="tl" rotWithShape="0">
                    <a:srgbClr val="000000">
                      <a:alpha val="30000"/>
                    </a:srgbClr>
                  </a:outerShdw>
                </a:effectLst>
                <a:latin typeface="隶书" pitchFamily="49" charset="-122"/>
                <a:ea typeface="隶书" pitchFamily="49" charset="-122"/>
              </a:rPr>
              <a:t>--</a:t>
            </a:r>
            <a:r>
              <a:rPr lang="zh-CN" altLang="en-US" sz="3200" b="1" dirty="0" smtClean="0">
                <a:solidFill>
                  <a:srgbClr val="000066"/>
                </a:solidFill>
                <a:effectLst>
                  <a:outerShdw blurRad="50000" dist="30000" dir="5400000" algn="tl" rotWithShape="0">
                    <a:srgbClr val="000000">
                      <a:alpha val="30000"/>
                    </a:srgbClr>
                  </a:outerShdw>
                </a:effectLst>
                <a:latin typeface="隶书" pitchFamily="49" charset="-122"/>
                <a:ea typeface="隶书" pitchFamily="49" charset="-122"/>
              </a:rPr>
              <a:t>帝国主义</a:t>
            </a:r>
            <a:r>
              <a:rPr lang="zh-CN" altLang="en-US" sz="3200" b="1" dirty="0" smtClean="0">
                <a:solidFill>
                  <a:srgbClr val="000066"/>
                </a:solidFill>
                <a:effectLst>
                  <a:outerShdw blurRad="50000" dist="30000" dir="5400000" algn="tl" rotWithShape="0">
                    <a:srgbClr val="000000">
                      <a:alpha val="30000"/>
                    </a:srgbClr>
                  </a:outerShdw>
                </a:effectLst>
                <a:latin typeface="Arial Narrow" pitchFamily="34" charset="0"/>
                <a:ea typeface="隶书" pitchFamily="49" charset="-122"/>
              </a:rPr>
              <a:t> </a:t>
            </a:r>
            <a:r>
              <a:rPr lang="zh-CN" altLang="en-US" sz="3200" b="1" dirty="0" smtClean="0">
                <a:solidFill>
                  <a:srgbClr val="000066"/>
                </a:solidFill>
                <a:effectLst>
                  <a:outerShdw blurRad="50000" dist="30000" dir="5400000" algn="tl" rotWithShape="0">
                    <a:srgbClr val="000000">
                      <a:alpha val="30000"/>
                    </a:srgbClr>
                  </a:outerShdw>
                </a:effectLst>
                <a:latin typeface="隶书" pitchFamily="49" charset="-122"/>
                <a:ea typeface="隶书" pitchFamily="49" charset="-122"/>
              </a:rPr>
              <a:t>侵略</a:t>
            </a:r>
            <a:endParaRPr lang="zh-CN" altLang="en-US" sz="3200" b="1" dirty="0" smtClean="0">
              <a:solidFill>
                <a:srgbClr val="000066"/>
              </a:solidFill>
              <a:effectLst>
                <a:outerShdw blurRad="50000" dist="30000" dir="5400000" algn="tl" rotWithShape="0">
                  <a:srgbClr val="000000">
                    <a:alpha val="30000"/>
                  </a:srgbClr>
                </a:outerShdw>
              </a:effectLst>
              <a:latin typeface="隶书" pitchFamily="49" charset="-122"/>
              <a:ea typeface="隶书" pitchFamily="49" charset="-122"/>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88078"/>
                                        </p:tgtEl>
                                        <p:attrNameLst>
                                          <p:attrName>style.visibility</p:attrName>
                                        </p:attrNameLst>
                                      </p:cBhvr>
                                      <p:to>
                                        <p:strVal val="visible"/>
                                      </p:to>
                                    </p:set>
                                    <p:anim calcmode="lin" valueType="num">
                                      <p:cBhvr>
                                        <p:cTn id="7" dur="500" fill="hold"/>
                                        <p:tgtEl>
                                          <p:spTgt spid="88078"/>
                                        </p:tgtEl>
                                        <p:attrNameLst>
                                          <p:attrName>ppt_x</p:attrName>
                                        </p:attrNameLst>
                                      </p:cBhvr>
                                      <p:tavLst>
                                        <p:tav tm="0">
                                          <p:val>
                                            <p:strVal val="#ppt_x"/>
                                          </p:val>
                                        </p:tav>
                                        <p:tav tm="100000">
                                          <p:val>
                                            <p:strVal val="#ppt_x"/>
                                          </p:val>
                                        </p:tav>
                                      </p:tavLst>
                                    </p:anim>
                                    <p:anim calcmode="lin" valueType="num">
                                      <p:cBhvr>
                                        <p:cTn id="8" dur="500" fill="hold"/>
                                        <p:tgtEl>
                                          <p:spTgt spid="88078"/>
                                        </p:tgtEl>
                                        <p:attrNameLst>
                                          <p:attrName>ppt_y</p:attrName>
                                        </p:attrNameLst>
                                      </p:cBhvr>
                                      <p:tavLst>
                                        <p:tav tm="0">
                                          <p:val>
                                            <p:strVal val="#ppt_y-#ppt_h/2"/>
                                          </p:val>
                                        </p:tav>
                                        <p:tav tm="100000">
                                          <p:val>
                                            <p:strVal val="#ppt_y"/>
                                          </p:val>
                                        </p:tav>
                                      </p:tavLst>
                                    </p:anim>
                                    <p:anim calcmode="lin" valueType="num">
                                      <p:cBhvr>
                                        <p:cTn id="9" dur="500" fill="hold"/>
                                        <p:tgtEl>
                                          <p:spTgt spid="88078"/>
                                        </p:tgtEl>
                                        <p:attrNameLst>
                                          <p:attrName>ppt_w</p:attrName>
                                        </p:attrNameLst>
                                      </p:cBhvr>
                                      <p:tavLst>
                                        <p:tav tm="0">
                                          <p:val>
                                            <p:strVal val="#ppt_w"/>
                                          </p:val>
                                        </p:tav>
                                        <p:tav tm="100000">
                                          <p:val>
                                            <p:strVal val="#ppt_w"/>
                                          </p:val>
                                        </p:tav>
                                      </p:tavLst>
                                    </p:anim>
                                    <p:anim calcmode="lin" valueType="num">
                                      <p:cBhvr>
                                        <p:cTn id="10" dur="500" fill="hold"/>
                                        <p:tgtEl>
                                          <p:spTgt spid="88078"/>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0" fill="hold" grpId="0" nodeType="afterEffect">
                                  <p:stCondLst>
                                    <p:cond delay="0"/>
                                  </p:stCondLst>
                                  <p:childTnLst>
                                    <p:set>
                                      <p:cBhvr>
                                        <p:cTn id="13" dur="1" fill="hold">
                                          <p:stCondLst>
                                            <p:cond delay="0"/>
                                          </p:stCondLst>
                                        </p:cTn>
                                        <p:tgtEl>
                                          <p:spTgt spid="88066"/>
                                        </p:tgtEl>
                                        <p:attrNameLst>
                                          <p:attrName>style.visibility</p:attrName>
                                        </p:attrNameLst>
                                      </p:cBhvr>
                                      <p:to>
                                        <p:strVal val="visible"/>
                                      </p:to>
                                    </p:set>
                                    <p:anim calcmode="lin" valueType="num">
                                      <p:cBhvr>
                                        <p:cTn id="14" dur="500" fill="hold"/>
                                        <p:tgtEl>
                                          <p:spTgt spid="88066"/>
                                        </p:tgtEl>
                                        <p:attrNameLst>
                                          <p:attrName>ppt_w</p:attrName>
                                        </p:attrNameLst>
                                      </p:cBhvr>
                                      <p:tavLst>
                                        <p:tav tm="0">
                                          <p:val>
                                            <p:fltVal val="0"/>
                                          </p:val>
                                        </p:tav>
                                        <p:tav tm="100000">
                                          <p:val>
                                            <p:strVal val="#ppt_w"/>
                                          </p:val>
                                        </p:tav>
                                      </p:tavLst>
                                    </p:anim>
                                    <p:anim calcmode="lin" valueType="num">
                                      <p:cBhvr>
                                        <p:cTn id="15" dur="500" fill="hold"/>
                                        <p:tgtEl>
                                          <p:spTgt spid="88066"/>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88071"/>
                                        </p:tgtEl>
                                        <p:attrNameLst>
                                          <p:attrName>style.visibility</p:attrName>
                                        </p:attrNameLst>
                                      </p:cBhvr>
                                      <p:to>
                                        <p:strVal val="visible"/>
                                      </p:to>
                                    </p:set>
                                  </p:childTnLst>
                                </p:cTn>
                              </p:par>
                            </p:childTnLst>
                          </p:cTn>
                        </p:par>
                        <p:par>
                          <p:cTn id="19" fill="hold">
                            <p:stCondLst>
                              <p:cond delay="1001"/>
                            </p:stCondLst>
                            <p:childTnLst>
                              <p:par>
                                <p:cTn id="20" presetID="17"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ppt_h/2"/>
                                          </p:val>
                                        </p:tav>
                                        <p:tav tm="100000">
                                          <p:val>
                                            <p:strVal val="#ppt_y"/>
                                          </p:val>
                                        </p:tav>
                                      </p:tavLst>
                                    </p:anim>
                                    <p:anim calcmode="lin" valueType="num">
                                      <p:cBhvr>
                                        <p:cTn id="24" dur="500" fill="hold"/>
                                        <p:tgtEl>
                                          <p:spTgt spid="2"/>
                                        </p:tgtEl>
                                        <p:attrNameLst>
                                          <p:attrName>ppt_w</p:attrName>
                                        </p:attrNameLst>
                                      </p:cBhvr>
                                      <p:tavLst>
                                        <p:tav tm="0">
                                          <p:val>
                                            <p:strVal val="#ppt_w"/>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childTnLst>
                                </p:cTn>
                              </p:par>
                            </p:childTnLst>
                          </p:cTn>
                        </p:par>
                        <p:par>
                          <p:cTn id="26" fill="hold">
                            <p:stCondLst>
                              <p:cond delay="1501"/>
                            </p:stCondLst>
                            <p:childTnLst>
                              <p:par>
                                <p:cTn id="27" presetID="9" presetClass="entr" presetSubtype="0" fill="hold" grpId="0" nodeType="afterEffect">
                                  <p:stCondLst>
                                    <p:cond delay="0"/>
                                  </p:stCondLst>
                                  <p:childTnLst>
                                    <p:set>
                                      <p:cBhvr>
                                        <p:cTn id="28" dur="1" fill="hold">
                                          <p:stCondLst>
                                            <p:cond delay="0"/>
                                          </p:stCondLst>
                                        </p:cTn>
                                        <p:tgtEl>
                                          <p:spTgt spid="88068"/>
                                        </p:tgtEl>
                                        <p:attrNameLst>
                                          <p:attrName>style.visibility</p:attrName>
                                        </p:attrNameLst>
                                      </p:cBhvr>
                                      <p:to>
                                        <p:strVal val="visible"/>
                                      </p:to>
                                    </p:set>
                                    <p:animEffect transition="in" filter="dissolve">
                                      <p:cBhvr>
                                        <p:cTn id="29" dur="500"/>
                                        <p:tgtEl>
                                          <p:spTgt spid="88068"/>
                                        </p:tgtEl>
                                      </p:cBhvr>
                                    </p:animEffect>
                                  </p:childTnLst>
                                </p:cTn>
                              </p:par>
                            </p:childTnLst>
                          </p:cTn>
                        </p:par>
                        <p:par>
                          <p:cTn id="30" fill="hold">
                            <p:stCondLst>
                              <p:cond delay="2001"/>
                            </p:stCondLst>
                            <p:childTnLst>
                              <p:par>
                                <p:cTn id="31" presetID="17" presetClass="entr" presetSubtype="1"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ppt_x</p:attrName>
                                        </p:attrNameLst>
                                      </p:cBhvr>
                                      <p:tavLst>
                                        <p:tav tm="0">
                                          <p:val>
                                            <p:strVal val="#ppt_x"/>
                                          </p:val>
                                        </p:tav>
                                        <p:tav tm="100000">
                                          <p:val>
                                            <p:strVal val="#ppt_x"/>
                                          </p:val>
                                        </p:tav>
                                      </p:tavLst>
                                    </p:anim>
                                    <p:anim calcmode="lin" valueType="num">
                                      <p:cBhvr>
                                        <p:cTn id="34" dur="500" fill="hold"/>
                                        <p:tgtEl>
                                          <p:spTgt spid="3"/>
                                        </p:tgtEl>
                                        <p:attrNameLst>
                                          <p:attrName>ppt_y</p:attrName>
                                        </p:attrNameLst>
                                      </p:cBhvr>
                                      <p:tavLst>
                                        <p:tav tm="0">
                                          <p:val>
                                            <p:strVal val="#ppt_y-#ppt_h/2"/>
                                          </p:val>
                                        </p:tav>
                                        <p:tav tm="100000">
                                          <p:val>
                                            <p:strVal val="#ppt_y"/>
                                          </p:val>
                                        </p:tav>
                                      </p:tavLst>
                                    </p:anim>
                                    <p:anim calcmode="lin" valueType="num">
                                      <p:cBhvr>
                                        <p:cTn id="35" dur="500" fill="hold"/>
                                        <p:tgtEl>
                                          <p:spTgt spid="3"/>
                                        </p:tgtEl>
                                        <p:attrNameLst>
                                          <p:attrName>ppt_w</p:attrName>
                                        </p:attrNameLst>
                                      </p:cBhvr>
                                      <p:tavLst>
                                        <p:tav tm="0">
                                          <p:val>
                                            <p:strVal val="#ppt_w"/>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childTnLst>
                                </p:cTn>
                              </p:par>
                            </p:childTnLst>
                          </p:cTn>
                        </p:par>
                        <p:par>
                          <p:cTn id="37" fill="hold">
                            <p:stCondLst>
                              <p:cond delay="2501"/>
                            </p:stCondLst>
                            <p:childTnLst>
                              <p:par>
                                <p:cTn id="38" presetID="9" presetClass="entr" presetSubtype="0" fill="hold" grpId="0" nodeType="afterEffect">
                                  <p:stCondLst>
                                    <p:cond delay="0"/>
                                  </p:stCondLst>
                                  <p:childTnLst>
                                    <p:set>
                                      <p:cBhvr>
                                        <p:cTn id="39" dur="1" fill="hold">
                                          <p:stCondLst>
                                            <p:cond delay="0"/>
                                          </p:stCondLst>
                                        </p:cTn>
                                        <p:tgtEl>
                                          <p:spTgt spid="88069"/>
                                        </p:tgtEl>
                                        <p:attrNameLst>
                                          <p:attrName>style.visibility</p:attrName>
                                        </p:attrNameLst>
                                      </p:cBhvr>
                                      <p:to>
                                        <p:strVal val="visible"/>
                                      </p:to>
                                    </p:set>
                                    <p:animEffect transition="in" filter="dissolve">
                                      <p:cBhvr>
                                        <p:cTn id="40" dur="500"/>
                                        <p:tgtEl>
                                          <p:spTgt spid="88069"/>
                                        </p:tgtEl>
                                      </p:cBhvr>
                                    </p:animEffect>
                                  </p:childTnLst>
                                </p:cTn>
                              </p:par>
                            </p:childTnLst>
                          </p:cTn>
                        </p:par>
                      </p:childTnLst>
                    </p:cTn>
                  </p:par>
                  <p:par>
                    <p:cTn id="41" fill="hold">
                      <p:stCondLst>
                        <p:cond delay="indefinite"/>
                      </p:stCondLst>
                      <p:childTnLst>
                        <p:par>
                          <p:cTn id="42" fill="hold">
                            <p:stCondLst>
                              <p:cond delay="0"/>
                            </p:stCondLst>
                            <p:childTnLst>
                              <p:par>
                                <p:cTn id="43" presetID="17" presetClass="entr" presetSubtype="8" fill="hold" grpId="0" nodeType="clickEffect">
                                  <p:stCondLst>
                                    <p:cond delay="0"/>
                                  </p:stCondLst>
                                  <p:childTnLst>
                                    <p:set>
                                      <p:cBhvr>
                                        <p:cTn id="44" dur="1" fill="hold">
                                          <p:stCondLst>
                                            <p:cond delay="0"/>
                                          </p:stCondLst>
                                        </p:cTn>
                                        <p:tgtEl>
                                          <p:spTgt spid="88072"/>
                                        </p:tgtEl>
                                        <p:attrNameLst>
                                          <p:attrName>style.visibility</p:attrName>
                                        </p:attrNameLst>
                                      </p:cBhvr>
                                      <p:to>
                                        <p:strVal val="visible"/>
                                      </p:to>
                                    </p:set>
                                    <p:anim calcmode="lin" valueType="num">
                                      <p:cBhvr>
                                        <p:cTn id="45" dur="500" fill="hold"/>
                                        <p:tgtEl>
                                          <p:spTgt spid="88072"/>
                                        </p:tgtEl>
                                        <p:attrNameLst>
                                          <p:attrName>ppt_x</p:attrName>
                                        </p:attrNameLst>
                                      </p:cBhvr>
                                      <p:tavLst>
                                        <p:tav tm="0">
                                          <p:val>
                                            <p:strVal val="#ppt_x-#ppt_w/2"/>
                                          </p:val>
                                        </p:tav>
                                        <p:tav tm="100000">
                                          <p:val>
                                            <p:strVal val="#ppt_x"/>
                                          </p:val>
                                        </p:tav>
                                      </p:tavLst>
                                    </p:anim>
                                    <p:anim calcmode="lin" valueType="num">
                                      <p:cBhvr>
                                        <p:cTn id="46" dur="500" fill="hold"/>
                                        <p:tgtEl>
                                          <p:spTgt spid="88072"/>
                                        </p:tgtEl>
                                        <p:attrNameLst>
                                          <p:attrName>ppt_y</p:attrName>
                                        </p:attrNameLst>
                                      </p:cBhvr>
                                      <p:tavLst>
                                        <p:tav tm="0">
                                          <p:val>
                                            <p:strVal val="#ppt_y"/>
                                          </p:val>
                                        </p:tav>
                                        <p:tav tm="100000">
                                          <p:val>
                                            <p:strVal val="#ppt_y"/>
                                          </p:val>
                                        </p:tav>
                                      </p:tavLst>
                                    </p:anim>
                                    <p:anim calcmode="lin" valueType="num">
                                      <p:cBhvr>
                                        <p:cTn id="47" dur="500" fill="hold"/>
                                        <p:tgtEl>
                                          <p:spTgt spid="88072"/>
                                        </p:tgtEl>
                                        <p:attrNameLst>
                                          <p:attrName>ppt_w</p:attrName>
                                        </p:attrNameLst>
                                      </p:cBhvr>
                                      <p:tavLst>
                                        <p:tav tm="0">
                                          <p:val>
                                            <p:fltVal val="0"/>
                                          </p:val>
                                        </p:tav>
                                        <p:tav tm="100000">
                                          <p:val>
                                            <p:strVal val="#ppt_w"/>
                                          </p:val>
                                        </p:tav>
                                      </p:tavLst>
                                    </p:anim>
                                    <p:anim calcmode="lin" valueType="num">
                                      <p:cBhvr>
                                        <p:cTn id="48" dur="500" fill="hold"/>
                                        <p:tgtEl>
                                          <p:spTgt spid="88072"/>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17" presetClass="entr" presetSubtype="1" fill="hold" grpId="0" nodeType="afterEffect">
                                  <p:stCondLst>
                                    <p:cond delay="0"/>
                                  </p:stCondLst>
                                  <p:childTnLst>
                                    <p:set>
                                      <p:cBhvr>
                                        <p:cTn id="51" dur="1" fill="hold">
                                          <p:stCondLst>
                                            <p:cond delay="0"/>
                                          </p:stCondLst>
                                        </p:cTn>
                                        <p:tgtEl>
                                          <p:spTgt spid="88073"/>
                                        </p:tgtEl>
                                        <p:attrNameLst>
                                          <p:attrName>style.visibility</p:attrName>
                                        </p:attrNameLst>
                                      </p:cBhvr>
                                      <p:to>
                                        <p:strVal val="visible"/>
                                      </p:to>
                                    </p:set>
                                    <p:anim calcmode="lin" valueType="num">
                                      <p:cBhvr>
                                        <p:cTn id="52" dur="500" fill="hold"/>
                                        <p:tgtEl>
                                          <p:spTgt spid="88073"/>
                                        </p:tgtEl>
                                        <p:attrNameLst>
                                          <p:attrName>ppt_x</p:attrName>
                                        </p:attrNameLst>
                                      </p:cBhvr>
                                      <p:tavLst>
                                        <p:tav tm="0">
                                          <p:val>
                                            <p:strVal val="#ppt_x"/>
                                          </p:val>
                                        </p:tav>
                                        <p:tav tm="100000">
                                          <p:val>
                                            <p:strVal val="#ppt_x"/>
                                          </p:val>
                                        </p:tav>
                                      </p:tavLst>
                                    </p:anim>
                                    <p:anim calcmode="lin" valueType="num">
                                      <p:cBhvr>
                                        <p:cTn id="53" dur="500" fill="hold"/>
                                        <p:tgtEl>
                                          <p:spTgt spid="88073"/>
                                        </p:tgtEl>
                                        <p:attrNameLst>
                                          <p:attrName>ppt_y</p:attrName>
                                        </p:attrNameLst>
                                      </p:cBhvr>
                                      <p:tavLst>
                                        <p:tav tm="0">
                                          <p:val>
                                            <p:strVal val="#ppt_y-#ppt_h/2"/>
                                          </p:val>
                                        </p:tav>
                                        <p:tav tm="100000">
                                          <p:val>
                                            <p:strVal val="#ppt_y"/>
                                          </p:val>
                                        </p:tav>
                                      </p:tavLst>
                                    </p:anim>
                                    <p:anim calcmode="lin" valueType="num">
                                      <p:cBhvr>
                                        <p:cTn id="54" dur="500" fill="hold"/>
                                        <p:tgtEl>
                                          <p:spTgt spid="88073"/>
                                        </p:tgtEl>
                                        <p:attrNameLst>
                                          <p:attrName>ppt_w</p:attrName>
                                        </p:attrNameLst>
                                      </p:cBhvr>
                                      <p:tavLst>
                                        <p:tav tm="0">
                                          <p:val>
                                            <p:strVal val="#ppt_w"/>
                                          </p:val>
                                        </p:tav>
                                        <p:tav tm="100000">
                                          <p:val>
                                            <p:strVal val="#ppt_w"/>
                                          </p:val>
                                        </p:tav>
                                      </p:tavLst>
                                    </p:anim>
                                    <p:anim calcmode="lin" valueType="num">
                                      <p:cBhvr>
                                        <p:cTn id="55" dur="500" fill="hold"/>
                                        <p:tgtEl>
                                          <p:spTgt spid="88073"/>
                                        </p:tgtEl>
                                        <p:attrNameLst>
                                          <p:attrName>ppt_h</p:attrName>
                                        </p:attrNameLst>
                                      </p:cBhvr>
                                      <p:tavLst>
                                        <p:tav tm="0">
                                          <p:val>
                                            <p:fltVal val="0"/>
                                          </p:val>
                                        </p:tav>
                                        <p:tav tm="100000">
                                          <p:val>
                                            <p:strVal val="#ppt_h"/>
                                          </p:val>
                                        </p:tav>
                                      </p:tavLst>
                                    </p:anim>
                                  </p:childTnLst>
                                </p:cTn>
                              </p:par>
                            </p:childTnLst>
                          </p:cTn>
                        </p:par>
                        <p:par>
                          <p:cTn id="56" fill="hold">
                            <p:stCondLst>
                              <p:cond delay="1000"/>
                            </p:stCondLst>
                            <p:childTnLst>
                              <p:par>
                                <p:cTn id="57" presetID="17" presetClass="entr" presetSubtype="8" fill="hold" grpId="0" nodeType="afterEffect">
                                  <p:stCondLst>
                                    <p:cond delay="0"/>
                                  </p:stCondLst>
                                  <p:childTnLst>
                                    <p:set>
                                      <p:cBhvr>
                                        <p:cTn id="58" dur="1" fill="hold">
                                          <p:stCondLst>
                                            <p:cond delay="0"/>
                                          </p:stCondLst>
                                        </p:cTn>
                                        <p:tgtEl>
                                          <p:spTgt spid="88074"/>
                                        </p:tgtEl>
                                        <p:attrNameLst>
                                          <p:attrName>style.visibility</p:attrName>
                                        </p:attrNameLst>
                                      </p:cBhvr>
                                      <p:to>
                                        <p:strVal val="visible"/>
                                      </p:to>
                                    </p:set>
                                    <p:anim calcmode="lin" valueType="num">
                                      <p:cBhvr>
                                        <p:cTn id="59" dur="500" fill="hold"/>
                                        <p:tgtEl>
                                          <p:spTgt spid="88074"/>
                                        </p:tgtEl>
                                        <p:attrNameLst>
                                          <p:attrName>ppt_x</p:attrName>
                                        </p:attrNameLst>
                                      </p:cBhvr>
                                      <p:tavLst>
                                        <p:tav tm="0">
                                          <p:val>
                                            <p:strVal val="#ppt_x-#ppt_w/2"/>
                                          </p:val>
                                        </p:tav>
                                        <p:tav tm="100000">
                                          <p:val>
                                            <p:strVal val="#ppt_x"/>
                                          </p:val>
                                        </p:tav>
                                      </p:tavLst>
                                    </p:anim>
                                    <p:anim calcmode="lin" valueType="num">
                                      <p:cBhvr>
                                        <p:cTn id="60" dur="500" fill="hold"/>
                                        <p:tgtEl>
                                          <p:spTgt spid="88074"/>
                                        </p:tgtEl>
                                        <p:attrNameLst>
                                          <p:attrName>ppt_y</p:attrName>
                                        </p:attrNameLst>
                                      </p:cBhvr>
                                      <p:tavLst>
                                        <p:tav tm="0">
                                          <p:val>
                                            <p:strVal val="#ppt_y"/>
                                          </p:val>
                                        </p:tav>
                                        <p:tav tm="100000">
                                          <p:val>
                                            <p:strVal val="#ppt_y"/>
                                          </p:val>
                                        </p:tav>
                                      </p:tavLst>
                                    </p:anim>
                                    <p:anim calcmode="lin" valueType="num">
                                      <p:cBhvr>
                                        <p:cTn id="61" dur="500" fill="hold"/>
                                        <p:tgtEl>
                                          <p:spTgt spid="88074"/>
                                        </p:tgtEl>
                                        <p:attrNameLst>
                                          <p:attrName>ppt_w</p:attrName>
                                        </p:attrNameLst>
                                      </p:cBhvr>
                                      <p:tavLst>
                                        <p:tav tm="0">
                                          <p:val>
                                            <p:fltVal val="0"/>
                                          </p:val>
                                        </p:tav>
                                        <p:tav tm="100000">
                                          <p:val>
                                            <p:strVal val="#ppt_w"/>
                                          </p:val>
                                        </p:tav>
                                      </p:tavLst>
                                    </p:anim>
                                    <p:anim calcmode="lin" valueType="num">
                                      <p:cBhvr>
                                        <p:cTn id="62" dur="500" fill="hold"/>
                                        <p:tgtEl>
                                          <p:spTgt spid="88074"/>
                                        </p:tgtEl>
                                        <p:attrNameLst>
                                          <p:attrName>ppt_h</p:attrName>
                                        </p:attrNameLst>
                                      </p:cBhvr>
                                      <p:tavLst>
                                        <p:tav tm="0">
                                          <p:val>
                                            <p:strVal val="#ppt_h"/>
                                          </p:val>
                                        </p:tav>
                                        <p:tav tm="100000">
                                          <p:val>
                                            <p:strVal val="#ppt_h"/>
                                          </p:val>
                                        </p:tav>
                                      </p:tavLst>
                                    </p:anim>
                                  </p:childTnLst>
                                </p:cTn>
                              </p:par>
                            </p:childTnLst>
                          </p:cTn>
                        </p:par>
                        <p:par>
                          <p:cTn id="63" fill="hold">
                            <p:stCondLst>
                              <p:cond delay="1500"/>
                            </p:stCondLst>
                            <p:childTnLst>
                              <p:par>
                                <p:cTn id="64" presetID="17" presetClass="entr" presetSubtype="4" fill="hold" grpId="0" nodeType="afterEffect">
                                  <p:stCondLst>
                                    <p:cond delay="0"/>
                                  </p:stCondLst>
                                  <p:childTnLst>
                                    <p:set>
                                      <p:cBhvr>
                                        <p:cTn id="65" dur="1" fill="hold">
                                          <p:stCondLst>
                                            <p:cond delay="0"/>
                                          </p:stCondLst>
                                        </p:cTn>
                                        <p:tgtEl>
                                          <p:spTgt spid="88075"/>
                                        </p:tgtEl>
                                        <p:attrNameLst>
                                          <p:attrName>style.visibility</p:attrName>
                                        </p:attrNameLst>
                                      </p:cBhvr>
                                      <p:to>
                                        <p:strVal val="visible"/>
                                      </p:to>
                                    </p:set>
                                    <p:anim calcmode="lin" valueType="num">
                                      <p:cBhvr>
                                        <p:cTn id="66" dur="500" fill="hold"/>
                                        <p:tgtEl>
                                          <p:spTgt spid="88075"/>
                                        </p:tgtEl>
                                        <p:attrNameLst>
                                          <p:attrName>ppt_x</p:attrName>
                                        </p:attrNameLst>
                                      </p:cBhvr>
                                      <p:tavLst>
                                        <p:tav tm="0">
                                          <p:val>
                                            <p:strVal val="#ppt_x"/>
                                          </p:val>
                                        </p:tav>
                                        <p:tav tm="100000">
                                          <p:val>
                                            <p:strVal val="#ppt_x"/>
                                          </p:val>
                                        </p:tav>
                                      </p:tavLst>
                                    </p:anim>
                                    <p:anim calcmode="lin" valueType="num">
                                      <p:cBhvr>
                                        <p:cTn id="67" dur="500" fill="hold"/>
                                        <p:tgtEl>
                                          <p:spTgt spid="88075"/>
                                        </p:tgtEl>
                                        <p:attrNameLst>
                                          <p:attrName>ppt_y</p:attrName>
                                        </p:attrNameLst>
                                      </p:cBhvr>
                                      <p:tavLst>
                                        <p:tav tm="0">
                                          <p:val>
                                            <p:strVal val="#ppt_y+#ppt_h/2"/>
                                          </p:val>
                                        </p:tav>
                                        <p:tav tm="100000">
                                          <p:val>
                                            <p:strVal val="#ppt_y"/>
                                          </p:val>
                                        </p:tav>
                                      </p:tavLst>
                                    </p:anim>
                                    <p:anim calcmode="lin" valueType="num">
                                      <p:cBhvr>
                                        <p:cTn id="68" dur="500" fill="hold"/>
                                        <p:tgtEl>
                                          <p:spTgt spid="88075"/>
                                        </p:tgtEl>
                                        <p:attrNameLst>
                                          <p:attrName>ppt_w</p:attrName>
                                        </p:attrNameLst>
                                      </p:cBhvr>
                                      <p:tavLst>
                                        <p:tav tm="0">
                                          <p:val>
                                            <p:strVal val="#ppt_w"/>
                                          </p:val>
                                        </p:tav>
                                        <p:tav tm="100000">
                                          <p:val>
                                            <p:strVal val="#ppt_w"/>
                                          </p:val>
                                        </p:tav>
                                      </p:tavLst>
                                    </p:anim>
                                    <p:anim calcmode="lin" valueType="num">
                                      <p:cBhvr>
                                        <p:cTn id="69" dur="500" fill="hold"/>
                                        <p:tgtEl>
                                          <p:spTgt spid="88075"/>
                                        </p:tgtEl>
                                        <p:attrNameLst>
                                          <p:attrName>ppt_h</p:attrName>
                                        </p:attrNameLst>
                                      </p:cBhvr>
                                      <p:tavLst>
                                        <p:tav tm="0">
                                          <p:val>
                                            <p:fltVal val="0"/>
                                          </p:val>
                                        </p:tav>
                                        <p:tav tm="100000">
                                          <p:val>
                                            <p:strVal val="#ppt_h"/>
                                          </p:val>
                                        </p:tav>
                                      </p:tavLst>
                                    </p:anim>
                                  </p:childTnLst>
                                </p:cTn>
                              </p:par>
                            </p:childTnLst>
                          </p:cTn>
                        </p:par>
                        <p:par>
                          <p:cTn id="70" fill="hold">
                            <p:stCondLst>
                              <p:cond delay="2000"/>
                            </p:stCondLst>
                            <p:childTnLst>
                              <p:par>
                                <p:cTn id="71" presetID="6" presetClass="entr" presetSubtype="16" fill="hold" grpId="0" nodeType="afterEffect">
                                  <p:stCondLst>
                                    <p:cond delay="0"/>
                                  </p:stCondLst>
                                  <p:childTnLst>
                                    <p:set>
                                      <p:cBhvr>
                                        <p:cTn id="72" dur="1" fill="hold">
                                          <p:stCondLst>
                                            <p:cond delay="0"/>
                                          </p:stCondLst>
                                        </p:cTn>
                                        <p:tgtEl>
                                          <p:spTgt spid="88076"/>
                                        </p:tgtEl>
                                        <p:attrNameLst>
                                          <p:attrName>style.visibility</p:attrName>
                                        </p:attrNameLst>
                                      </p:cBhvr>
                                      <p:to>
                                        <p:strVal val="visible"/>
                                      </p:to>
                                    </p:set>
                                    <p:animEffect transition="in" filter="circle(in)">
                                      <p:cBhvr>
                                        <p:cTn id="73" dur="2000"/>
                                        <p:tgtEl>
                                          <p:spTgt spid="88076"/>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88079"/>
                                        </p:tgtEl>
                                        <p:attrNameLst>
                                          <p:attrName>style.visibility</p:attrName>
                                        </p:attrNameLst>
                                      </p:cBhvr>
                                      <p:to>
                                        <p:strVal val="visible"/>
                                      </p:to>
                                    </p:set>
                                    <p:animEffect transition="in" filter="box(in)">
                                      <p:cBhvr>
                                        <p:cTn id="78" dur="500"/>
                                        <p:tgtEl>
                                          <p:spTgt spid="88079"/>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8" fill="hold" grpId="0" nodeType="clickEffect">
                                  <p:stCondLst>
                                    <p:cond delay="0"/>
                                  </p:stCondLst>
                                  <p:childTnLst>
                                    <p:set>
                                      <p:cBhvr>
                                        <p:cTn id="82" dur="1" fill="hold">
                                          <p:stCondLst>
                                            <p:cond delay="0"/>
                                          </p:stCondLst>
                                        </p:cTn>
                                        <p:tgtEl>
                                          <p:spTgt spid="88077"/>
                                        </p:tgtEl>
                                        <p:attrNameLst>
                                          <p:attrName>style.visibility</p:attrName>
                                        </p:attrNameLst>
                                      </p:cBhvr>
                                      <p:to>
                                        <p:strVal val="visible"/>
                                      </p:to>
                                    </p:set>
                                    <p:anim calcmode="lin" valueType="num">
                                      <p:cBhvr>
                                        <p:cTn id="83" dur="500" fill="hold"/>
                                        <p:tgtEl>
                                          <p:spTgt spid="88077"/>
                                        </p:tgtEl>
                                        <p:attrNameLst>
                                          <p:attrName>ppt_x</p:attrName>
                                        </p:attrNameLst>
                                      </p:cBhvr>
                                      <p:tavLst>
                                        <p:tav tm="0">
                                          <p:val>
                                            <p:strVal val="#ppt_x-#ppt_w/2"/>
                                          </p:val>
                                        </p:tav>
                                        <p:tav tm="100000">
                                          <p:val>
                                            <p:strVal val="#ppt_x"/>
                                          </p:val>
                                        </p:tav>
                                      </p:tavLst>
                                    </p:anim>
                                    <p:anim calcmode="lin" valueType="num">
                                      <p:cBhvr>
                                        <p:cTn id="84" dur="500" fill="hold"/>
                                        <p:tgtEl>
                                          <p:spTgt spid="88077"/>
                                        </p:tgtEl>
                                        <p:attrNameLst>
                                          <p:attrName>ppt_y</p:attrName>
                                        </p:attrNameLst>
                                      </p:cBhvr>
                                      <p:tavLst>
                                        <p:tav tm="0">
                                          <p:val>
                                            <p:strVal val="#ppt_y"/>
                                          </p:val>
                                        </p:tav>
                                        <p:tav tm="100000">
                                          <p:val>
                                            <p:strVal val="#ppt_y"/>
                                          </p:val>
                                        </p:tav>
                                      </p:tavLst>
                                    </p:anim>
                                    <p:anim calcmode="lin" valueType="num">
                                      <p:cBhvr>
                                        <p:cTn id="85" dur="500" fill="hold"/>
                                        <p:tgtEl>
                                          <p:spTgt spid="88077"/>
                                        </p:tgtEl>
                                        <p:attrNameLst>
                                          <p:attrName>ppt_w</p:attrName>
                                        </p:attrNameLst>
                                      </p:cBhvr>
                                      <p:tavLst>
                                        <p:tav tm="0">
                                          <p:val>
                                            <p:fltVal val="0"/>
                                          </p:val>
                                        </p:tav>
                                        <p:tav tm="100000">
                                          <p:val>
                                            <p:strVal val="#ppt_w"/>
                                          </p:val>
                                        </p:tav>
                                      </p:tavLst>
                                    </p:anim>
                                    <p:anim calcmode="lin" valueType="num">
                                      <p:cBhvr>
                                        <p:cTn id="86" dur="500" fill="hold"/>
                                        <p:tgtEl>
                                          <p:spTgt spid="88077"/>
                                        </p:tgtEl>
                                        <p:attrNameLst>
                                          <p:attrName>ppt_h</p:attrName>
                                        </p:attrNameLst>
                                      </p:cBhvr>
                                      <p:tavLst>
                                        <p:tav tm="0">
                                          <p:val>
                                            <p:strVal val="#ppt_h"/>
                                          </p:val>
                                        </p:tav>
                                        <p:tav tm="100000">
                                          <p:val>
                                            <p:strVal val="#ppt_h"/>
                                          </p:val>
                                        </p:tav>
                                      </p:tavLst>
                                    </p:anim>
                                  </p:childTnLst>
                                </p:cTn>
                              </p:par>
                            </p:childTnLst>
                          </p:cTn>
                        </p:par>
                        <p:par>
                          <p:cTn id="87" fill="hold">
                            <p:stCondLst>
                              <p:cond delay="500"/>
                            </p:stCondLst>
                            <p:childTnLst>
                              <p:par>
                                <p:cTn id="88" presetID="41" presetClass="entr" presetSubtype="0" fill="hold" grpId="0" nodeType="afterEffect">
                                  <p:stCondLst>
                                    <p:cond delay="0"/>
                                  </p:stCondLst>
                                  <p:iterate type="lt">
                                    <p:tmPct val="10000"/>
                                  </p:iterate>
                                  <p:childTnLst>
                                    <p:set>
                                      <p:cBhvr>
                                        <p:cTn id="89" dur="1" fill="hold">
                                          <p:stCondLst>
                                            <p:cond delay="0"/>
                                          </p:stCondLst>
                                        </p:cTn>
                                        <p:tgtEl>
                                          <p:spTgt spid="88070"/>
                                        </p:tgtEl>
                                        <p:attrNameLst>
                                          <p:attrName>style.visibility</p:attrName>
                                        </p:attrNameLst>
                                      </p:cBhvr>
                                      <p:to>
                                        <p:strVal val="visible"/>
                                      </p:to>
                                    </p:set>
                                    <p:anim calcmode="lin" valueType="num">
                                      <p:cBhvr>
                                        <p:cTn id="90" dur="500" fill="hold"/>
                                        <p:tgtEl>
                                          <p:spTgt spid="88070"/>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88070"/>
                                        </p:tgtEl>
                                        <p:attrNameLst>
                                          <p:attrName>ppt_y</p:attrName>
                                        </p:attrNameLst>
                                      </p:cBhvr>
                                      <p:tavLst>
                                        <p:tav tm="0">
                                          <p:val>
                                            <p:strVal val="#ppt_y"/>
                                          </p:val>
                                        </p:tav>
                                        <p:tav tm="100000">
                                          <p:val>
                                            <p:strVal val="#ppt_y"/>
                                          </p:val>
                                        </p:tav>
                                      </p:tavLst>
                                    </p:anim>
                                    <p:anim calcmode="lin" valueType="num">
                                      <p:cBhvr>
                                        <p:cTn id="92" dur="500" fill="hold"/>
                                        <p:tgtEl>
                                          <p:spTgt spid="88070"/>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88070"/>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8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autoUpdateAnimBg="0"/>
      <p:bldP spid="88068" grpId="0" autoUpdateAnimBg="0"/>
      <p:bldP spid="88069" grpId="0" autoUpdateAnimBg="0"/>
      <p:bldP spid="88070" grpId="0" animBg="1" autoUpdateAnimBg="0"/>
      <p:bldP spid="88071" grpId="0" autoUpdateAnimBg="0"/>
      <p:bldP spid="88072" grpId="0" animBg="1"/>
      <p:bldP spid="88073" grpId="0" animBg="1"/>
      <p:bldP spid="88074" grpId="0" animBg="1"/>
      <p:bldP spid="88075" grpId="0" animBg="1"/>
      <p:bldP spid="88076" grpId="0" animBg="1" autoUpdateAnimBg="0"/>
      <p:bldP spid="88077" grpId="0" animBg="1"/>
      <p:bldP spid="88078" grpId="0" animBg="1"/>
      <p:bldP spid="88079"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994122"/>
          </a:xfrm>
        </p:spPr>
        <p:txBody>
          <a:bodyPr/>
          <a:lstStyle/>
          <a:p>
            <a:r>
              <a:rPr lang="en-US" altLang="zh-CN" b="1" dirty="0" smtClean="0">
                <a:latin typeface="Garamond" pitchFamily="18" charset="0"/>
              </a:rPr>
              <a:t>1</a:t>
            </a:r>
            <a:r>
              <a:rPr lang="zh-CN" altLang="en-US" b="1" dirty="0" smtClean="0">
                <a:latin typeface="Garamond" pitchFamily="18" charset="0"/>
              </a:rPr>
              <a:t>、发动侵略战争，屠杀中国人民</a:t>
            </a:r>
            <a:endParaRPr lang="zh-CN" altLang="en-US" dirty="0"/>
          </a:p>
        </p:txBody>
      </p:sp>
      <p:sp>
        <p:nvSpPr>
          <p:cNvPr id="3" name="内容占位符 2"/>
          <p:cNvSpPr>
            <a:spLocks noGrp="1"/>
          </p:cNvSpPr>
          <p:nvPr>
            <p:ph sz="quarter" idx="1"/>
          </p:nvPr>
        </p:nvSpPr>
        <p:spPr>
          <a:xfrm>
            <a:off x="539552" y="1447800"/>
            <a:ext cx="8147248" cy="901080"/>
          </a:xfrm>
        </p:spPr>
        <p:txBody>
          <a:bodyPr/>
          <a:lstStyle/>
          <a:p>
            <a:r>
              <a:rPr lang="zh-CN" altLang="en-US" sz="2400" b="1" dirty="0" smtClean="0">
                <a:solidFill>
                  <a:schemeClr val="accent1"/>
                </a:solidFill>
                <a:latin typeface="+mn-ea"/>
                <a:cs typeface="+mn-ea"/>
                <a:sym typeface="+mn-lt"/>
              </a:rPr>
              <a:t>从</a:t>
            </a:r>
            <a:r>
              <a:rPr lang="en-US" altLang="zh-CN" sz="2400" b="1" dirty="0" smtClean="0">
                <a:solidFill>
                  <a:schemeClr val="accent1"/>
                </a:solidFill>
                <a:latin typeface="+mn-ea"/>
                <a:cs typeface="+mn-ea"/>
                <a:sym typeface="+mn-lt"/>
              </a:rPr>
              <a:t>1840</a:t>
            </a:r>
            <a:r>
              <a:rPr lang="zh-CN" altLang="en-US" sz="2400" b="1" dirty="0" smtClean="0">
                <a:solidFill>
                  <a:schemeClr val="accent1"/>
                </a:solidFill>
                <a:latin typeface="+mn-ea"/>
                <a:cs typeface="+mn-ea"/>
                <a:sym typeface="+mn-lt"/>
              </a:rPr>
              <a:t>年到</a:t>
            </a:r>
            <a:r>
              <a:rPr lang="en-US" altLang="zh-CN" sz="2400" b="1" dirty="0" smtClean="0">
                <a:solidFill>
                  <a:schemeClr val="accent1"/>
                </a:solidFill>
                <a:latin typeface="+mn-ea"/>
                <a:cs typeface="+mn-ea"/>
                <a:sym typeface="+mn-lt"/>
              </a:rPr>
              <a:t>1919</a:t>
            </a:r>
            <a:r>
              <a:rPr lang="zh-CN" altLang="en-US" sz="2400" b="1" dirty="0" smtClean="0">
                <a:solidFill>
                  <a:schemeClr val="accent1"/>
                </a:solidFill>
                <a:latin typeface="+mn-ea"/>
                <a:cs typeface="+mn-ea"/>
                <a:sym typeface="+mn-lt"/>
              </a:rPr>
              <a:t>年的八十年间</a:t>
            </a:r>
            <a:r>
              <a:rPr lang="zh-CN" altLang="en-US" sz="2400" b="1" dirty="0" smtClean="0">
                <a:latin typeface="+mn-ea"/>
                <a:cs typeface="+mn-ea"/>
                <a:sym typeface="+mn-lt"/>
              </a:rPr>
              <a:t>，资本－帝国主义对中国发动的大小侵略战争有一百余次。</a:t>
            </a:r>
          </a:p>
          <a:p>
            <a:pPr>
              <a:buNone/>
            </a:pPr>
            <a:endParaRPr lang="zh-CN" altLang="en-US" dirty="0"/>
          </a:p>
        </p:txBody>
      </p:sp>
      <p:graphicFrame>
        <p:nvGraphicFramePr>
          <p:cNvPr id="4" name="表格 3"/>
          <p:cNvGraphicFramePr>
            <a:graphicFrameLocks noGrp="1"/>
          </p:cNvGraphicFramePr>
          <p:nvPr/>
        </p:nvGraphicFramePr>
        <p:xfrm>
          <a:off x="467544" y="2564904"/>
          <a:ext cx="8496944" cy="3287370"/>
        </p:xfrm>
        <a:graphic>
          <a:graphicData uri="http://schemas.openxmlformats.org/drawingml/2006/table">
            <a:tbl>
              <a:tblPr firstRow="1" bandRow="1">
                <a:tableStyleId>{5C22544A-7EE6-4342-B048-85BDC9FD1C3A}</a:tableStyleId>
              </a:tblPr>
              <a:tblGrid>
                <a:gridCol w="2462837"/>
                <a:gridCol w="3316177"/>
                <a:gridCol w="2717930"/>
              </a:tblGrid>
              <a:tr h="575986">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400" b="0" i="0" u="none" strike="noStrike" cap="none" normalizeH="0" baseline="0" dirty="0">
                          <a:ln>
                            <a:noFill/>
                          </a:ln>
                          <a:solidFill>
                            <a:schemeClr val="bg1"/>
                          </a:solidFill>
                          <a:effectLst/>
                          <a:latin typeface="+mn-ea"/>
                          <a:ea typeface="+mn-ea"/>
                          <a:cs typeface="+mn-ea"/>
                          <a:sym typeface="+mn-lt"/>
                        </a:rPr>
                        <a:t>时　间</a:t>
                      </a:r>
                      <a:endParaRPr kumimoji="0" lang="zh-CN" altLang="zh-CN" sz="2400" b="0" i="0" u="none" strike="noStrike" cap="none" normalizeH="0" baseline="0" dirty="0">
                        <a:ln>
                          <a:noFill/>
                        </a:ln>
                        <a:solidFill>
                          <a:schemeClr val="bg1"/>
                        </a:solidFill>
                        <a:effectLst/>
                        <a:latin typeface="+mn-ea"/>
                        <a:ea typeface="+mn-ea"/>
                        <a:cs typeface="+mn-ea"/>
                        <a:sym typeface="+mn-lt"/>
                      </a:endParaRP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0" i="0" u="none" strike="noStrike" cap="none" normalizeH="0" baseline="0" dirty="0" smtClean="0">
                          <a:ln>
                            <a:noFill/>
                          </a:ln>
                          <a:solidFill>
                            <a:schemeClr val="bg1"/>
                          </a:solidFill>
                          <a:effectLst/>
                          <a:latin typeface="+mn-ea"/>
                          <a:ea typeface="+mn-ea"/>
                          <a:cs typeface="+mn-ea"/>
                          <a:sym typeface="+mn-lt"/>
                        </a:rPr>
                        <a:t>大规模侵华战争</a:t>
                      </a:r>
                      <a:endParaRPr kumimoji="0" lang="zh-CN" altLang="en-US" sz="2400" b="0" i="0" u="none" strike="noStrike" cap="none" normalizeH="0" baseline="0" dirty="0">
                        <a:ln>
                          <a:noFill/>
                        </a:ln>
                        <a:solidFill>
                          <a:schemeClr val="bg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400" b="0" i="0" u="none" strike="noStrike" cap="none" normalizeH="0" baseline="0" dirty="0" smtClean="0">
                          <a:ln>
                            <a:noFill/>
                          </a:ln>
                          <a:solidFill>
                            <a:schemeClr val="bg1"/>
                          </a:solidFill>
                          <a:effectLst/>
                          <a:latin typeface="+mn-ea"/>
                          <a:ea typeface="+mn-ea"/>
                          <a:cs typeface="+mn-ea"/>
                          <a:sym typeface="+mn-lt"/>
                        </a:rPr>
                        <a:t>侵略国</a:t>
                      </a:r>
                      <a:endParaRPr kumimoji="0" lang="zh-CN" altLang="en-US" sz="2400" b="0" i="0" u="none" strike="noStrike" cap="none" normalizeH="0" baseline="0" dirty="0">
                        <a:ln>
                          <a:noFill/>
                        </a:ln>
                        <a:solidFill>
                          <a:schemeClr val="bg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r>
              <a:tr h="507064">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000" b="1" i="0" u="none" strike="noStrike" kern="1200" cap="none" normalizeH="0" baseline="0" dirty="0">
                          <a:ln>
                            <a:noFill/>
                          </a:ln>
                          <a:solidFill>
                            <a:schemeClr val="tx1"/>
                          </a:solidFill>
                          <a:effectLst/>
                          <a:latin typeface="+mn-ea"/>
                          <a:ea typeface="+mn-ea"/>
                          <a:cs typeface="+mn-ea"/>
                          <a:sym typeface="+mn-lt"/>
                        </a:rPr>
                        <a:t>1840</a:t>
                      </a:r>
                      <a:r>
                        <a:rPr kumimoji="0" lang="zh-CN" altLang="en-US" sz="2000" b="1" i="0" u="none" strike="noStrike" kern="1200" cap="none" normalizeH="0" baseline="0" dirty="0">
                          <a:ln>
                            <a:noFill/>
                          </a:ln>
                          <a:solidFill>
                            <a:schemeClr val="tx1"/>
                          </a:solidFill>
                          <a:effectLst/>
                          <a:latin typeface="+mn-ea"/>
                          <a:ea typeface="+mn-ea"/>
                          <a:cs typeface="+mn-ea"/>
                          <a:sym typeface="+mn-lt"/>
                        </a:rPr>
                        <a:t>－</a:t>
                      </a:r>
                      <a:r>
                        <a:rPr kumimoji="0" lang="en-US" altLang="zh-CN" sz="2000" b="1" i="0" u="none" strike="noStrike" kern="1200" cap="none" normalizeH="0" baseline="0" dirty="0">
                          <a:ln>
                            <a:noFill/>
                          </a:ln>
                          <a:solidFill>
                            <a:schemeClr val="tx1"/>
                          </a:solidFill>
                          <a:effectLst/>
                          <a:latin typeface="+mn-ea"/>
                          <a:ea typeface="+mn-ea"/>
                          <a:cs typeface="+mn-ea"/>
                          <a:sym typeface="+mn-lt"/>
                        </a:rPr>
                        <a:t>1842</a:t>
                      </a:r>
                      <a:r>
                        <a:rPr kumimoji="0" lang="zh-CN" altLang="en-US" sz="2000" b="1" i="0" u="none" strike="noStrike" kern="1200" cap="none" normalizeH="0" baseline="0" dirty="0">
                          <a:ln>
                            <a:noFill/>
                          </a:ln>
                          <a:solidFill>
                            <a:schemeClr val="tx1"/>
                          </a:solidFill>
                          <a:effectLst/>
                          <a:latin typeface="+mn-ea"/>
                          <a:ea typeface="+mn-ea"/>
                          <a:cs typeface="+mn-ea"/>
                          <a:sym typeface="+mn-lt"/>
                        </a:rPr>
                        <a:t>年</a:t>
                      </a: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第一次鸦片战争</a:t>
                      </a: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ea"/>
                          <a:ea typeface="+mn-ea"/>
                          <a:cs typeface="+mn-ea"/>
                          <a:sym typeface="+mn-lt"/>
                        </a:rPr>
                        <a:t>英国</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r>
              <a:tr h="495417">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000" b="1" i="0" u="none" strike="noStrike" kern="1200" cap="none" normalizeH="0" baseline="0" dirty="0">
                          <a:ln>
                            <a:noFill/>
                          </a:ln>
                          <a:solidFill>
                            <a:schemeClr val="tx1"/>
                          </a:solidFill>
                          <a:effectLst/>
                          <a:latin typeface="+mn-ea"/>
                          <a:ea typeface="+mn-ea"/>
                          <a:cs typeface="+mn-ea"/>
                          <a:sym typeface="+mn-lt"/>
                        </a:rPr>
                        <a:t>1856</a:t>
                      </a:r>
                      <a:r>
                        <a:rPr kumimoji="0" lang="zh-CN" altLang="en-US" sz="2000" b="1" i="0" u="none" strike="noStrike" kern="1200" cap="none" normalizeH="0" baseline="0" dirty="0">
                          <a:ln>
                            <a:noFill/>
                          </a:ln>
                          <a:solidFill>
                            <a:schemeClr val="tx1"/>
                          </a:solidFill>
                          <a:effectLst/>
                          <a:latin typeface="+mn-ea"/>
                          <a:ea typeface="+mn-ea"/>
                          <a:cs typeface="+mn-ea"/>
                          <a:sym typeface="+mn-lt"/>
                        </a:rPr>
                        <a:t>－</a:t>
                      </a:r>
                      <a:r>
                        <a:rPr kumimoji="0" lang="en-US" altLang="zh-CN" sz="2000" b="1" i="0" u="none" strike="noStrike" kern="1200" cap="none" normalizeH="0" baseline="0" dirty="0">
                          <a:ln>
                            <a:noFill/>
                          </a:ln>
                          <a:solidFill>
                            <a:schemeClr val="tx1"/>
                          </a:solidFill>
                          <a:effectLst/>
                          <a:latin typeface="+mn-ea"/>
                          <a:ea typeface="+mn-ea"/>
                          <a:cs typeface="+mn-ea"/>
                          <a:sym typeface="+mn-lt"/>
                        </a:rPr>
                        <a:t>1860</a:t>
                      </a:r>
                      <a:r>
                        <a:rPr kumimoji="0" lang="zh-CN" altLang="en-US" sz="2000" b="1" i="0" u="none" strike="noStrike" kern="1200" cap="none" normalizeH="0" baseline="0" dirty="0">
                          <a:ln>
                            <a:noFill/>
                          </a:ln>
                          <a:solidFill>
                            <a:schemeClr val="tx1"/>
                          </a:solidFill>
                          <a:effectLst/>
                          <a:latin typeface="+mn-ea"/>
                          <a:ea typeface="+mn-ea"/>
                          <a:cs typeface="+mn-ea"/>
                          <a:sym typeface="+mn-lt"/>
                        </a:rPr>
                        <a:t>年</a:t>
                      </a: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第二次鸦片战争</a:t>
                      </a: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ea"/>
                          <a:ea typeface="+mn-ea"/>
                          <a:cs typeface="+mn-ea"/>
                          <a:sym typeface="+mn-lt"/>
                        </a:rPr>
                        <a:t>英国、法国</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r>
              <a:tr h="495417">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000" b="1" i="0" u="none" strike="noStrike" kern="1200" cap="none" normalizeH="0" baseline="0" dirty="0">
                          <a:ln>
                            <a:noFill/>
                          </a:ln>
                          <a:solidFill>
                            <a:schemeClr val="tx1"/>
                          </a:solidFill>
                          <a:effectLst/>
                          <a:latin typeface="+mn-ea"/>
                          <a:ea typeface="+mn-ea"/>
                          <a:cs typeface="+mn-ea"/>
                          <a:sym typeface="+mn-lt"/>
                        </a:rPr>
                        <a:t>1883</a:t>
                      </a:r>
                      <a:r>
                        <a:rPr kumimoji="0" lang="zh-CN" altLang="en-US" sz="2000" b="1" i="0" u="none" strike="noStrike" kern="1200" cap="none" normalizeH="0" baseline="0" dirty="0">
                          <a:ln>
                            <a:noFill/>
                          </a:ln>
                          <a:solidFill>
                            <a:schemeClr val="tx1"/>
                          </a:solidFill>
                          <a:effectLst/>
                          <a:latin typeface="+mn-ea"/>
                          <a:ea typeface="+mn-ea"/>
                          <a:cs typeface="+mn-ea"/>
                          <a:sym typeface="+mn-lt"/>
                        </a:rPr>
                        <a:t>－</a:t>
                      </a:r>
                      <a:r>
                        <a:rPr kumimoji="0" lang="en-US" altLang="zh-CN" sz="2000" b="1" i="0" u="none" strike="noStrike" kern="1200" cap="none" normalizeH="0" baseline="0" dirty="0">
                          <a:ln>
                            <a:noFill/>
                          </a:ln>
                          <a:solidFill>
                            <a:schemeClr val="tx1"/>
                          </a:solidFill>
                          <a:effectLst/>
                          <a:latin typeface="+mn-ea"/>
                          <a:ea typeface="+mn-ea"/>
                          <a:cs typeface="+mn-ea"/>
                          <a:sym typeface="+mn-lt"/>
                        </a:rPr>
                        <a:t>1884</a:t>
                      </a:r>
                      <a:r>
                        <a:rPr kumimoji="0" lang="zh-CN" altLang="en-US" sz="2000" b="1" i="0" u="none" strike="noStrike" kern="1200" cap="none" normalizeH="0" baseline="0" dirty="0">
                          <a:ln>
                            <a:noFill/>
                          </a:ln>
                          <a:solidFill>
                            <a:schemeClr val="tx1"/>
                          </a:solidFill>
                          <a:effectLst/>
                          <a:latin typeface="+mn-ea"/>
                          <a:ea typeface="+mn-ea"/>
                          <a:cs typeface="+mn-ea"/>
                          <a:sym typeface="+mn-lt"/>
                        </a:rPr>
                        <a:t>年</a:t>
                      </a: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中法战争</a:t>
                      </a: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ea"/>
                          <a:ea typeface="+mn-ea"/>
                          <a:cs typeface="+mn-ea"/>
                          <a:sym typeface="+mn-lt"/>
                        </a:rPr>
                        <a:t>法国</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r>
              <a:tr h="512458">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000" b="1" i="0" u="none" strike="noStrike" kern="1200" cap="none" normalizeH="0" baseline="0" dirty="0">
                          <a:ln>
                            <a:noFill/>
                          </a:ln>
                          <a:solidFill>
                            <a:schemeClr val="tx1"/>
                          </a:solidFill>
                          <a:effectLst/>
                          <a:latin typeface="+mn-ea"/>
                          <a:ea typeface="+mn-ea"/>
                          <a:cs typeface="+mn-ea"/>
                          <a:sym typeface="+mn-lt"/>
                        </a:rPr>
                        <a:t>1894</a:t>
                      </a:r>
                      <a:r>
                        <a:rPr kumimoji="0" lang="zh-CN" altLang="en-US" sz="2000" b="1" i="0" u="none" strike="noStrike" kern="1200" cap="none" normalizeH="0" baseline="0" dirty="0">
                          <a:ln>
                            <a:noFill/>
                          </a:ln>
                          <a:solidFill>
                            <a:schemeClr val="tx1"/>
                          </a:solidFill>
                          <a:effectLst/>
                          <a:latin typeface="+mn-ea"/>
                          <a:ea typeface="+mn-ea"/>
                          <a:cs typeface="+mn-ea"/>
                          <a:sym typeface="+mn-lt"/>
                        </a:rPr>
                        <a:t>－</a:t>
                      </a:r>
                      <a:r>
                        <a:rPr kumimoji="0" lang="en-US" altLang="zh-CN" sz="2000" b="1" i="0" u="none" strike="noStrike" kern="1200" cap="none" normalizeH="0" baseline="0" dirty="0">
                          <a:ln>
                            <a:noFill/>
                          </a:ln>
                          <a:solidFill>
                            <a:schemeClr val="tx1"/>
                          </a:solidFill>
                          <a:effectLst/>
                          <a:latin typeface="+mn-ea"/>
                          <a:ea typeface="+mn-ea"/>
                          <a:cs typeface="+mn-ea"/>
                          <a:sym typeface="+mn-lt"/>
                        </a:rPr>
                        <a:t>1895</a:t>
                      </a:r>
                      <a:r>
                        <a:rPr kumimoji="0" lang="zh-CN" altLang="en-US" sz="2000" b="1" i="0" u="none" strike="noStrike" kern="1200" cap="none" normalizeH="0" baseline="0" dirty="0">
                          <a:ln>
                            <a:noFill/>
                          </a:ln>
                          <a:solidFill>
                            <a:schemeClr val="tx1"/>
                          </a:solidFill>
                          <a:effectLst/>
                          <a:latin typeface="+mn-ea"/>
                          <a:ea typeface="+mn-ea"/>
                          <a:cs typeface="+mn-ea"/>
                          <a:sym typeface="+mn-lt"/>
                        </a:rPr>
                        <a:t>年</a:t>
                      </a: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中日甲午战争</a:t>
                      </a: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ea"/>
                          <a:ea typeface="+mn-ea"/>
                          <a:cs typeface="+mn-ea"/>
                          <a:sym typeface="+mn-lt"/>
                        </a:rPr>
                        <a:t>日本</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r>
              <a:tr h="512458">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en-US" altLang="zh-CN" sz="2000" b="1" i="0" u="none" strike="noStrike" kern="1200" cap="none" normalizeH="0" baseline="0" dirty="0">
                          <a:ln>
                            <a:noFill/>
                          </a:ln>
                          <a:solidFill>
                            <a:schemeClr val="tx1"/>
                          </a:solidFill>
                          <a:effectLst/>
                          <a:latin typeface="+mn-ea"/>
                          <a:ea typeface="+mn-ea"/>
                          <a:cs typeface="+mn-ea"/>
                          <a:sym typeface="+mn-lt"/>
                        </a:rPr>
                        <a:t>1900</a:t>
                      </a:r>
                      <a:r>
                        <a:rPr kumimoji="0" lang="zh-CN" altLang="en-US" sz="2000" b="1" i="0" u="none" strike="noStrike" kern="1200" cap="none" normalizeH="0" baseline="0" dirty="0">
                          <a:ln>
                            <a:noFill/>
                          </a:ln>
                          <a:solidFill>
                            <a:schemeClr val="tx1"/>
                          </a:solidFill>
                          <a:effectLst/>
                          <a:latin typeface="+mn-ea"/>
                          <a:ea typeface="+mn-ea"/>
                          <a:cs typeface="+mn-ea"/>
                          <a:sym typeface="+mn-lt"/>
                        </a:rPr>
                        <a:t>－</a:t>
                      </a:r>
                      <a:r>
                        <a:rPr kumimoji="0" lang="en-US" altLang="zh-CN" sz="2000" b="1" i="0" u="none" strike="noStrike" kern="1200" cap="none" normalizeH="0" baseline="0" dirty="0">
                          <a:ln>
                            <a:noFill/>
                          </a:ln>
                          <a:solidFill>
                            <a:schemeClr val="tx1"/>
                          </a:solidFill>
                          <a:effectLst/>
                          <a:latin typeface="+mn-ea"/>
                          <a:ea typeface="+mn-ea"/>
                          <a:cs typeface="+mn-ea"/>
                          <a:sym typeface="+mn-lt"/>
                        </a:rPr>
                        <a:t>1901</a:t>
                      </a:r>
                      <a:r>
                        <a:rPr kumimoji="0" lang="zh-CN" altLang="en-US" sz="2000" b="1" i="0" u="none" strike="noStrike" kern="1200" cap="none" normalizeH="0" baseline="0" dirty="0">
                          <a:ln>
                            <a:noFill/>
                          </a:ln>
                          <a:solidFill>
                            <a:schemeClr val="tx1"/>
                          </a:solidFill>
                          <a:effectLst/>
                          <a:latin typeface="+mn-ea"/>
                          <a:ea typeface="+mn-ea"/>
                          <a:cs typeface="+mn-ea"/>
                          <a:sym typeface="+mn-lt"/>
                        </a:rPr>
                        <a:t>年</a:t>
                      </a:r>
                    </a:p>
                  </a:txBody>
                  <a:tcPr marL="91420" marR="91420" marT="45714" marB="45714" anchor="ctr" horzOverflow="overflow">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a:ln>
                            <a:noFill/>
                          </a:ln>
                          <a:solidFill>
                            <a:schemeClr val="tx1"/>
                          </a:solidFill>
                          <a:effectLst/>
                          <a:latin typeface="+mn-ea"/>
                          <a:ea typeface="+mn-ea"/>
                          <a:cs typeface="+mn-ea"/>
                          <a:sym typeface="+mn-lt"/>
                        </a:rPr>
                        <a:t>八国联军侵华战争</a:t>
                      </a: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lvl1pPr>
                        <a:spcBef>
                          <a:spcPct val="20000"/>
                        </a:spcBef>
                        <a:buClr>
                          <a:schemeClr val="folHlink"/>
                        </a:buClr>
                        <a:buSzPct val="85000"/>
                        <a:buFont typeface="Wingdings 2" pitchFamily="18"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tx2"/>
                        </a:buClr>
                        <a:buSzPct val="85000"/>
                        <a:buFont typeface="Wingdings 2" pitchFamily="18"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Font typeface="Wingdings 2" pitchFamily="18"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tx2"/>
                        </a:buClr>
                        <a:buSzPct val="90000"/>
                        <a:buFont typeface="Wingdings 2" pitchFamily="18" charset="2"/>
                        <a:defRPr>
                          <a:solidFill>
                            <a:schemeClr val="tx1"/>
                          </a:solidFill>
                          <a:latin typeface="Arial" panose="020B0604020202020204" pitchFamily="34" charset="0"/>
                          <a:ea typeface="宋体" panose="02010600030101010101" pitchFamily="2" charset="-122"/>
                        </a:defRPr>
                      </a:lvl4pPr>
                      <a:lvl5pPr>
                        <a:spcBef>
                          <a:spcPct val="20000"/>
                        </a:spcBef>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folHlink"/>
                        </a:buClr>
                        <a:buFont typeface="Wingdings 2" pitchFamily="18"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kern="1200" cap="none" normalizeH="0" baseline="0" dirty="0" smtClean="0">
                          <a:ln>
                            <a:noFill/>
                          </a:ln>
                          <a:solidFill>
                            <a:schemeClr val="tx1"/>
                          </a:solidFill>
                          <a:effectLst/>
                          <a:latin typeface="+mn-ea"/>
                          <a:ea typeface="+mn-ea"/>
                          <a:cs typeface="+mn-ea"/>
                          <a:sym typeface="+mn-lt"/>
                        </a:rPr>
                        <a:t>英、法、德、意、俄、美、日、奥匈帝国</a:t>
                      </a:r>
                      <a:endParaRPr kumimoji="0" lang="zh-CN" altLang="en-US" sz="2000" b="1" i="0" u="none" strike="noStrike" kern="1200" cap="none" normalizeH="0" baseline="0" dirty="0">
                        <a:ln>
                          <a:noFill/>
                        </a:ln>
                        <a:solidFill>
                          <a:schemeClr val="tx1"/>
                        </a:solidFill>
                        <a:effectLst/>
                        <a:latin typeface="+mn-ea"/>
                        <a:ea typeface="+mn-ea"/>
                        <a:cs typeface="+mn-ea"/>
                        <a:sym typeface="+mn-lt"/>
                      </a:endParaRPr>
                    </a:p>
                  </a:txBody>
                  <a:tcPr marL="91420" marR="91420" marT="45714" marB="45714" anchor="ctr" horzOverflow="overflow">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67544" y="285211"/>
            <a:ext cx="8531454" cy="1398587"/>
          </a:xfrm>
        </p:spPr>
        <p:txBody>
          <a:bodyPr>
            <a:normAutofit fontScale="90000"/>
          </a:bodyPr>
          <a:lstStyle/>
          <a:p>
            <a:pPr eaLnBrk="1" hangingPunct="1"/>
            <a:r>
              <a:rPr lang="zh-CN" altLang="en-US" sz="4400" b="1" dirty="0" smtClean="0">
                <a:latin typeface="+mn-ea"/>
                <a:ea typeface="+mn-ea"/>
              </a:rPr>
              <a:t>资本</a:t>
            </a:r>
            <a:r>
              <a:rPr lang="en-US" altLang="zh-CN" sz="4400" b="1" dirty="0" smtClean="0">
                <a:latin typeface="+mn-ea"/>
                <a:ea typeface="+mn-ea"/>
              </a:rPr>
              <a:t>--</a:t>
            </a:r>
            <a:r>
              <a:rPr lang="zh-CN" altLang="en-US" sz="4400" b="1" dirty="0" smtClean="0">
                <a:latin typeface="+mn-ea"/>
                <a:ea typeface="+mn-ea"/>
              </a:rPr>
              <a:t>帝国主义侵略究竟给中国带来了什么</a:t>
            </a:r>
          </a:p>
        </p:txBody>
      </p:sp>
      <p:sp>
        <p:nvSpPr>
          <p:cNvPr id="90115" name="WordArt 3"/>
          <p:cNvSpPr>
            <a:spLocks noChangeArrowheads="1" noChangeShapeType="1"/>
          </p:cNvSpPr>
          <p:nvPr/>
        </p:nvSpPr>
        <p:spPr bwMode="auto">
          <a:xfrm rot="-366689">
            <a:off x="5334000" y="1371600"/>
            <a:ext cx="2954338" cy="1279525"/>
          </a:xfrm>
          <a:prstGeom prst="rect">
            <a:avLst/>
          </a:prstGeom>
        </p:spPr>
        <p:txBody>
          <a:bodyPr wrap="none" fromWordArt="1">
            <a:prstTxWarp prst="textPlain">
              <a:avLst>
                <a:gd name="adj" fmla="val 30690"/>
              </a:avLst>
            </a:prstTxWarp>
          </a:bodyPr>
          <a:lstStyle/>
          <a:p>
            <a:pPr algn="ctr"/>
            <a:r>
              <a:rPr lang="en-US" altLang="zh-CN" sz="3600" kern="1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kern="1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
        <p:nvSpPr>
          <p:cNvPr id="86020" name="Rectangle 4"/>
          <p:cNvSpPr>
            <a:spLocks noChangeArrowheads="1"/>
          </p:cNvSpPr>
          <p:nvPr/>
        </p:nvSpPr>
        <p:spPr bwMode="auto">
          <a:xfrm>
            <a:off x="683568" y="3185754"/>
            <a:ext cx="8010630" cy="1258806"/>
          </a:xfrm>
          <a:prstGeom prst="rect">
            <a:avLst/>
          </a:prstGeom>
          <a:solidFill>
            <a:schemeClr val="bg1"/>
          </a:solidFill>
          <a:ln w="9525">
            <a:noFill/>
            <a:miter lim="800000"/>
            <a:headEnd/>
            <a:tailEnd/>
          </a:ln>
        </p:spPr>
        <p:txBody>
          <a:bodyPr wrap="square">
            <a:spAutoFit/>
          </a:bodyPr>
          <a:lstStyle/>
          <a:p>
            <a:pPr>
              <a:lnSpc>
                <a:spcPct val="90000"/>
              </a:lnSpc>
              <a:spcBef>
                <a:spcPct val="20000"/>
              </a:spcBef>
              <a:buClr>
                <a:schemeClr val="accent1"/>
              </a:buClr>
              <a:buSzPct val="65000"/>
              <a:buFont typeface="Wingdings" pitchFamily="2" charset="2"/>
              <a:buChar char="n"/>
            </a:pPr>
            <a:r>
              <a:rPr lang="zh-CN" altLang="en-US" sz="2800" b="1" dirty="0" smtClean="0">
                <a:latin typeface="华文新魏" pitchFamily="2" charset="-122"/>
                <a:ea typeface="华文新魏" pitchFamily="2" charset="-122"/>
              </a:rPr>
              <a:t>资本</a:t>
            </a:r>
            <a:r>
              <a:rPr lang="en-US" altLang="zh-CN" sz="2800" b="1" dirty="0" smtClean="0">
                <a:latin typeface="华文新魏" pitchFamily="2" charset="-122"/>
                <a:ea typeface="华文新魏" pitchFamily="2" charset="-122"/>
              </a:rPr>
              <a:t>--</a:t>
            </a:r>
            <a:r>
              <a:rPr lang="zh-CN" altLang="en-US" sz="2800" b="1" dirty="0" smtClean="0">
                <a:latin typeface="华文新魏" pitchFamily="2" charset="-122"/>
                <a:ea typeface="华文新魏" pitchFamily="2" charset="-122"/>
              </a:rPr>
              <a:t>帝国主义</a:t>
            </a:r>
            <a:r>
              <a:rPr lang="zh-CN" altLang="en-US" sz="2800" b="1" dirty="0">
                <a:latin typeface="华文新魏" pitchFamily="2" charset="-122"/>
                <a:ea typeface="华文新魏" pitchFamily="2" charset="-122"/>
              </a:rPr>
              <a:t>侵略打开了中国封闭的国门，开阔了人们的眼界；带来了先进的技术与设备，促进了商品经济的发展。</a:t>
            </a:r>
          </a:p>
        </p:txBody>
      </p:sp>
      <p:sp>
        <p:nvSpPr>
          <p:cNvPr id="86021" name="Rectangle 5"/>
          <p:cNvSpPr>
            <a:spLocks noChangeArrowheads="1"/>
          </p:cNvSpPr>
          <p:nvPr/>
        </p:nvSpPr>
        <p:spPr bwMode="auto">
          <a:xfrm>
            <a:off x="685800" y="2057400"/>
            <a:ext cx="2693988" cy="594843"/>
          </a:xfrm>
          <a:prstGeom prst="rect">
            <a:avLst/>
          </a:prstGeom>
          <a:noFill/>
          <a:ln w="9525">
            <a:noFill/>
            <a:miter lim="800000"/>
            <a:headEnd/>
            <a:tailEnd/>
          </a:ln>
        </p:spPr>
        <p:txBody>
          <a:bodyPr>
            <a:spAutoFit/>
          </a:bodyPr>
          <a:lstStyle/>
          <a:p>
            <a:pPr>
              <a:lnSpc>
                <a:spcPct val="90000"/>
              </a:lnSpc>
              <a:spcBef>
                <a:spcPct val="20000"/>
              </a:spcBef>
              <a:buClr>
                <a:schemeClr val="accent1"/>
              </a:buClr>
              <a:buSzPct val="65000"/>
              <a:buFont typeface="Wingdings" pitchFamily="2" charset="2"/>
              <a:buChar char="n"/>
            </a:pPr>
            <a:r>
              <a:rPr lang="zh-CN" altLang="en-US" sz="3600" b="1" dirty="0">
                <a:solidFill>
                  <a:srgbClr val="FF0000"/>
                </a:solidFill>
                <a:latin typeface="华文新魏" pitchFamily="2" charset="-122"/>
                <a:ea typeface="华文新魏" pitchFamily="2" charset="-122"/>
              </a:rPr>
              <a:t>积极作用</a:t>
            </a:r>
          </a:p>
        </p:txBody>
      </p:sp>
      <p:sp>
        <p:nvSpPr>
          <p:cNvPr id="86022" name="Rectangle 6"/>
          <p:cNvSpPr>
            <a:spLocks noChangeArrowheads="1"/>
          </p:cNvSpPr>
          <p:nvPr/>
        </p:nvSpPr>
        <p:spPr bwMode="auto">
          <a:xfrm>
            <a:off x="611560" y="4725144"/>
            <a:ext cx="8327036" cy="1169551"/>
          </a:xfrm>
          <a:prstGeom prst="rect">
            <a:avLst/>
          </a:prstGeom>
          <a:solidFill>
            <a:schemeClr val="bg1"/>
          </a:solidFill>
          <a:ln w="9525">
            <a:noFill/>
            <a:miter lim="800000"/>
            <a:headEnd/>
            <a:tailEnd/>
          </a:ln>
        </p:spPr>
        <p:txBody>
          <a:bodyPr wrap="square">
            <a:spAutoFit/>
          </a:bodyPr>
          <a:lstStyle/>
          <a:p>
            <a:pPr eaLnBrk="0" hangingPunct="0">
              <a:lnSpc>
                <a:spcPct val="115000"/>
              </a:lnSpc>
              <a:spcBef>
                <a:spcPct val="20000"/>
              </a:spcBef>
            </a:pPr>
            <a:r>
              <a:rPr lang="zh-CN" altLang="en-US" sz="2800" b="1" dirty="0">
                <a:latin typeface="+mn-ea"/>
              </a:rPr>
              <a:t>它充当了历史的不自觉的工具。</a:t>
            </a:r>
          </a:p>
          <a:p>
            <a:pPr eaLnBrk="0" hangingPunct="0">
              <a:lnSpc>
                <a:spcPct val="115000"/>
              </a:lnSpc>
              <a:spcBef>
                <a:spcPct val="20000"/>
              </a:spcBef>
            </a:pPr>
            <a:r>
              <a:rPr lang="zh-CN" altLang="en-US" sz="2800" b="1" dirty="0">
                <a:latin typeface="+mn-ea"/>
              </a:rPr>
              <a:t>         </a:t>
            </a:r>
            <a:r>
              <a:rPr lang="zh-CN" altLang="en-US" sz="2800" b="1" dirty="0" smtClean="0">
                <a:latin typeface="+mn-ea"/>
              </a:rPr>
              <a:t>                           </a:t>
            </a:r>
            <a:r>
              <a:rPr lang="en-US" altLang="zh-CN" sz="2800" b="1" dirty="0" smtClean="0">
                <a:latin typeface="+mn-ea"/>
              </a:rPr>
              <a:t>----</a:t>
            </a:r>
            <a:r>
              <a:rPr lang="zh-CN" altLang="en-US" sz="2800" b="1" dirty="0" smtClean="0">
                <a:latin typeface="+mn-ea"/>
              </a:rPr>
              <a:t>马克思</a:t>
            </a:r>
            <a:r>
              <a:rPr lang="zh-CN" altLang="en-US" sz="2800" b="1" dirty="0">
                <a:latin typeface="+mn-ea"/>
              </a:rPr>
              <a:t>（</a:t>
            </a:r>
            <a:r>
              <a:rPr lang="en-US" altLang="zh-CN" sz="2800" b="1" dirty="0">
                <a:latin typeface="+mn-ea"/>
              </a:rPr>
              <a:t>1818--1883</a:t>
            </a:r>
            <a:r>
              <a:rPr lang="zh-CN" altLang="en-US" sz="2800" b="1" dirty="0">
                <a:latin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15"/>
                                        </p:tgtEl>
                                        <p:attrNameLst>
                                          <p:attrName>style.visibility</p:attrName>
                                        </p:attrNameLst>
                                      </p:cBhvr>
                                      <p:to>
                                        <p:strVal val="visible"/>
                                      </p:to>
                                    </p:set>
                                    <p:anim calcmode="lin" valueType="num">
                                      <p:cBhvr additive="base">
                                        <p:cTn id="7" dur="500" fill="hold"/>
                                        <p:tgtEl>
                                          <p:spTgt spid="90115"/>
                                        </p:tgtEl>
                                        <p:attrNameLst>
                                          <p:attrName>ppt_x</p:attrName>
                                        </p:attrNameLst>
                                      </p:cBhvr>
                                      <p:tavLst>
                                        <p:tav tm="0">
                                          <p:val>
                                            <p:strVal val="#ppt_x"/>
                                          </p:val>
                                        </p:tav>
                                        <p:tav tm="100000">
                                          <p:val>
                                            <p:strVal val="#ppt_x"/>
                                          </p:val>
                                        </p:tav>
                                      </p:tavLst>
                                    </p:anim>
                                    <p:anim calcmode="lin" valueType="num">
                                      <p:cBhvr additive="base">
                                        <p:cTn id="8" dur="500" fill="hold"/>
                                        <p:tgtEl>
                                          <p:spTgt spid="901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901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animBg="1"/>
      <p:bldP spid="90115"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95536" y="274638"/>
            <a:ext cx="8291264" cy="1210146"/>
          </a:xfrm>
        </p:spPr>
        <p:txBody>
          <a:bodyPr>
            <a:noAutofit/>
          </a:bodyPr>
          <a:lstStyle/>
          <a:p>
            <a:pPr eaLnBrk="1" hangingPunct="1"/>
            <a:r>
              <a:rPr lang="zh-CN" altLang="en-US" b="1" dirty="0" smtClean="0">
                <a:latin typeface="+mj-ea"/>
              </a:rPr>
              <a:t>资本</a:t>
            </a:r>
            <a:r>
              <a:rPr lang="en-US" altLang="zh-CN" b="1" dirty="0" smtClean="0">
                <a:latin typeface="+mj-ea"/>
              </a:rPr>
              <a:t>—</a:t>
            </a:r>
            <a:r>
              <a:rPr lang="zh-CN" altLang="en-US" b="1" dirty="0" smtClean="0">
                <a:latin typeface="+mj-ea"/>
              </a:rPr>
              <a:t>帝国主义侵略究竟给中国带来了什么</a:t>
            </a:r>
          </a:p>
        </p:txBody>
      </p:sp>
      <p:sp>
        <p:nvSpPr>
          <p:cNvPr id="91139" name="WordArt 3"/>
          <p:cNvSpPr>
            <a:spLocks noChangeArrowheads="1" noChangeShapeType="1"/>
          </p:cNvSpPr>
          <p:nvPr/>
        </p:nvSpPr>
        <p:spPr bwMode="auto">
          <a:xfrm rot="-366689">
            <a:off x="6142049" y="820303"/>
            <a:ext cx="2452599" cy="1037693"/>
          </a:xfrm>
          <a:prstGeom prst="rect">
            <a:avLst/>
          </a:prstGeom>
        </p:spPr>
        <p:txBody>
          <a:bodyPr wrap="none" fromWordArt="1">
            <a:prstTxWarp prst="textPlain">
              <a:avLst>
                <a:gd name="adj" fmla="val 31306"/>
              </a:avLst>
            </a:prstTxWarp>
          </a:bodyPr>
          <a:lstStyle/>
          <a:p>
            <a:pPr algn="ctr"/>
            <a:r>
              <a:rPr lang="en-US" altLang="zh-CN" sz="3600" kern="10" dirty="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kern="10" dirty="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
        <p:nvSpPr>
          <p:cNvPr id="87044" name="Rectangle 4"/>
          <p:cNvSpPr>
            <a:spLocks noChangeArrowheads="1"/>
          </p:cNvSpPr>
          <p:nvPr/>
        </p:nvSpPr>
        <p:spPr bwMode="auto">
          <a:xfrm>
            <a:off x="323528" y="2438400"/>
            <a:ext cx="8568952" cy="3416320"/>
          </a:xfrm>
          <a:prstGeom prst="rect">
            <a:avLst/>
          </a:prstGeom>
          <a:solidFill>
            <a:schemeClr val="bg1"/>
          </a:solidFill>
          <a:ln w="9525">
            <a:noFill/>
            <a:miter lim="800000"/>
            <a:headEnd/>
            <a:tailEnd/>
          </a:ln>
        </p:spPr>
        <p:txBody>
          <a:bodyPr wrap="square">
            <a:spAutoFit/>
          </a:bodyPr>
          <a:lstStyle/>
          <a:p>
            <a:r>
              <a:rPr lang="zh-CN" altLang="en-US" sz="2400" b="1" dirty="0"/>
              <a:t>第一，造成了领土、主权和以及无数生命财产的损失；留下了难以磨灭的心灵和精神的创伤。</a:t>
            </a:r>
          </a:p>
          <a:p>
            <a:r>
              <a:rPr lang="zh-CN" altLang="en-US" sz="2400" b="1" dirty="0"/>
              <a:t>第二，巨大的战争赔款被国内反动势力强加到了中国人民、特别是广大农民的身上，造成了整个社会的日益贫困，特别是造成了大批农民的破产。</a:t>
            </a:r>
          </a:p>
          <a:p>
            <a:r>
              <a:rPr lang="zh-CN" altLang="en-US" sz="2400" b="1" dirty="0"/>
              <a:t>第三，大肆地倾销商品、掠夺原料和资本输出，严重阻碍了中国民族资本主义的发展和社会进步。</a:t>
            </a:r>
          </a:p>
          <a:p>
            <a:r>
              <a:rPr lang="zh-CN" altLang="en-US" sz="2400" b="1" dirty="0"/>
              <a:t>第四，这些就导致了阶级矛盾日益激化，使一切被压迫阶级、阶层起而反抗帝国主义、封建主义的统治，探索国家的出路</a:t>
            </a:r>
            <a:r>
              <a:rPr lang="zh-CN" altLang="en-US" sz="2400" b="1" dirty="0">
                <a:ea typeface="宋体" charset="-122"/>
              </a:rPr>
              <a:t>。</a:t>
            </a:r>
          </a:p>
        </p:txBody>
      </p:sp>
      <p:sp>
        <p:nvSpPr>
          <p:cNvPr id="87045" name="Rectangle 5"/>
          <p:cNvSpPr>
            <a:spLocks noChangeArrowheads="1"/>
          </p:cNvSpPr>
          <p:nvPr/>
        </p:nvSpPr>
        <p:spPr bwMode="auto">
          <a:xfrm>
            <a:off x="3923928" y="1556792"/>
            <a:ext cx="2693988" cy="594843"/>
          </a:xfrm>
          <a:prstGeom prst="rect">
            <a:avLst/>
          </a:prstGeom>
          <a:noFill/>
          <a:ln w="9525">
            <a:noFill/>
            <a:miter lim="800000"/>
            <a:headEnd/>
            <a:tailEnd/>
          </a:ln>
        </p:spPr>
        <p:txBody>
          <a:bodyPr>
            <a:spAutoFit/>
          </a:bodyPr>
          <a:lstStyle/>
          <a:p>
            <a:pPr>
              <a:lnSpc>
                <a:spcPct val="90000"/>
              </a:lnSpc>
              <a:spcBef>
                <a:spcPct val="20000"/>
              </a:spcBef>
              <a:buClr>
                <a:schemeClr val="accent1"/>
              </a:buClr>
              <a:buSzPct val="65000"/>
              <a:buFont typeface="Wingdings" pitchFamily="2" charset="2"/>
              <a:buChar char="n"/>
            </a:pPr>
            <a:r>
              <a:rPr lang="zh-CN" altLang="en-US" sz="3600" b="1" dirty="0">
                <a:solidFill>
                  <a:srgbClr val="FF0000"/>
                </a:solidFill>
                <a:latin typeface="华文新魏" pitchFamily="2" charset="-122"/>
                <a:ea typeface="华文新魏" pitchFamily="2" charset="-122"/>
              </a:rPr>
              <a:t>消极作用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39"/>
                                        </p:tgtEl>
                                        <p:attrNameLst>
                                          <p:attrName>style.visibility</p:attrName>
                                        </p:attrNameLst>
                                      </p:cBhvr>
                                      <p:to>
                                        <p:strVal val="visible"/>
                                      </p:to>
                                    </p:set>
                                    <p:anim calcmode="lin" valueType="num">
                                      <p:cBhvr additive="base">
                                        <p:cTn id="7" dur="500" fill="hold"/>
                                        <p:tgtEl>
                                          <p:spTgt spid="91139"/>
                                        </p:tgtEl>
                                        <p:attrNameLst>
                                          <p:attrName>ppt_x</p:attrName>
                                        </p:attrNameLst>
                                      </p:cBhvr>
                                      <p:tavLst>
                                        <p:tav tm="0">
                                          <p:val>
                                            <p:strVal val="#ppt_x"/>
                                          </p:val>
                                        </p:tav>
                                        <p:tav tm="100000">
                                          <p:val>
                                            <p:strVal val="#ppt_x"/>
                                          </p:val>
                                        </p:tav>
                                      </p:tavLst>
                                    </p:anim>
                                    <p:anim calcmode="lin" valueType="num">
                                      <p:cBhvr additive="base">
                                        <p:cTn id="8" dur="500" fill="hold"/>
                                        <p:tgtEl>
                                          <p:spTgt spid="911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911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animBg="1"/>
      <p:bldP spid="91139"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67544" y="274638"/>
            <a:ext cx="8219256" cy="1143000"/>
          </a:xfrm>
        </p:spPr>
        <p:txBody>
          <a:bodyPr>
            <a:normAutofit/>
          </a:bodyPr>
          <a:lstStyle/>
          <a:p>
            <a:pPr eaLnBrk="1" hangingPunct="1"/>
            <a:r>
              <a:rPr lang="zh-CN" altLang="en-US" b="1" dirty="0" smtClean="0"/>
              <a:t>消极作用远远大于积极作用</a:t>
            </a:r>
            <a:r>
              <a:rPr lang="en-US" altLang="zh-CN" b="1" dirty="0" smtClean="0">
                <a:latin typeface="Arial" charset="0"/>
              </a:rPr>
              <a:t>——</a:t>
            </a:r>
            <a:endParaRPr lang="en-US" altLang="zh-CN" b="1" dirty="0" smtClean="0"/>
          </a:p>
        </p:txBody>
      </p:sp>
      <p:sp>
        <p:nvSpPr>
          <p:cNvPr id="88067" name="Rectangle 3"/>
          <p:cNvSpPr>
            <a:spLocks noGrp="1" noChangeArrowheads="1"/>
          </p:cNvSpPr>
          <p:nvPr>
            <p:ph sz="quarter" idx="1"/>
          </p:nvPr>
        </p:nvSpPr>
        <p:spPr>
          <a:xfrm>
            <a:off x="467544" y="1916832"/>
            <a:ext cx="8219256" cy="2959968"/>
          </a:xfrm>
          <a:solidFill>
            <a:schemeClr val="bg1"/>
          </a:solidFill>
        </p:spPr>
        <p:txBody>
          <a:bodyPr>
            <a:normAutofit/>
          </a:bodyPr>
          <a:lstStyle/>
          <a:p>
            <a:pPr eaLnBrk="1" hangingPunct="1"/>
            <a:r>
              <a:rPr lang="zh-CN" altLang="en-US" b="1" dirty="0" smtClean="0">
                <a:latin typeface="华文新魏" pitchFamily="2" charset="-122"/>
                <a:ea typeface="华文新魏" pitchFamily="2" charset="-122"/>
              </a:rPr>
              <a:t>第一，从结果来看，西方的侵略并没有将中国变成资本主义现代化国家 ；</a:t>
            </a:r>
          </a:p>
          <a:p>
            <a:pPr eaLnBrk="1" hangingPunct="1"/>
            <a:r>
              <a:rPr lang="zh-CN" altLang="en-US" b="1" dirty="0" smtClean="0">
                <a:latin typeface="华文新魏" pitchFamily="2" charset="-122"/>
                <a:ea typeface="华文新魏" pitchFamily="2" charset="-122"/>
              </a:rPr>
              <a:t>第二，从可能性来看，一个国家如果没有外力的推动，是否会永远处于落后的状态？</a:t>
            </a:r>
          </a:p>
          <a:p>
            <a:pPr eaLnBrk="1" hangingPunct="1"/>
            <a:r>
              <a:rPr lang="zh-CN" altLang="en-US" b="1" dirty="0" smtClean="0">
                <a:latin typeface="华文新魏" pitchFamily="2" charset="-122"/>
                <a:ea typeface="华文新魏" pitchFamily="2" charset="-122"/>
              </a:rPr>
              <a:t>第三，从内因与外因的作用来看，外因只是必要的条件，内因才是决定性因素。</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9581" y="620688"/>
            <a:ext cx="2574925" cy="3394118"/>
            <a:chOff x="1069581" y="620688"/>
            <a:chExt cx="2574925" cy="3394118"/>
          </a:xfrm>
        </p:grpSpPr>
        <p:pic>
          <p:nvPicPr>
            <p:cNvPr id="89090" name="Picture 2" descr="费正清2"/>
            <p:cNvPicPr>
              <a:picLocks noChangeAspect="1" noChangeArrowheads="1"/>
            </p:cNvPicPr>
            <p:nvPr/>
          </p:nvPicPr>
          <p:blipFill>
            <a:blip r:embed="rId2" cstate="print"/>
            <a:srcRect/>
            <a:stretch>
              <a:fillRect/>
            </a:stretch>
          </p:blipFill>
          <p:spPr bwMode="auto">
            <a:xfrm>
              <a:off x="1069581" y="620688"/>
              <a:ext cx="2574925" cy="3024188"/>
            </a:xfrm>
            <a:prstGeom prst="rect">
              <a:avLst/>
            </a:prstGeom>
            <a:noFill/>
            <a:ln w="9525">
              <a:noFill/>
              <a:miter lim="800000"/>
              <a:headEnd/>
              <a:tailEnd/>
            </a:ln>
          </p:spPr>
        </p:pic>
        <p:sp>
          <p:nvSpPr>
            <p:cNvPr id="89091" name="Rectangle 3"/>
            <p:cNvSpPr>
              <a:spLocks noChangeArrowheads="1"/>
            </p:cNvSpPr>
            <p:nvPr/>
          </p:nvSpPr>
          <p:spPr bwMode="auto">
            <a:xfrm>
              <a:off x="1475656" y="3717032"/>
              <a:ext cx="1677062" cy="297774"/>
            </a:xfrm>
            <a:prstGeom prst="rect">
              <a:avLst/>
            </a:prstGeom>
            <a:noFill/>
            <a:ln w="9525">
              <a:noFill/>
              <a:miter lim="800000"/>
              <a:headEnd/>
              <a:tailEnd/>
            </a:ln>
          </p:spPr>
          <p:txBody>
            <a:bodyPr wrap="none">
              <a:spAutoFit/>
            </a:bodyPr>
            <a:lstStyle/>
            <a:p>
              <a:pPr>
                <a:lnSpc>
                  <a:spcPct val="120000"/>
                </a:lnSpc>
                <a:spcBef>
                  <a:spcPct val="20000"/>
                </a:spcBef>
              </a:pPr>
              <a:r>
                <a:rPr lang="zh-CN" altLang="en-US" sz="1200" b="1" dirty="0">
                  <a:solidFill>
                    <a:srgbClr val="000066"/>
                  </a:solidFill>
                  <a:ea typeface="宋体" charset="-122"/>
                </a:rPr>
                <a:t>费正清（</a:t>
              </a:r>
              <a:r>
                <a:rPr lang="en-US" altLang="zh-CN" sz="1200" b="1" dirty="0">
                  <a:solidFill>
                    <a:srgbClr val="000066"/>
                  </a:solidFill>
                  <a:ea typeface="宋体" charset="-122"/>
                </a:rPr>
                <a:t>1907--1991</a:t>
              </a:r>
              <a:r>
                <a:rPr lang="zh-CN" altLang="en-US" sz="1200" b="1" dirty="0">
                  <a:solidFill>
                    <a:srgbClr val="000066"/>
                  </a:solidFill>
                  <a:ea typeface="宋体" charset="-122"/>
                </a:rPr>
                <a:t>）</a:t>
              </a:r>
            </a:p>
          </p:txBody>
        </p:sp>
      </p:grpSp>
      <p:sp>
        <p:nvSpPr>
          <p:cNvPr id="89092" name="AutoShape 4"/>
          <p:cNvSpPr>
            <a:spLocks noChangeArrowheads="1"/>
          </p:cNvSpPr>
          <p:nvPr/>
        </p:nvSpPr>
        <p:spPr bwMode="auto">
          <a:xfrm>
            <a:off x="4572000" y="3212976"/>
            <a:ext cx="4343400" cy="2819400"/>
          </a:xfrm>
          <a:prstGeom prst="cloudCallout">
            <a:avLst>
              <a:gd name="adj1" fmla="val -94861"/>
              <a:gd name="adj2" fmla="val -82744"/>
            </a:avLst>
          </a:prstGeom>
          <a:solidFill>
            <a:schemeClr val="bg1"/>
          </a:solidFill>
          <a:ln w="9525">
            <a:solidFill>
              <a:schemeClr val="tx1"/>
            </a:solidFill>
            <a:round/>
            <a:headEnd/>
            <a:tailEnd/>
          </a:ln>
        </p:spPr>
        <p:txBody>
          <a:bodyPr/>
          <a:lstStyle/>
          <a:p>
            <a:r>
              <a:rPr lang="zh-CN" altLang="en-US" sz="2400" b="1" dirty="0">
                <a:solidFill>
                  <a:srgbClr val="000066"/>
                </a:solidFill>
              </a:rPr>
              <a:t>“</a:t>
            </a:r>
            <a:r>
              <a:rPr lang="zh-CN" altLang="en-US" sz="2400" b="1" dirty="0">
                <a:solidFill>
                  <a:srgbClr val="000066"/>
                </a:solidFill>
                <a:latin typeface="华文新魏" pitchFamily="2" charset="-122"/>
              </a:rPr>
              <a:t>帝国主义就像是一种药，一方面能治你的病，另一方面也可以把你搞垮。</a:t>
            </a:r>
            <a:r>
              <a:rPr lang="zh-CN" altLang="en-US" sz="2400" b="1" dirty="0">
                <a:solidFill>
                  <a:srgbClr val="000066"/>
                </a:solidFill>
              </a:rPr>
              <a:t>”</a:t>
            </a:r>
            <a:endParaRPr lang="zh-CN" altLang="en-US" sz="2400" b="1" dirty="0">
              <a:solidFill>
                <a:srgbClr val="000066"/>
              </a:solidFill>
              <a:latin typeface="华文新魏" pitchFamily="2" charset="-122"/>
            </a:endParaRPr>
          </a:p>
          <a:p>
            <a:r>
              <a:rPr lang="zh-CN" altLang="en-US" sz="2400" b="1" dirty="0">
                <a:solidFill>
                  <a:srgbClr val="000066"/>
                </a:solidFill>
                <a:latin typeface="华文新魏" pitchFamily="2" charset="-122"/>
              </a:rPr>
              <a:t>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61826" y="1981200"/>
            <a:ext cx="7901173" cy="3600450"/>
          </a:xfrm>
          <a:ln w="76200" cap="rnd" cmpd="tri">
            <a:solidFill>
              <a:srgbClr val="FF0000"/>
            </a:solidFill>
            <a:prstDash val="sysDot"/>
          </a:ln>
        </p:spPr>
        <p:txBody>
          <a:bodyPr>
            <a:normAutofit/>
          </a:bodyPr>
          <a:lstStyle/>
          <a:p>
            <a:pPr eaLnBrk="1" hangingPunct="1"/>
            <a:r>
              <a:rPr lang="zh-CN" altLang="en-US" sz="3200" b="1" dirty="0" smtClean="0">
                <a:latin typeface="华文新魏" pitchFamily="2" charset="-122"/>
                <a:ea typeface="华文新魏" pitchFamily="2" charset="-122"/>
              </a:rPr>
              <a:t>“帝国主义列强侵略中国，在一方面促进中国封建社会解体，促使中国发生了资本主义因素，把一个封建社会变成了一个半封建的社会；但是在另一方面，它们又残酷地统治了中国，把一个独立的中国变成了一个半殖民地和殖民地的中国。”       </a:t>
            </a:r>
            <a:br>
              <a:rPr lang="zh-CN" altLang="en-US" sz="3200" b="1" dirty="0" smtClean="0">
                <a:latin typeface="华文新魏" pitchFamily="2" charset="-122"/>
                <a:ea typeface="华文新魏" pitchFamily="2" charset="-122"/>
              </a:rPr>
            </a:br>
            <a:r>
              <a:rPr lang="zh-CN" altLang="en-US" sz="3400" b="1" dirty="0" smtClean="0">
                <a:latin typeface="华文新魏" pitchFamily="2" charset="-122"/>
                <a:ea typeface="华文新魏" pitchFamily="2" charset="-122"/>
              </a:rPr>
              <a:t>               </a:t>
            </a:r>
            <a:r>
              <a:rPr lang="en-US" altLang="zh-CN" sz="3400" b="1" dirty="0" smtClean="0">
                <a:latin typeface="华文新魏" pitchFamily="2" charset="-122"/>
                <a:ea typeface="华文新魏" pitchFamily="2" charset="-122"/>
              </a:rPr>
              <a:t>----</a:t>
            </a:r>
            <a:r>
              <a:rPr lang="en-US" altLang="zh-CN" sz="2500" b="1" dirty="0" smtClean="0">
                <a:latin typeface="华文新魏" pitchFamily="2" charset="-122"/>
                <a:ea typeface="华文新魏" pitchFamily="2" charset="-122"/>
              </a:rPr>
              <a:t>《</a:t>
            </a:r>
            <a:r>
              <a:rPr lang="zh-CN" altLang="en-US" sz="2500" b="1" dirty="0" smtClean="0">
                <a:latin typeface="华文新魏" pitchFamily="2" charset="-122"/>
                <a:ea typeface="华文新魏" pitchFamily="2" charset="-122"/>
              </a:rPr>
              <a:t>毛泽东选集</a:t>
            </a:r>
            <a:r>
              <a:rPr lang="en-US" altLang="zh-CN" sz="2500" b="1" dirty="0" smtClean="0">
                <a:latin typeface="华文新魏" pitchFamily="2" charset="-122"/>
                <a:ea typeface="华文新魏" pitchFamily="2" charset="-122"/>
              </a:rPr>
              <a:t>》</a:t>
            </a:r>
            <a:r>
              <a:rPr lang="zh-CN" altLang="en-US" sz="2500" b="1" dirty="0" smtClean="0">
                <a:latin typeface="华文新魏" pitchFamily="2" charset="-122"/>
                <a:ea typeface="华文新魏" pitchFamily="2" charset="-122"/>
              </a:rPr>
              <a:t>，第二卷，</a:t>
            </a:r>
            <a:r>
              <a:rPr lang="en-US" altLang="zh-CN" sz="2500" b="1" dirty="0" smtClean="0">
                <a:latin typeface="华文新魏" pitchFamily="2" charset="-122"/>
                <a:ea typeface="华文新魏" pitchFamily="2" charset="-122"/>
              </a:rPr>
              <a:t>630</a:t>
            </a:r>
            <a:r>
              <a:rPr lang="zh-CN" altLang="en-US" sz="2500" b="1" dirty="0" smtClean="0">
                <a:latin typeface="华文新魏" pitchFamily="2" charset="-122"/>
                <a:ea typeface="华文新魏" pitchFamily="2" charset="-122"/>
              </a:rPr>
              <a:t>页</a:t>
            </a:r>
            <a:endParaRPr lang="zh-CN" altLang="en-US" dirty="0" smtClean="0">
              <a:latin typeface="华文新魏" pitchFamily="2" charset="-122"/>
              <a:ea typeface="华文新魏" pitchFamily="2" charset="-122"/>
            </a:endParaRPr>
          </a:p>
        </p:txBody>
      </p:sp>
      <p:grpSp>
        <p:nvGrpSpPr>
          <p:cNvPr id="2" name="Group 3"/>
          <p:cNvGrpSpPr>
            <a:grpSpLocks/>
          </p:cNvGrpSpPr>
          <p:nvPr/>
        </p:nvGrpSpPr>
        <p:grpSpPr bwMode="auto">
          <a:xfrm>
            <a:off x="381000" y="228600"/>
            <a:ext cx="2895600" cy="1655763"/>
            <a:chOff x="0" y="0"/>
            <a:chExt cx="1361" cy="1315"/>
          </a:xfrm>
        </p:grpSpPr>
        <p:pic>
          <p:nvPicPr>
            <p:cNvPr id="90117"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94213" name="Rectangle 5" descr="信纸"/>
            <p:cNvSpPr>
              <a:spLocks noChangeArrowheads="1"/>
            </p:cNvSpPr>
            <p:nvPr/>
          </p:nvSpPr>
          <p:spPr bwMode="auto">
            <a:xfrm>
              <a:off x="0" y="316"/>
              <a:ext cx="1361" cy="412"/>
            </a:xfrm>
            <a:prstGeom prst="rect">
              <a:avLst/>
            </a:prstGeom>
            <a:noFill/>
            <a:ln w="9525">
              <a:noFill/>
              <a:miter lim="800000"/>
              <a:headEnd/>
              <a:tailEnd/>
            </a:ln>
            <a:effectLst/>
          </p:spPr>
          <p:txBody>
            <a:bodyPr>
              <a:spAutoFit/>
            </a:bodyPr>
            <a:lstStyle/>
            <a:p>
              <a:pPr algn="ctr">
                <a:buFont typeface="Arial"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circle(out)">
                                      <p:cBhvr>
                                        <p:cTn id="7" dur="1000"/>
                                        <p:tgtEl>
                                          <p:spTgt spid="94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rganization Chart 2"/>
          <p:cNvGrpSpPr>
            <a:grpSpLocks noChangeAspect="1"/>
          </p:cNvGrpSpPr>
          <p:nvPr/>
        </p:nvGrpSpPr>
        <p:grpSpPr bwMode="auto">
          <a:xfrm>
            <a:off x="381000" y="3429000"/>
            <a:ext cx="8305800" cy="2209800"/>
            <a:chOff x="0" y="0"/>
            <a:chExt cx="1872" cy="720"/>
          </a:xfrm>
        </p:grpSpPr>
        <p:cxnSp>
          <p:nvCxnSpPr>
            <p:cNvPr id="4100" name="_s4100"/>
            <p:cNvCxnSpPr>
              <a:cxnSpLocks noChangeShapeType="1"/>
              <a:stCxn id="5" idx="0"/>
              <a:endCxn id="3" idx="2"/>
            </p:cNvCxnSpPr>
            <p:nvPr/>
          </p:nvCxnSpPr>
          <p:spPr bwMode="auto">
            <a:xfrm rot="16200000">
              <a:off x="612" y="108"/>
              <a:ext cx="144" cy="504"/>
            </a:xfrm>
            <a:prstGeom prst="bentConnector3">
              <a:avLst>
                <a:gd name="adj1" fmla="val 25898"/>
              </a:avLst>
            </a:prstGeom>
            <a:noFill/>
            <a:ln w="28575">
              <a:solidFill>
                <a:schemeClr val="tx1"/>
              </a:solidFill>
              <a:miter lim="800000"/>
              <a:headEnd/>
              <a:tailEnd/>
            </a:ln>
            <a:extLst>
              <a:ext uri="{909E8E84-426E-40DD-AFC4-6F175D3DCCD1}">
                <a14:hiddenFill xmlns:a14="http://schemas.microsoft.com/office/drawing/2010/main" xmlns="">
                  <a:noFill/>
                </a14:hiddenFill>
              </a:ext>
            </a:extLst>
          </p:spPr>
        </p:cxnSp>
        <p:cxnSp>
          <p:nvCxnSpPr>
            <p:cNvPr id="4101" name="_s4101"/>
            <p:cNvCxnSpPr>
              <a:cxnSpLocks noChangeShapeType="1"/>
              <a:stCxn id="4" idx="0"/>
              <a:endCxn id="3" idx="2"/>
            </p:cNvCxnSpPr>
            <p:nvPr/>
          </p:nvCxnSpPr>
          <p:spPr bwMode="auto">
            <a:xfrm rot="5400000" flipH="1">
              <a:off x="1116" y="108"/>
              <a:ext cx="144" cy="504"/>
            </a:xfrm>
            <a:prstGeom prst="bentConnector3">
              <a:avLst>
                <a:gd name="adj1" fmla="val 25898"/>
              </a:avLst>
            </a:prstGeom>
            <a:noFill/>
            <a:ln w="28575">
              <a:solidFill>
                <a:schemeClr val="tx1"/>
              </a:solidFill>
              <a:miter lim="800000"/>
              <a:headEnd/>
              <a:tailEnd/>
            </a:ln>
            <a:extLst>
              <a:ext uri="{909E8E84-426E-40DD-AFC4-6F175D3DCCD1}">
                <a14:hiddenFill xmlns:a14="http://schemas.microsoft.com/office/drawing/2010/main" xmlns="">
                  <a:noFill/>
                </a14:hiddenFill>
              </a:ext>
            </a:extLst>
          </p:spPr>
        </p:cxnSp>
        <p:sp>
          <p:nvSpPr>
            <p:cNvPr id="3" name="_s4102"/>
            <p:cNvSpPr>
              <a:spLocks noChangeArrowheads="1"/>
            </p:cNvSpPr>
            <p:nvPr/>
          </p:nvSpPr>
          <p:spPr bwMode="auto">
            <a:xfrm>
              <a:off x="504" y="0"/>
              <a:ext cx="864" cy="288"/>
            </a:xfrm>
            <a:prstGeom prst="roundRect">
              <a:avLst>
                <a:gd name="adj" fmla="val 16667"/>
              </a:avLst>
            </a:prstGeom>
            <a:solidFill>
              <a:schemeClr val="bg1"/>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华文新魏" pitchFamily="2" charset="-122"/>
                  <a:ea typeface="华文新魏" pitchFamily="2" charset="-122"/>
                </a:rPr>
                <a:t>反抗外来侵略的斗争</a:t>
              </a:r>
            </a:p>
          </p:txBody>
        </p:sp>
        <p:sp>
          <p:nvSpPr>
            <p:cNvPr id="4" name="_s4103"/>
            <p:cNvSpPr>
              <a:spLocks noChangeArrowheads="1"/>
            </p:cNvSpPr>
            <p:nvPr/>
          </p:nvSpPr>
          <p:spPr bwMode="auto">
            <a:xfrm>
              <a:off x="1008" y="432"/>
              <a:ext cx="864" cy="288"/>
            </a:xfrm>
            <a:prstGeom prst="roundRect">
              <a:avLst>
                <a:gd name="adj" fmla="val 16667"/>
              </a:avLst>
            </a:prstGeom>
            <a:solidFill>
              <a:schemeClr val="bg1"/>
            </a:solidFill>
            <a:ln w="9525">
              <a:solidFill>
                <a:schemeClr val="tx1"/>
              </a:solidFill>
              <a:round/>
              <a:headEnd/>
              <a:tailEnd/>
            </a:ln>
          </p:spPr>
          <p:txBody>
            <a:bodyPr vert="horz" wrap="none" lIns="0" tIns="0" rIns="0" bIns="0" numCol="1" anchor="ctr" anchorCtr="0" compatLnSpc="1">
              <a:prstTxWarp prst="textNoShape">
                <a:avLst/>
              </a:prstTxWarp>
            </a:bodyPr>
            <a:lstStyle/>
            <a:p>
              <a:pPr algn="ctr" fontAlgn="base">
                <a:spcBef>
                  <a:spcPct val="0"/>
                </a:spcBef>
                <a:spcAft>
                  <a:spcPct val="0"/>
                </a:spcAft>
              </a:pPr>
              <a:r>
                <a:rPr lang="zh-CN" altLang="en-US" sz="2800" b="1" dirty="0" smtClean="0">
                  <a:latin typeface="华文新魏" pitchFamily="2" charset="-122"/>
                  <a:ea typeface="华文新魏" pitchFamily="2" charset="-122"/>
                </a:rPr>
                <a:t>人民群众的反侵略</a:t>
              </a:r>
            </a:p>
            <a:p>
              <a:pPr algn="ctr" fontAlgn="base">
                <a:spcBef>
                  <a:spcPct val="0"/>
                </a:spcBef>
                <a:spcAft>
                  <a:spcPct val="0"/>
                </a:spcAft>
              </a:pPr>
              <a:r>
                <a:rPr lang="zh-CN" altLang="en-US" sz="2800" b="1" dirty="0" smtClean="0">
                  <a:latin typeface="华文新魏" pitchFamily="2" charset="-122"/>
                  <a:ea typeface="华文新魏" pitchFamily="2" charset="-122"/>
                </a:rPr>
                <a:t>斗 争</a:t>
              </a:r>
            </a:p>
          </p:txBody>
        </p:sp>
        <p:sp>
          <p:nvSpPr>
            <p:cNvPr id="5" name="_s4104"/>
            <p:cNvSpPr>
              <a:spLocks noChangeArrowheads="1"/>
            </p:cNvSpPr>
            <p:nvPr/>
          </p:nvSpPr>
          <p:spPr bwMode="auto">
            <a:xfrm>
              <a:off x="0" y="432"/>
              <a:ext cx="864" cy="288"/>
            </a:xfrm>
            <a:prstGeom prst="roundRect">
              <a:avLst>
                <a:gd name="adj" fmla="val 16667"/>
              </a:avLst>
            </a:prstGeom>
            <a:solidFill>
              <a:schemeClr val="bg1"/>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2800" b="1" dirty="0" smtClean="0">
                  <a:latin typeface="华文新魏" pitchFamily="2" charset="-122"/>
                  <a:ea typeface="华文新魏" pitchFamily="2" charset="-122"/>
                </a:rPr>
                <a:t>爱国官兵的反侵略</a:t>
              </a:r>
            </a:p>
            <a:p>
              <a:pPr marL="0" marR="0" lvl="0" indent="0" algn="ctr" defTabSz="914400" rtl="0" eaLnBrk="1" fontAlgn="base" latinLnBrk="0" hangingPunct="1">
                <a:lnSpc>
                  <a:spcPct val="100000"/>
                </a:lnSpc>
                <a:spcBef>
                  <a:spcPct val="0"/>
                </a:spcBef>
                <a:spcAft>
                  <a:spcPct val="0"/>
                </a:spcAft>
                <a:buClrTx/>
                <a:buSzTx/>
                <a:buFontTx/>
                <a:buNone/>
                <a:tabLst/>
              </a:pPr>
              <a:r>
                <a:rPr lang="zh-CN" altLang="en-US" sz="2800" b="1" dirty="0" smtClean="0">
                  <a:latin typeface="华文新魏" pitchFamily="2" charset="-122"/>
                  <a:ea typeface="华文新魏" pitchFamily="2" charset="-122"/>
                </a:rPr>
                <a:t>斗 争</a:t>
              </a:r>
            </a:p>
          </p:txBody>
        </p:sp>
      </p:grpSp>
      <p:sp>
        <p:nvSpPr>
          <p:cNvPr id="96265" name="Rectangle 9"/>
          <p:cNvSpPr>
            <a:spLocks noChangeArrowheads="1"/>
          </p:cNvSpPr>
          <p:nvPr/>
        </p:nvSpPr>
        <p:spPr bwMode="auto">
          <a:xfrm>
            <a:off x="533400" y="2209800"/>
            <a:ext cx="8229600" cy="762000"/>
          </a:xfrm>
          <a:prstGeom prst="rect">
            <a:avLst/>
          </a:prstGeom>
          <a:noFill/>
          <a:ln w="9525">
            <a:noFill/>
            <a:miter lim="800000"/>
            <a:headEnd/>
            <a:tailEnd/>
          </a:ln>
          <a:effectLst/>
        </p:spPr>
        <p:txBody>
          <a:bodyPr/>
          <a:lstStyle/>
          <a:p>
            <a:pPr>
              <a:buFontTx/>
              <a:buNone/>
              <a:defRPr/>
            </a:pPr>
            <a:r>
              <a:rPr lang="zh-CN" altLang="en-US" sz="4200" b="1" dirty="0">
                <a:effectLst>
                  <a:outerShdw blurRad="38100" dist="38100" dir="2700000" algn="tl">
                    <a:srgbClr val="C0C0C0"/>
                  </a:outerShdw>
                </a:effectLst>
                <a:latin typeface="华文新魏" pitchFamily="2" charset="-122"/>
                <a:ea typeface="华文新魏" pitchFamily="2" charset="-122"/>
              </a:rPr>
              <a:t>（一）反抗外来侵略的斗争历程</a:t>
            </a:r>
          </a:p>
        </p:txBody>
      </p:sp>
      <p:sp>
        <p:nvSpPr>
          <p:cNvPr id="10" name="标题 1"/>
          <p:cNvSpPr txBox="1">
            <a:spLocks/>
          </p:cNvSpPr>
          <p:nvPr/>
        </p:nvSpPr>
        <p:spPr>
          <a:xfrm>
            <a:off x="179512" y="274638"/>
            <a:ext cx="8507288" cy="1282154"/>
          </a:xfrm>
          <a:prstGeom prst="rect">
            <a:avLst/>
          </a:prstGeom>
        </p:spPr>
        <p:txBody>
          <a:bodyPr>
            <a:no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tabLst/>
              <a:defRPr/>
            </a:pPr>
            <a:r>
              <a:rPr kumimoji="0" lang="zh-CN" altLang="en-US" sz="4400" b="1" i="0" u="none" strike="noStrike" kern="1200" cap="none" spc="0" normalizeH="0" baseline="0" noProof="0" dirty="0" smtClean="0">
                <a:ln>
                  <a:noFill/>
                </a:ln>
                <a:solidFill>
                  <a:schemeClr val="tx1"/>
                </a:solidFill>
                <a:effectLst/>
                <a:uLnTx/>
                <a:uFillTx/>
                <a:latin typeface="+mn-lt"/>
                <a:ea typeface="+mn-ea"/>
                <a:cs typeface="+mn-cs"/>
              </a:rPr>
              <a:t>二、抵御外国武装侵略 争取民族独立的斗争</a:t>
            </a:r>
            <a:endParaRPr kumimoji="0" lang="zh-CN" altLang="en-US" sz="4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381000" y="1524000"/>
            <a:ext cx="6019800" cy="579438"/>
          </a:xfrm>
          <a:prstGeom prst="rect">
            <a:avLst/>
          </a:prstGeom>
          <a:noFill/>
          <a:ln w="9525">
            <a:noFill/>
            <a:miter lim="800000"/>
            <a:headEnd/>
            <a:tailEnd/>
          </a:ln>
        </p:spPr>
        <p:txBody>
          <a:bodyPr>
            <a:spAutoFit/>
          </a:bodyPr>
          <a:lstStyle/>
          <a:p>
            <a:r>
              <a:rPr lang="zh-CN" altLang="en-US" sz="3200" b="1">
                <a:latin typeface="华文新魏" pitchFamily="2" charset="-122"/>
              </a:rPr>
              <a:t>（</a:t>
            </a:r>
            <a:r>
              <a:rPr lang="en-US" altLang="zh-CN" sz="3200" b="1">
                <a:latin typeface="华文新魏" pitchFamily="2" charset="-122"/>
              </a:rPr>
              <a:t>1</a:t>
            </a:r>
            <a:r>
              <a:rPr lang="zh-CN" altLang="en-US" sz="3200" b="1">
                <a:latin typeface="华文新魏" pitchFamily="2" charset="-122"/>
              </a:rPr>
              <a:t>）三元里人民抗英斗争</a:t>
            </a:r>
          </a:p>
        </p:txBody>
      </p:sp>
      <p:sp>
        <p:nvSpPr>
          <p:cNvPr id="92163" name="Rectangle 3"/>
          <p:cNvSpPr>
            <a:spLocks noChangeArrowheads="1"/>
          </p:cNvSpPr>
          <p:nvPr/>
        </p:nvSpPr>
        <p:spPr bwMode="auto">
          <a:xfrm>
            <a:off x="395288" y="276225"/>
            <a:ext cx="8280400" cy="701675"/>
          </a:xfrm>
          <a:prstGeom prst="rect">
            <a:avLst/>
          </a:prstGeom>
          <a:noFill/>
          <a:ln w="9525">
            <a:noFill/>
            <a:miter lim="800000"/>
            <a:headEnd/>
            <a:tailEnd/>
          </a:ln>
        </p:spPr>
        <p:txBody>
          <a:bodyPr>
            <a:spAutoFit/>
          </a:bodyPr>
          <a:lstStyle/>
          <a:p>
            <a:r>
              <a:rPr lang="en-US" altLang="zh-CN" sz="4000" b="1">
                <a:solidFill>
                  <a:schemeClr val="tx2"/>
                </a:solidFill>
              </a:rPr>
              <a:t>1</a:t>
            </a:r>
            <a:r>
              <a:rPr lang="zh-CN" altLang="en-US" sz="4000" b="1">
                <a:solidFill>
                  <a:schemeClr val="tx2"/>
                </a:solidFill>
              </a:rPr>
              <a:t>、人民群众的反侵略斗争</a:t>
            </a:r>
          </a:p>
        </p:txBody>
      </p:sp>
      <p:pic>
        <p:nvPicPr>
          <p:cNvPr id="92164" name="Picture 4" descr="004"/>
          <p:cNvPicPr>
            <a:picLocks noChangeAspect="1" noChangeArrowheads="1"/>
          </p:cNvPicPr>
          <p:nvPr/>
        </p:nvPicPr>
        <p:blipFill>
          <a:blip r:embed="rId2" cstate="print"/>
          <a:srcRect/>
          <a:stretch>
            <a:fillRect/>
          </a:stretch>
        </p:blipFill>
        <p:spPr bwMode="auto">
          <a:xfrm>
            <a:off x="228600" y="2209800"/>
            <a:ext cx="5943600" cy="3962400"/>
          </a:xfrm>
          <a:prstGeom prst="rect">
            <a:avLst/>
          </a:prstGeom>
          <a:noFill/>
          <a:ln w="9525">
            <a:noFill/>
            <a:miter lim="800000"/>
            <a:headEnd/>
            <a:tailEnd/>
          </a:ln>
        </p:spPr>
      </p:pic>
      <p:sp>
        <p:nvSpPr>
          <p:cNvPr id="92165" name="Rectangle 5"/>
          <p:cNvSpPr>
            <a:spLocks noGrp="1" noChangeArrowheads="1"/>
          </p:cNvSpPr>
          <p:nvPr>
            <p:ph sz="quarter" idx="1"/>
          </p:nvPr>
        </p:nvSpPr>
        <p:spPr>
          <a:xfrm>
            <a:off x="6228184" y="2348880"/>
            <a:ext cx="2611016" cy="3823320"/>
          </a:xfrm>
          <a:noFill/>
        </p:spPr>
        <p:txBody>
          <a:bodyPr>
            <a:normAutofit/>
          </a:bodyPr>
          <a:lstStyle/>
          <a:p>
            <a:pPr eaLnBrk="1" hangingPunct="1"/>
            <a:r>
              <a:rPr lang="en-US" altLang="zh-CN" sz="2400" b="1" dirty="0" smtClean="0"/>
              <a:t>1841</a:t>
            </a:r>
            <a:r>
              <a:rPr lang="zh-CN" altLang="en-US" sz="2400" b="1" dirty="0" smtClean="0"/>
              <a:t>年</a:t>
            </a:r>
            <a:r>
              <a:rPr lang="en-US" altLang="zh-CN" sz="2400" b="1" dirty="0" smtClean="0"/>
              <a:t>5</a:t>
            </a:r>
            <a:r>
              <a:rPr lang="zh-CN" altLang="en-US" sz="2400" b="1" dirty="0" smtClean="0"/>
              <a:t>月，英军在广州郊外三元里一带进行抢掠时，遭到当地人民的激烈抵抗。此战大大显示出中国的人民的爱国气节。</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435280" cy="706090"/>
          </a:xfrm>
        </p:spPr>
        <p:txBody>
          <a:bodyPr>
            <a:normAutofit fontScale="90000"/>
          </a:bodyPr>
          <a:lstStyle/>
          <a:p>
            <a:r>
              <a:rPr lang="zh-CN" altLang="en-US" b="1" dirty="0" smtClean="0">
                <a:latin typeface="华文新魏" pitchFamily="2" charset="-122"/>
                <a:ea typeface="华文新魏" pitchFamily="2" charset="-122"/>
              </a:rPr>
              <a:t>三元里人民缴获的英军军服和武器</a:t>
            </a:r>
            <a:endParaRPr lang="zh-CN" altLang="en-US" dirty="0"/>
          </a:p>
        </p:txBody>
      </p:sp>
      <p:pic>
        <p:nvPicPr>
          <p:cNvPr id="4" name="Picture 3" descr="三元里人民缴获英军军服和武器"/>
          <p:cNvPicPr>
            <a:picLocks noChangeAspect="1" noChangeArrowheads="1"/>
          </p:cNvPicPr>
          <p:nvPr/>
        </p:nvPicPr>
        <p:blipFill>
          <a:blip r:embed="rId2" cstate="print"/>
          <a:srcRect/>
          <a:stretch>
            <a:fillRect/>
          </a:stretch>
        </p:blipFill>
        <p:spPr bwMode="auto">
          <a:xfrm>
            <a:off x="467544" y="2132856"/>
            <a:ext cx="3048000" cy="3657600"/>
          </a:xfrm>
          <a:prstGeom prst="rect">
            <a:avLst/>
          </a:prstGeom>
          <a:noFill/>
          <a:ln w="9525">
            <a:noFill/>
            <a:miter lim="800000"/>
            <a:headEnd/>
            <a:tailEnd/>
          </a:ln>
        </p:spPr>
      </p:pic>
      <p:pic>
        <p:nvPicPr>
          <p:cNvPr id="5" name="Picture 2" descr="三元里人民缴获的英军铁甲衣"/>
          <p:cNvPicPr>
            <a:picLocks noChangeAspect="1" noChangeArrowheads="1"/>
          </p:cNvPicPr>
          <p:nvPr/>
        </p:nvPicPr>
        <p:blipFill>
          <a:blip r:embed="rId3" cstate="print"/>
          <a:srcRect/>
          <a:stretch>
            <a:fillRect/>
          </a:stretch>
        </p:blipFill>
        <p:spPr bwMode="auto">
          <a:xfrm>
            <a:off x="3419872" y="1268760"/>
            <a:ext cx="2533650" cy="3200400"/>
          </a:xfrm>
          <a:prstGeom prst="rect">
            <a:avLst/>
          </a:prstGeom>
          <a:noFill/>
          <a:ln w="9525">
            <a:noFill/>
            <a:miter lim="800000"/>
            <a:headEnd/>
            <a:tailEnd/>
          </a:ln>
        </p:spPr>
      </p:pic>
      <p:pic>
        <p:nvPicPr>
          <p:cNvPr id="6" name="Picture 4" descr="三元里人民抗英武器"/>
          <p:cNvPicPr>
            <a:picLocks noChangeAspect="1" noChangeArrowheads="1"/>
          </p:cNvPicPr>
          <p:nvPr/>
        </p:nvPicPr>
        <p:blipFill>
          <a:blip r:embed="rId4" cstate="print"/>
          <a:srcRect/>
          <a:stretch>
            <a:fillRect/>
          </a:stretch>
        </p:blipFill>
        <p:spPr bwMode="auto">
          <a:xfrm>
            <a:off x="4860032" y="3826832"/>
            <a:ext cx="3902968" cy="2603190"/>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0" name="Rectangle 8"/>
          <p:cNvSpPr>
            <a:spLocks noGrp="1" noChangeArrowheads="1"/>
          </p:cNvSpPr>
          <p:nvPr>
            <p:ph type="title"/>
          </p:nvPr>
        </p:nvSpPr>
        <p:spPr>
          <a:xfrm>
            <a:off x="381000" y="228600"/>
            <a:ext cx="8583488" cy="968151"/>
          </a:xfrm>
          <a:noFill/>
        </p:spPr>
        <p:txBody>
          <a:bodyPr/>
          <a:lstStyle/>
          <a:p>
            <a:pPr eaLnBrk="1" hangingPunct="1"/>
            <a:r>
              <a:rPr lang="zh-CN" altLang="en-US" b="1" dirty="0" smtClean="0"/>
              <a:t>（</a:t>
            </a:r>
            <a:r>
              <a:rPr lang="en-US" altLang="zh-CN" b="1" dirty="0" smtClean="0"/>
              <a:t>2</a:t>
            </a:r>
            <a:r>
              <a:rPr lang="zh-CN" altLang="en-US" b="1" dirty="0" smtClean="0"/>
              <a:t>）太平军多次重创洋枪队</a:t>
            </a:r>
          </a:p>
        </p:txBody>
      </p:sp>
      <p:sp>
        <p:nvSpPr>
          <p:cNvPr id="95234" name="Rectangle 3"/>
          <p:cNvSpPr>
            <a:spLocks noGrp="1" noChangeArrowheads="1"/>
          </p:cNvSpPr>
          <p:nvPr>
            <p:ph sz="quarter" idx="1"/>
          </p:nvPr>
        </p:nvSpPr>
        <p:spPr>
          <a:xfrm>
            <a:off x="395536" y="2492896"/>
            <a:ext cx="8136904" cy="936103"/>
          </a:xfrm>
        </p:spPr>
        <p:txBody>
          <a:bodyPr>
            <a:noAutofit/>
          </a:bodyPr>
          <a:lstStyle/>
          <a:p>
            <a:pPr eaLnBrk="1" hangingPunct="1">
              <a:lnSpc>
                <a:spcPct val="80000"/>
              </a:lnSpc>
            </a:pPr>
            <a:r>
              <a:rPr lang="en-US" altLang="zh-CN" sz="2400" b="1" dirty="0" smtClean="0"/>
              <a:t>1862</a:t>
            </a:r>
            <a:r>
              <a:rPr lang="zh-CN" altLang="en-US" sz="2400" b="1" dirty="0" smtClean="0"/>
              <a:t>年</a:t>
            </a:r>
            <a:r>
              <a:rPr lang="en-US" altLang="zh-CN" sz="2400" b="1" dirty="0" smtClean="0"/>
              <a:t>5</a:t>
            </a:r>
            <a:r>
              <a:rPr lang="zh-CN" altLang="en-US" sz="2400" b="1" dirty="0" smtClean="0"/>
              <a:t>月，太平军江苏奉贤击毙法国侵华海军司令</a:t>
            </a:r>
            <a:r>
              <a:rPr lang="zh-CN" altLang="en-US" sz="2400" b="1" dirty="0" smtClean="0">
                <a:solidFill>
                  <a:srgbClr val="FF0000"/>
                </a:solidFill>
              </a:rPr>
              <a:t>卜罗德</a:t>
            </a:r>
            <a:r>
              <a:rPr lang="zh-CN" altLang="en-US" sz="2400" b="1" dirty="0" smtClean="0"/>
              <a:t>。</a:t>
            </a:r>
            <a:endParaRPr lang="en-US" altLang="zh-CN" sz="2400" b="1" dirty="0" smtClean="0"/>
          </a:p>
          <a:p>
            <a:pPr>
              <a:lnSpc>
                <a:spcPct val="80000"/>
              </a:lnSpc>
            </a:pPr>
            <a:r>
              <a:rPr lang="en-US" altLang="zh-CN" sz="2400" b="1" dirty="0" smtClean="0"/>
              <a:t>1862</a:t>
            </a:r>
            <a:r>
              <a:rPr lang="zh-CN" altLang="en-US" sz="2400" b="1" dirty="0" smtClean="0"/>
              <a:t>年</a:t>
            </a:r>
            <a:r>
              <a:rPr lang="en-US" altLang="zh-CN" sz="2400" b="1" dirty="0" smtClean="0"/>
              <a:t>6</a:t>
            </a:r>
            <a:r>
              <a:rPr lang="zh-CN" altLang="en-US" sz="2400" b="1" dirty="0" smtClean="0"/>
              <a:t>月，在青浦活捉常胜军副统领</a:t>
            </a:r>
            <a:r>
              <a:rPr lang="zh-CN" altLang="en-US" sz="2400" b="1" dirty="0" smtClean="0">
                <a:solidFill>
                  <a:srgbClr val="FF0000"/>
                </a:solidFill>
              </a:rPr>
              <a:t>法尔思德</a:t>
            </a:r>
            <a:r>
              <a:rPr lang="zh-CN" altLang="en-US" sz="2400" b="1" dirty="0" smtClean="0"/>
              <a:t>。</a:t>
            </a:r>
            <a:endParaRPr lang="en-US" altLang="zh-CN" sz="2400" b="1" dirty="0" smtClean="0"/>
          </a:p>
          <a:p>
            <a:pPr eaLnBrk="1" hangingPunct="1">
              <a:lnSpc>
                <a:spcPct val="80000"/>
              </a:lnSpc>
            </a:pPr>
            <a:endParaRPr lang="zh-CN" altLang="en-US" sz="2400" b="1" dirty="0" smtClean="0"/>
          </a:p>
        </p:txBody>
      </p:sp>
      <p:sp>
        <p:nvSpPr>
          <p:cNvPr id="95239" name="Text Box 12"/>
          <p:cNvSpPr txBox="1">
            <a:spLocks noChangeArrowheads="1"/>
          </p:cNvSpPr>
          <p:nvPr/>
        </p:nvSpPr>
        <p:spPr bwMode="auto">
          <a:xfrm>
            <a:off x="395536" y="1556792"/>
            <a:ext cx="8126735" cy="830997"/>
          </a:xfrm>
          <a:prstGeom prst="rect">
            <a:avLst/>
          </a:prstGeom>
          <a:solidFill>
            <a:schemeClr val="bg1"/>
          </a:solidFill>
          <a:ln w="9525">
            <a:noFill/>
            <a:miter lim="800000"/>
            <a:headEnd/>
            <a:tailEnd/>
          </a:ln>
        </p:spPr>
        <p:txBody>
          <a:bodyPr wrap="square">
            <a:spAutoFit/>
          </a:bodyPr>
          <a:lstStyle/>
          <a:p>
            <a:pPr>
              <a:spcBef>
                <a:spcPct val="50000"/>
              </a:spcBef>
            </a:pPr>
            <a:r>
              <a:rPr lang="zh-CN" altLang="en-US" sz="2400" b="1" dirty="0"/>
              <a:t>太平天国农民战争后期，太平军曾多次重创英、法侵略军和外国侵略者指挥的洋枪队</a:t>
            </a:r>
            <a:r>
              <a:rPr lang="zh-CN" altLang="en-US" sz="2400" b="1" dirty="0" smtClean="0"/>
              <a:t>“常胜军” “常捷军”</a:t>
            </a:r>
            <a:r>
              <a:rPr lang="zh-CN" altLang="en-US" sz="2400" b="1" dirty="0"/>
              <a:t>。</a:t>
            </a:r>
            <a:r>
              <a:rPr lang="zh-CN" altLang="en-US" b="1" dirty="0">
                <a:ea typeface="宋体" charset="-122"/>
              </a:rPr>
              <a:t> </a:t>
            </a:r>
          </a:p>
        </p:txBody>
      </p:sp>
      <p:grpSp>
        <p:nvGrpSpPr>
          <p:cNvPr id="8" name="组合 7"/>
          <p:cNvGrpSpPr/>
          <p:nvPr/>
        </p:nvGrpSpPr>
        <p:grpSpPr>
          <a:xfrm>
            <a:off x="467544" y="3501008"/>
            <a:ext cx="5400600" cy="3168352"/>
            <a:chOff x="-42274" y="1196752"/>
            <a:chExt cx="6303118" cy="3956894"/>
          </a:xfrm>
        </p:grpSpPr>
        <p:pic>
          <p:nvPicPr>
            <p:cNvPr id="9" name="Picture 4" descr="华尔">
              <a:hlinkClick r:id="" action="ppaction://noaction" highlightClick="1"/>
            </p:cNvPr>
            <p:cNvPicPr>
              <a:picLocks noChangeAspect="1" noChangeArrowheads="1"/>
            </p:cNvPicPr>
            <p:nvPr/>
          </p:nvPicPr>
          <p:blipFill>
            <a:blip r:embed="rId2" cstate="print"/>
            <a:srcRect/>
            <a:stretch>
              <a:fillRect/>
            </a:stretch>
          </p:blipFill>
          <p:spPr bwMode="auto">
            <a:xfrm>
              <a:off x="-42274" y="1196752"/>
              <a:ext cx="6109176" cy="3351249"/>
            </a:xfrm>
            <a:prstGeom prst="rect">
              <a:avLst/>
            </a:prstGeom>
            <a:noFill/>
            <a:ln w="9525">
              <a:noFill/>
              <a:miter lim="800000"/>
              <a:headEnd/>
              <a:tailEnd/>
            </a:ln>
          </p:spPr>
        </p:pic>
        <p:sp>
          <p:nvSpPr>
            <p:cNvPr id="10" name="Rectangle 11"/>
            <p:cNvSpPr>
              <a:spLocks noChangeArrowheads="1"/>
            </p:cNvSpPr>
            <p:nvPr/>
          </p:nvSpPr>
          <p:spPr bwMode="auto">
            <a:xfrm>
              <a:off x="-42274" y="4654940"/>
              <a:ext cx="6303118" cy="498706"/>
            </a:xfrm>
            <a:prstGeom prst="rect">
              <a:avLst/>
            </a:prstGeom>
            <a:noFill/>
            <a:ln w="9525">
              <a:noFill/>
              <a:miter lim="800000"/>
              <a:headEnd/>
              <a:tailEnd/>
            </a:ln>
          </p:spPr>
          <p:txBody>
            <a:bodyPr wrap="square" anchor="ctr">
              <a:spAutoFit/>
            </a:bodyPr>
            <a:lstStyle/>
            <a:p>
              <a:r>
                <a:rPr lang="en-US" altLang="zh-CN" sz="1600" b="1" dirty="0" smtClean="0"/>
                <a:t>1862</a:t>
              </a:r>
              <a:r>
                <a:rPr lang="zh-CN" altLang="en-US" sz="1600" b="1" dirty="0" smtClean="0"/>
                <a:t>年</a:t>
              </a:r>
              <a:r>
                <a:rPr lang="en-US" altLang="zh-CN" sz="1600" b="1" dirty="0" smtClean="0"/>
                <a:t>9</a:t>
              </a:r>
              <a:r>
                <a:rPr lang="zh-CN" altLang="en-US" sz="1600" b="1" dirty="0" smtClean="0"/>
                <a:t>月，在浙江慈溪击伤“常胜军”统领</a:t>
              </a:r>
              <a:r>
                <a:rPr lang="zh-CN" altLang="en-US" sz="1600" b="1" dirty="0" smtClean="0">
                  <a:solidFill>
                    <a:srgbClr val="FF0000"/>
                  </a:solidFill>
                </a:rPr>
                <a:t>华尔</a:t>
              </a:r>
              <a:r>
                <a:rPr lang="zh-CN" altLang="en-US" sz="1600" b="1" dirty="0" smtClean="0"/>
                <a:t>。</a:t>
              </a:r>
              <a:endParaRPr lang="zh-CN" altLang="en-US" sz="1600" b="1" dirty="0"/>
            </a:p>
          </p:txBody>
        </p:sp>
      </p:grpSp>
      <p:grpSp>
        <p:nvGrpSpPr>
          <p:cNvPr id="11" name="组合 10"/>
          <p:cNvGrpSpPr/>
          <p:nvPr/>
        </p:nvGrpSpPr>
        <p:grpSpPr>
          <a:xfrm>
            <a:off x="6228184" y="3573016"/>
            <a:ext cx="2304256" cy="3009311"/>
            <a:chOff x="6300192" y="1556792"/>
            <a:chExt cx="2514510" cy="3929481"/>
          </a:xfrm>
        </p:grpSpPr>
        <p:pic>
          <p:nvPicPr>
            <p:cNvPr id="12" name="Picture 10" descr="谁知道人民群众的反侵略战争有那些"/>
            <p:cNvPicPr>
              <a:picLocks noChangeAspect="1" noChangeArrowheads="1"/>
            </p:cNvPicPr>
            <p:nvPr/>
          </p:nvPicPr>
          <p:blipFill>
            <a:blip r:embed="rId3" cstate="print"/>
            <a:srcRect/>
            <a:stretch>
              <a:fillRect/>
            </a:stretch>
          </p:blipFill>
          <p:spPr bwMode="auto">
            <a:xfrm>
              <a:off x="6300192" y="1556792"/>
              <a:ext cx="2450349" cy="3235424"/>
            </a:xfrm>
            <a:prstGeom prst="rect">
              <a:avLst/>
            </a:prstGeom>
            <a:noFill/>
            <a:ln w="9525">
              <a:noFill/>
              <a:miter lim="800000"/>
              <a:headEnd/>
              <a:tailEnd/>
            </a:ln>
          </p:spPr>
        </p:pic>
        <p:sp>
          <p:nvSpPr>
            <p:cNvPr id="13" name="Rectangle 11"/>
            <p:cNvSpPr>
              <a:spLocks noChangeArrowheads="1"/>
            </p:cNvSpPr>
            <p:nvPr/>
          </p:nvSpPr>
          <p:spPr bwMode="auto">
            <a:xfrm>
              <a:off x="6372200" y="4836822"/>
              <a:ext cx="2442502" cy="649451"/>
            </a:xfrm>
            <a:prstGeom prst="rect">
              <a:avLst/>
            </a:prstGeom>
            <a:noFill/>
            <a:ln w="9525">
              <a:noFill/>
              <a:miter lim="800000"/>
              <a:headEnd/>
              <a:tailEnd/>
            </a:ln>
          </p:spPr>
          <p:txBody>
            <a:bodyPr wrap="square" anchor="ctr">
              <a:spAutoFit/>
            </a:bodyPr>
            <a:lstStyle/>
            <a:p>
              <a:pPr algn="ctr"/>
              <a:r>
                <a:rPr lang="en-US" altLang="zh-CN" sz="1200" b="1" dirty="0" smtClean="0"/>
                <a:t>1863</a:t>
              </a:r>
              <a:r>
                <a:rPr lang="zh-CN" altLang="en-US" sz="1200" b="1" dirty="0" smtClean="0"/>
                <a:t>年</a:t>
              </a:r>
              <a:r>
                <a:rPr lang="en-US" altLang="zh-CN" sz="1200" b="1" dirty="0" smtClean="0"/>
                <a:t>1</a:t>
              </a:r>
              <a:r>
                <a:rPr lang="zh-CN" altLang="en-US" sz="1200" b="1" dirty="0" smtClean="0"/>
                <a:t>月绍兴</a:t>
              </a:r>
              <a:r>
                <a:rPr lang="zh-CN" altLang="en-US" sz="1200" b="1" dirty="0"/>
                <a:t>打死常捷军统领</a:t>
              </a:r>
              <a:r>
                <a:rPr lang="zh-CN" altLang="en-US" sz="1200" b="1" dirty="0" smtClean="0">
                  <a:solidFill>
                    <a:srgbClr val="FF0000"/>
                  </a:solidFill>
                </a:rPr>
                <a:t>勒伯勒东</a:t>
              </a:r>
              <a:r>
                <a:rPr lang="zh-CN" altLang="en-US" sz="1200" b="1" dirty="0" smtClean="0"/>
                <a:t>。</a:t>
              </a:r>
              <a:endParaRPr lang="zh-CN" altLang="en-US" sz="12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0" fill="hold">
                                          <p:stCondLst>
                                            <p:cond delay="0"/>
                                          </p:stCondLst>
                                        </p:cTn>
                                        <p:tgtEl>
                                          <p:spTgt spid="177160"/>
                                        </p:tgtEl>
                                        <p:attrNameLst>
                                          <p:attrName>style.visibility</p:attrName>
                                        </p:attrNameLst>
                                      </p:cBhvr>
                                      <p:to>
                                        <p:strVal val="visible"/>
                                      </p:to>
                                    </p:set>
                                    <p:anim calcmode="lin" valueType="num">
                                      <p:cBhvr>
                                        <p:cTn id="7" dur="1000" fill="hold"/>
                                        <p:tgtEl>
                                          <p:spTgt spid="177160"/>
                                        </p:tgtEl>
                                        <p:attrNameLst>
                                          <p:attrName>ppt_x</p:attrName>
                                        </p:attrNameLst>
                                      </p:cBhvr>
                                      <p:tavLst>
                                        <p:tav tm="0">
                                          <p:val>
                                            <p:strVal val="#ppt_x-.2"/>
                                          </p:val>
                                        </p:tav>
                                        <p:tav tm="100000">
                                          <p:val>
                                            <p:strVal val="#ppt_x"/>
                                          </p:val>
                                        </p:tav>
                                      </p:tavLst>
                                    </p:anim>
                                    <p:anim calcmode="lin" valueType="num">
                                      <p:cBhvr>
                                        <p:cTn id="8" dur="1000" fill="hold"/>
                                        <p:tgtEl>
                                          <p:spTgt spid="17716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77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60"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ChangeArrowheads="1"/>
          </p:cNvSpPr>
          <p:nvPr>
            <p:ph type="title"/>
          </p:nvPr>
        </p:nvSpPr>
        <p:spPr>
          <a:xfrm>
            <a:off x="323528" y="116632"/>
            <a:ext cx="8002136" cy="1143000"/>
          </a:xfrm>
          <a:noFill/>
        </p:spPr>
        <p:txBody>
          <a:bodyPr>
            <a:normAutofit/>
          </a:bodyPr>
          <a:lstStyle/>
          <a:p>
            <a:pPr eaLnBrk="1" hangingPunct="1"/>
            <a:r>
              <a:rPr lang="zh-CN" altLang="en-US" b="1" dirty="0" smtClean="0"/>
              <a:t>（</a:t>
            </a:r>
            <a:r>
              <a:rPr lang="en-US" altLang="zh-CN" b="1" dirty="0" smtClean="0"/>
              <a:t>3</a:t>
            </a:r>
            <a:r>
              <a:rPr lang="zh-CN" altLang="en-US" b="1" dirty="0" smtClean="0"/>
              <a:t>）台湾人民奋起反抗侵略者</a:t>
            </a:r>
            <a:endParaRPr lang="zh-CN" altLang="en-US" dirty="0" smtClean="0"/>
          </a:p>
        </p:txBody>
      </p:sp>
      <p:sp>
        <p:nvSpPr>
          <p:cNvPr id="97282" name="Rectangle 2"/>
          <p:cNvSpPr>
            <a:spLocks noGrp="1" noChangeArrowheads="1"/>
          </p:cNvSpPr>
          <p:nvPr>
            <p:ph sz="quarter" idx="1"/>
          </p:nvPr>
        </p:nvSpPr>
        <p:spPr>
          <a:xfrm>
            <a:off x="395536" y="1700808"/>
            <a:ext cx="4392488" cy="4536504"/>
          </a:xfrm>
        </p:spPr>
        <p:txBody>
          <a:bodyPr>
            <a:normAutofit/>
          </a:bodyPr>
          <a:lstStyle/>
          <a:p>
            <a:pPr eaLnBrk="1" hangingPunct="1"/>
            <a:r>
              <a:rPr lang="en-US" altLang="zh-CN" sz="2400" b="1" dirty="0" smtClean="0"/>
              <a:t>1867</a:t>
            </a:r>
            <a:r>
              <a:rPr lang="zh-CN" altLang="en-US" sz="2400" b="1" dirty="0" smtClean="0"/>
              <a:t>年，美国派海军入侵台湾，台湾人民击毙副舰长</a:t>
            </a:r>
            <a:r>
              <a:rPr lang="zh-CN" altLang="en-US" sz="2400" b="1" dirty="0" smtClean="0">
                <a:solidFill>
                  <a:srgbClr val="FF3300"/>
                </a:solidFill>
              </a:rPr>
              <a:t>马肯基</a:t>
            </a:r>
            <a:r>
              <a:rPr lang="zh-CN" altLang="en-US" sz="2400" b="1" dirty="0" smtClean="0"/>
              <a:t>。</a:t>
            </a:r>
          </a:p>
          <a:p>
            <a:pPr eaLnBrk="1" hangingPunct="1"/>
            <a:r>
              <a:rPr lang="en-US" altLang="zh-CN" sz="2400" b="1" dirty="0" smtClean="0"/>
              <a:t>1874</a:t>
            </a:r>
            <a:r>
              <a:rPr lang="zh-CN" altLang="en-US" sz="2400" b="1" dirty="0" smtClean="0"/>
              <a:t>年，日本陆军中将</a:t>
            </a:r>
            <a:r>
              <a:rPr lang="zh-CN" altLang="en-US" sz="2400" b="1" dirty="0" smtClean="0">
                <a:solidFill>
                  <a:srgbClr val="FF3300"/>
                </a:solidFill>
              </a:rPr>
              <a:t>西乡从道</a:t>
            </a:r>
            <a:r>
              <a:rPr lang="zh-CN" altLang="en-US" sz="2400" b="1" dirty="0" smtClean="0"/>
              <a:t>率日军侵犯廊桥地区，遭到高山族人民的迎头痛击。</a:t>
            </a:r>
          </a:p>
          <a:p>
            <a:pPr eaLnBrk="1" hangingPunct="1"/>
            <a:r>
              <a:rPr lang="en-US" altLang="zh-CN" sz="2400" b="1" dirty="0" smtClean="0"/>
              <a:t>1895</a:t>
            </a:r>
            <a:r>
              <a:rPr lang="zh-CN" altLang="en-US" sz="2400" b="1" dirty="0" smtClean="0"/>
              <a:t>年</a:t>
            </a:r>
            <a:r>
              <a:rPr lang="en-US" altLang="zh-CN" sz="2400" b="1" dirty="0" smtClean="0"/>
              <a:t>《</a:t>
            </a:r>
            <a:r>
              <a:rPr lang="zh-CN" altLang="en-US" sz="2400" b="1" dirty="0" smtClean="0"/>
              <a:t>马关条约</a:t>
            </a:r>
            <a:r>
              <a:rPr lang="en-US" altLang="zh-CN" sz="2400" b="1" dirty="0" smtClean="0"/>
              <a:t>》</a:t>
            </a:r>
            <a:r>
              <a:rPr lang="zh-CN" altLang="en-US" sz="2400" b="1" dirty="0" smtClean="0"/>
              <a:t>签订后，在日本统治台湾的半个世纪里，台湾人民反抗日本侵略者的斗争从未间断过。</a:t>
            </a:r>
          </a:p>
        </p:txBody>
      </p:sp>
      <p:pic>
        <p:nvPicPr>
          <p:cNvPr id="8" name="Picture 2" descr="https://timgsa.baidu.com/timg?image&amp;quality=80&amp;size=b9999_10000&amp;sec=1522080909855&amp;di=9f199cb729b35b1c58d7e871018df987&amp;imgtype=0&amp;src=http%3A%2F%2Fweb.fg.tp.edu.tw%2F%257Enancy%2FTaiwan%2Fagainst.jpg"/>
          <p:cNvPicPr>
            <a:picLocks noChangeAspect="1" noChangeArrowheads="1"/>
          </p:cNvPicPr>
          <p:nvPr/>
        </p:nvPicPr>
        <p:blipFill>
          <a:blip r:embed="rId2" cstate="print"/>
          <a:srcRect/>
          <a:stretch>
            <a:fillRect/>
          </a:stretch>
        </p:blipFill>
        <p:spPr bwMode="auto">
          <a:xfrm>
            <a:off x="5076056" y="1556792"/>
            <a:ext cx="3672408" cy="4680520"/>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62">
      <a:dk1>
        <a:srgbClr val="002166"/>
      </a:dk1>
      <a:lt1>
        <a:sysClr val="window" lastClr="FFFFFF"/>
      </a:lt1>
      <a:dk2>
        <a:srgbClr val="002166"/>
      </a:dk2>
      <a:lt2>
        <a:srgbClr val="E9E5DC"/>
      </a:lt2>
      <a:accent1>
        <a:srgbClr val="D34817"/>
      </a:accent1>
      <a:accent2>
        <a:srgbClr val="9B2D1F"/>
      </a:accent2>
      <a:accent3>
        <a:srgbClr val="002D89"/>
      </a:accent3>
      <a:accent4>
        <a:srgbClr val="956251"/>
      </a:accent4>
      <a:accent5>
        <a:srgbClr val="918485"/>
      </a:accent5>
      <a:accent6>
        <a:srgbClr val="855D5D"/>
      </a:accent6>
      <a:hlink>
        <a:srgbClr val="CC9900"/>
      </a:hlink>
      <a:folHlink>
        <a:srgbClr val="96A9A9"/>
      </a:folHlink>
    </a:clrScheme>
    <a:fontScheme name="自定义 9">
      <a:majorFont>
        <a:latin typeface="华文新魏"/>
        <a:ea typeface="华文新魏"/>
        <a:cs typeface=""/>
      </a:majorFont>
      <a:minorFont>
        <a:latin typeface="华文新魏"/>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Equity</Template>
  <TotalTime>2917</TotalTime>
  <Words>12108</Words>
  <Application>Microsoft Office PowerPoint</Application>
  <PresentationFormat>全屏显示(4:3)</PresentationFormat>
  <Paragraphs>857</Paragraphs>
  <Slides>168</Slides>
  <Notes>2</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168</vt:i4>
      </vt:variant>
    </vt:vector>
  </HeadingPairs>
  <TitlesOfParts>
    <vt:vector size="169" baseType="lpstr">
      <vt:lpstr>平衡</vt:lpstr>
      <vt:lpstr>幻灯片 1</vt:lpstr>
      <vt:lpstr>案例：“侵略有功，殖民有利”</vt:lpstr>
      <vt:lpstr>“侵略有功，殖民有利”</vt:lpstr>
      <vt:lpstr>所谓“侵略有功论”</vt:lpstr>
      <vt:lpstr>教学目的与要求：</vt:lpstr>
      <vt:lpstr>要论提示 ：</vt:lpstr>
      <vt:lpstr>两条线索，三个基本问题</vt:lpstr>
      <vt:lpstr>一、资本--帝国主义对中国的侵略</vt:lpstr>
      <vt:lpstr>1、发动侵略战争，屠杀中国人民</vt:lpstr>
      <vt:lpstr>幻灯片 10</vt:lpstr>
      <vt:lpstr>幻灯片 11</vt:lpstr>
      <vt:lpstr>幻灯片 12</vt:lpstr>
      <vt:lpstr>②海兰泡惨案和江东64屯惨案 </vt:lpstr>
      <vt:lpstr>幻灯片 14</vt:lpstr>
      <vt:lpstr>③八国联军北京大屠杀 </vt:lpstr>
      <vt:lpstr>幻灯片 16</vt:lpstr>
      <vt:lpstr>幻灯片 17</vt:lpstr>
      <vt:lpstr>幻灯片 18</vt:lpstr>
      <vt:lpstr>幻灯片 19</vt:lpstr>
      <vt:lpstr>②葡萄牙</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（3）设立租界</vt:lpstr>
      <vt:lpstr>幻灯片 35</vt:lpstr>
      <vt:lpstr>租界、租借地和势力范围的区分 </vt:lpstr>
      <vt:lpstr>（4）直接驻兵</vt:lpstr>
      <vt:lpstr>（1）向中国勒索巨额赔款</vt:lpstr>
      <vt:lpstr>幻灯片 39</vt:lpstr>
      <vt:lpstr>幻灯片 40</vt:lpstr>
      <vt:lpstr>幻灯片 41</vt:lpstr>
      <vt:lpstr>幻灯片 42</vt:lpstr>
      <vt:lpstr>（2）公开抢劫中国的财富，肆意破坏中国的文物和古迹</vt:lpstr>
      <vt:lpstr>幻灯片 44</vt:lpstr>
      <vt:lpstr>幻灯片 45</vt:lpstr>
      <vt:lpstr>幻灯片 46</vt:lpstr>
      <vt:lpstr>幻灯片 47</vt:lpstr>
      <vt:lpstr>幻灯片 48</vt:lpstr>
      <vt:lpstr>（二）政治控制</vt:lpstr>
      <vt:lpstr>幻灯片 50</vt:lpstr>
      <vt:lpstr>幻灯片 51</vt:lpstr>
      <vt:lpstr>1、控制中国的内政外交</vt:lpstr>
      <vt:lpstr>“北京政变”与慈禧当政 </vt:lpstr>
      <vt:lpstr>（2）享有领事裁判权</vt:lpstr>
      <vt:lpstr>（3）把持中国海关</vt:lpstr>
      <vt:lpstr>幻灯片 56</vt:lpstr>
      <vt:lpstr>幻灯片 57</vt:lpstr>
      <vt:lpstr>3、扶植、收买代理人</vt:lpstr>
      <vt:lpstr>幻灯片 59</vt:lpstr>
      <vt:lpstr>幻灯片 60</vt:lpstr>
      <vt:lpstr>（三）经济掠夺</vt:lpstr>
      <vt:lpstr>幻灯片 62</vt:lpstr>
      <vt:lpstr>幻灯片 63</vt:lpstr>
      <vt:lpstr>幻灯片 64</vt:lpstr>
      <vt:lpstr>幻灯片 65</vt:lpstr>
      <vt:lpstr>幻灯片 66</vt:lpstr>
      <vt:lpstr>材料一、 1843年与1858年进口棉花及棉织品税率（％）比较</vt:lpstr>
      <vt:lpstr>3、实行商品倾销和资本输出</vt:lpstr>
      <vt:lpstr>幻灯片 69</vt:lpstr>
      <vt:lpstr>幻灯片 70</vt:lpstr>
      <vt:lpstr>幻灯片 71</vt:lpstr>
      <vt:lpstr>幻灯片 72</vt:lpstr>
      <vt:lpstr>幻灯片 73</vt:lpstr>
      <vt:lpstr>幻灯片 74</vt:lpstr>
      <vt:lpstr>（2）列强不仅勒索中国赔款，而且迫使中国举借外债来偿付这些赔款。</vt:lpstr>
      <vt:lpstr>幻灯片 76</vt:lpstr>
      <vt:lpstr>幻灯片 77</vt:lpstr>
      <vt:lpstr>幻灯片 78</vt:lpstr>
      <vt:lpstr>1、披着宗教外衣，进行侵略活动</vt:lpstr>
      <vt:lpstr>幻灯片 80</vt:lpstr>
      <vt:lpstr>幻灯片 81</vt:lpstr>
      <vt:lpstr>2、为侵略中国制造舆论</vt:lpstr>
      <vt:lpstr>幻灯片 83</vt:lpstr>
      <vt:lpstr>（2）为了制造侵略有理的舆论，还大肆宣扬“种族优劣论”。 </vt:lpstr>
      <vt:lpstr>幻灯片 85</vt:lpstr>
      <vt:lpstr>幻灯片 86</vt:lpstr>
      <vt:lpstr>幻灯片 87</vt:lpstr>
      <vt:lpstr>幻灯片 88</vt:lpstr>
      <vt:lpstr>幻灯片 89</vt:lpstr>
      <vt:lpstr>资本--帝国主义侵略究竟给中国带来了什么</vt:lpstr>
      <vt:lpstr>资本—帝国主义侵略究竟给中国带来了什么</vt:lpstr>
      <vt:lpstr>消极作用远远大于积极作用——</vt:lpstr>
      <vt:lpstr>幻灯片 93</vt:lpstr>
      <vt:lpstr>“帝国主义列强侵略中国，在一方面促进中国封建社会解体，促使中国发生了资本主义因素，把一个封建社会变成了一个半封建的社会；但是在另一方面，它们又残酷地统治了中国，把一个独立的中国变成了一个半殖民地和殖民地的中国。”                       ----《毛泽东选集》，第二卷，630页</vt:lpstr>
      <vt:lpstr>幻灯片 95</vt:lpstr>
      <vt:lpstr>幻灯片 96</vt:lpstr>
      <vt:lpstr>三元里人民缴获的英军军服和武器</vt:lpstr>
      <vt:lpstr>（2）太平军多次重创洋枪队</vt:lpstr>
      <vt:lpstr>（3）台湾人民奋起反抗侵略者</vt:lpstr>
      <vt:lpstr>（4）香港人民的反侵略斗争</vt:lpstr>
      <vt:lpstr>（5）义和团与八国联军拼死鏖（áo）战</vt:lpstr>
      <vt:lpstr>幻灯片 102</vt:lpstr>
      <vt:lpstr>幻灯片 103</vt:lpstr>
      <vt:lpstr>③1885年3月，冯子材取得镇南关大捷</vt:lpstr>
      <vt:lpstr>（2）许多爱国官兵英勇献身</vt:lpstr>
      <vt:lpstr>幻灯片 106</vt:lpstr>
      <vt:lpstr>幻灯片 107</vt:lpstr>
      <vt:lpstr>幻灯片 108</vt:lpstr>
      <vt:lpstr>幻灯片 109</vt:lpstr>
      <vt:lpstr>幻灯片 110</vt:lpstr>
      <vt:lpstr>②甲午中日战争</vt:lpstr>
      <vt:lpstr>③八国联军侵华战争期间 </vt:lpstr>
      <vt:lpstr>幻灯片 113</vt:lpstr>
      <vt:lpstr>（3）左宗棠收复新疆</vt:lpstr>
      <vt:lpstr>幻灯片 115</vt:lpstr>
      <vt:lpstr>（2）瓜分危机</vt:lpstr>
      <vt:lpstr>幻灯片 117</vt:lpstr>
      <vt:lpstr>（1）帝国主义列强之间的矛盾和互相制约</vt:lpstr>
      <vt:lpstr>（2） 中华民族进行的不屈不挠的反侵略斗争（根本原因）</vt:lpstr>
      <vt:lpstr>幻灯片 120</vt:lpstr>
      <vt:lpstr>幻灯片 121</vt:lpstr>
      <vt:lpstr>幻灯片 122</vt:lpstr>
      <vt:lpstr>幻灯片 123</vt:lpstr>
      <vt:lpstr>幻灯片 124</vt:lpstr>
      <vt:lpstr>幻灯片 125</vt:lpstr>
      <vt:lpstr>（1）统治中国的清王朝，从皇帝到权贵，大多昏聩愚昧，不了解世界大势，不懂得御敌之策。</vt:lpstr>
      <vt:lpstr>幻灯片 127</vt:lpstr>
      <vt:lpstr>幻灯片 128</vt:lpstr>
      <vt:lpstr>幻灯片 129</vt:lpstr>
      <vt:lpstr>幻灯片 130</vt:lpstr>
      <vt:lpstr>（2）许多官员贪污腐化，不少将帅贪生怕死</vt:lpstr>
      <vt:lpstr>幻灯片 132</vt:lpstr>
      <vt:lpstr>（3）为了自身的私利，不惜出卖国家和民族的利益。</vt:lpstr>
      <vt:lpstr>幻灯片 134</vt:lpstr>
      <vt:lpstr>幻灯片 135</vt:lpstr>
      <vt:lpstr>幻灯片 136</vt:lpstr>
      <vt:lpstr>幻灯片 137</vt:lpstr>
      <vt:lpstr>（4）“防民甚于防寇”的错误指导思想</vt:lpstr>
      <vt:lpstr>幻灯片 139</vt:lpstr>
      <vt:lpstr>幻灯片 140</vt:lpstr>
      <vt:lpstr>幻灯片 141</vt:lpstr>
      <vt:lpstr>幻灯片 142</vt:lpstr>
      <vt:lpstr>幻灯片 143</vt:lpstr>
      <vt:lpstr> （2）军队素质极差 </vt:lpstr>
      <vt:lpstr>幻灯片 145</vt:lpstr>
      <vt:lpstr>幻灯片 146</vt:lpstr>
      <vt:lpstr>幻灯片 147</vt:lpstr>
      <vt:lpstr>历史的启示</vt:lpstr>
      <vt:lpstr>（二）民族意识的觉醒</vt:lpstr>
      <vt:lpstr>1、“师夷长技以制夷”的主张和早期的维新思想</vt:lpstr>
      <vt:lpstr>幻灯片 151</vt:lpstr>
      <vt:lpstr>《赴戍登程口占示家人》(二） 林则徐</vt:lpstr>
      <vt:lpstr>②魏源与《海国图志》</vt:lpstr>
      <vt:lpstr>幻灯片 154</vt:lpstr>
      <vt:lpstr>幻灯片 155</vt:lpstr>
      <vt:lpstr>（2）早期的维新思想</vt:lpstr>
      <vt:lpstr>幻灯片 157</vt:lpstr>
      <vt:lpstr>（1）资产阶级改良派要救亡图存</vt:lpstr>
      <vt:lpstr>幻灯片 159</vt:lpstr>
      <vt:lpstr>幻灯片 160</vt:lpstr>
      <vt:lpstr>（2）孙中山喊出“振兴中华”口号</vt:lpstr>
      <vt:lpstr>幻灯片 162</vt:lpstr>
      <vt:lpstr>幻灯片 163</vt:lpstr>
      <vt:lpstr>学习思考</vt:lpstr>
      <vt:lpstr>幻灯片 165</vt:lpstr>
      <vt:lpstr>推荐书目</vt:lpstr>
      <vt:lpstr>推荐视频</vt:lpstr>
      <vt:lpstr>幻灯片 168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教学目的与要求：</dc:title>
  <dc:creator>Lenovo</dc:creator>
  <cp:lastModifiedBy>Windows 用户</cp:lastModifiedBy>
  <cp:revision>758</cp:revision>
  <dcterms:created xsi:type="dcterms:W3CDTF">2017-02-17T11:37:20Z</dcterms:created>
  <dcterms:modified xsi:type="dcterms:W3CDTF">2018-10-30T12:47:20Z</dcterms:modified>
</cp:coreProperties>
</file>